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2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3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5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5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56.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Lst>
  <p:notesMasterIdLst>
    <p:notesMasterId r:id="rId185"/>
  </p:notesMasterIdLst>
  <p:handoutMasterIdLst>
    <p:handoutMasterId r:id="rId186"/>
  </p:handoutMasterIdLst>
  <p:sldIdLst>
    <p:sldId id="256" r:id="rId2"/>
    <p:sldId id="258" r:id="rId3"/>
    <p:sldId id="262" r:id="rId4"/>
    <p:sldId id="263" r:id="rId5"/>
    <p:sldId id="260" r:id="rId6"/>
    <p:sldId id="439" r:id="rId7"/>
    <p:sldId id="261" r:id="rId8"/>
    <p:sldId id="259" r:id="rId9"/>
    <p:sldId id="446" r:id="rId10"/>
    <p:sldId id="459" r:id="rId11"/>
    <p:sldId id="268" r:id="rId12"/>
    <p:sldId id="267" r:id="rId13"/>
    <p:sldId id="461" r:id="rId14"/>
    <p:sldId id="462" r:id="rId15"/>
    <p:sldId id="269" r:id="rId16"/>
    <p:sldId id="266" r:id="rId17"/>
    <p:sldId id="272" r:id="rId18"/>
    <p:sldId id="273" r:id="rId19"/>
    <p:sldId id="274" r:id="rId20"/>
    <p:sldId id="275" r:id="rId21"/>
    <p:sldId id="270" r:id="rId22"/>
    <p:sldId id="281" r:id="rId23"/>
    <p:sldId id="282" r:id="rId24"/>
    <p:sldId id="280" r:id="rId25"/>
    <p:sldId id="284" r:id="rId26"/>
    <p:sldId id="287" r:id="rId27"/>
    <p:sldId id="265" r:id="rId28"/>
    <p:sldId id="285" r:id="rId29"/>
    <p:sldId id="286" r:id="rId30"/>
    <p:sldId id="288" r:id="rId31"/>
    <p:sldId id="278" r:id="rId32"/>
    <p:sldId id="293" r:id="rId33"/>
    <p:sldId id="289" r:id="rId34"/>
    <p:sldId id="294" r:id="rId35"/>
    <p:sldId id="299" r:id="rId36"/>
    <p:sldId id="298" r:id="rId37"/>
    <p:sldId id="300" r:id="rId38"/>
    <p:sldId id="295" r:id="rId39"/>
    <p:sldId id="292" r:id="rId40"/>
    <p:sldId id="319" r:id="rId41"/>
    <p:sldId id="460" r:id="rId42"/>
    <p:sldId id="271" r:id="rId43"/>
    <p:sldId id="290" r:id="rId44"/>
    <p:sldId id="302" r:id="rId45"/>
    <p:sldId id="297" r:id="rId46"/>
    <p:sldId id="296" r:id="rId47"/>
    <p:sldId id="303" r:id="rId48"/>
    <p:sldId id="331" r:id="rId49"/>
    <p:sldId id="442" r:id="rId50"/>
    <p:sldId id="441" r:id="rId51"/>
    <p:sldId id="334" r:id="rId52"/>
    <p:sldId id="301" r:id="rId53"/>
    <p:sldId id="327" r:id="rId54"/>
    <p:sldId id="328" r:id="rId55"/>
    <p:sldId id="335" r:id="rId56"/>
    <p:sldId id="336" r:id="rId57"/>
    <p:sldId id="443" r:id="rId58"/>
    <p:sldId id="444" r:id="rId59"/>
    <p:sldId id="339" r:id="rId60"/>
    <p:sldId id="329" r:id="rId61"/>
    <p:sldId id="276" r:id="rId62"/>
    <p:sldId id="306" r:id="rId63"/>
    <p:sldId id="360" r:id="rId64"/>
    <p:sldId id="359" r:id="rId65"/>
    <p:sldId id="305" r:id="rId66"/>
    <p:sldId id="344" r:id="rId67"/>
    <p:sldId id="346" r:id="rId68"/>
    <p:sldId id="347" r:id="rId69"/>
    <p:sldId id="348" r:id="rId70"/>
    <p:sldId id="349" r:id="rId71"/>
    <p:sldId id="350" r:id="rId72"/>
    <p:sldId id="343" r:id="rId73"/>
    <p:sldId id="352" r:id="rId74"/>
    <p:sldId id="353" r:id="rId75"/>
    <p:sldId id="345" r:id="rId76"/>
    <p:sldId id="351" r:id="rId77"/>
    <p:sldId id="342" r:id="rId78"/>
    <p:sldId id="341" r:id="rId79"/>
    <p:sldId id="354" r:id="rId80"/>
    <p:sldId id="340" r:id="rId81"/>
    <p:sldId id="358" r:id="rId82"/>
    <p:sldId id="361" r:id="rId83"/>
    <p:sldId id="357" r:id="rId84"/>
    <p:sldId id="363" r:id="rId85"/>
    <p:sldId id="364" r:id="rId86"/>
    <p:sldId id="355" r:id="rId87"/>
    <p:sldId id="365" r:id="rId88"/>
    <p:sldId id="362" r:id="rId89"/>
    <p:sldId id="369" r:id="rId90"/>
    <p:sldId id="368" r:id="rId91"/>
    <p:sldId id="370" r:id="rId92"/>
    <p:sldId id="371" r:id="rId93"/>
    <p:sldId id="367" r:id="rId94"/>
    <p:sldId id="373" r:id="rId95"/>
    <p:sldId id="374" r:id="rId96"/>
    <p:sldId id="372" r:id="rId97"/>
    <p:sldId id="375" r:id="rId98"/>
    <p:sldId id="366" r:id="rId99"/>
    <p:sldId id="377" r:id="rId100"/>
    <p:sldId id="356" r:id="rId101"/>
    <p:sldId id="378" r:id="rId102"/>
    <p:sldId id="379" r:id="rId103"/>
    <p:sldId id="376" r:id="rId104"/>
    <p:sldId id="389" r:id="rId105"/>
    <p:sldId id="385" r:id="rId106"/>
    <p:sldId id="388" r:id="rId107"/>
    <p:sldId id="390" r:id="rId108"/>
    <p:sldId id="384" r:id="rId109"/>
    <p:sldId id="383" r:id="rId110"/>
    <p:sldId id="380" r:id="rId111"/>
    <p:sldId id="382" r:id="rId112"/>
    <p:sldId id="392" r:id="rId113"/>
    <p:sldId id="387" r:id="rId114"/>
    <p:sldId id="391" r:id="rId115"/>
    <p:sldId id="386" r:id="rId116"/>
    <p:sldId id="396" r:id="rId117"/>
    <p:sldId id="394" r:id="rId118"/>
    <p:sldId id="395" r:id="rId119"/>
    <p:sldId id="397" r:id="rId120"/>
    <p:sldId id="398" r:id="rId121"/>
    <p:sldId id="400" r:id="rId122"/>
    <p:sldId id="399" r:id="rId123"/>
    <p:sldId id="393" r:id="rId124"/>
    <p:sldId id="453" r:id="rId125"/>
    <p:sldId id="454" r:id="rId126"/>
    <p:sldId id="455" r:id="rId127"/>
    <p:sldId id="456" r:id="rId128"/>
    <p:sldId id="457" r:id="rId129"/>
    <p:sldId id="404" r:id="rId130"/>
    <p:sldId id="381" r:id="rId131"/>
    <p:sldId id="409" r:id="rId132"/>
    <p:sldId id="407" r:id="rId133"/>
    <p:sldId id="406" r:id="rId134"/>
    <p:sldId id="403" r:id="rId135"/>
    <p:sldId id="405" r:id="rId136"/>
    <p:sldId id="410" r:id="rId137"/>
    <p:sldId id="411" r:id="rId138"/>
    <p:sldId id="413" r:id="rId139"/>
    <p:sldId id="414" r:id="rId140"/>
    <p:sldId id="452" r:id="rId141"/>
    <p:sldId id="408" r:id="rId142"/>
    <p:sldId id="402" r:id="rId143"/>
    <p:sldId id="416" r:id="rId144"/>
    <p:sldId id="415" r:id="rId145"/>
    <p:sldId id="445" r:id="rId146"/>
    <p:sldId id="417" r:id="rId147"/>
    <p:sldId id="401" r:id="rId148"/>
    <p:sldId id="424" r:id="rId149"/>
    <p:sldId id="425" r:id="rId150"/>
    <p:sldId id="426" r:id="rId151"/>
    <p:sldId id="423" r:id="rId152"/>
    <p:sldId id="420" r:id="rId153"/>
    <p:sldId id="429" r:id="rId154"/>
    <p:sldId id="431" r:id="rId155"/>
    <p:sldId id="430" r:id="rId156"/>
    <p:sldId id="421" r:id="rId157"/>
    <p:sldId id="427" r:id="rId158"/>
    <p:sldId id="422" r:id="rId159"/>
    <p:sldId id="428" r:id="rId160"/>
    <p:sldId id="418" r:id="rId161"/>
    <p:sldId id="419" r:id="rId162"/>
    <p:sldId id="436" r:id="rId163"/>
    <p:sldId id="434" r:id="rId164"/>
    <p:sldId id="437" r:id="rId165"/>
    <p:sldId id="438" r:id="rId166"/>
    <p:sldId id="432" r:id="rId167"/>
    <p:sldId id="310" r:id="rId168"/>
    <p:sldId id="320" r:id="rId169"/>
    <p:sldId id="322" r:id="rId170"/>
    <p:sldId id="321" r:id="rId171"/>
    <p:sldId id="325" r:id="rId172"/>
    <p:sldId id="323" r:id="rId173"/>
    <p:sldId id="324" r:id="rId174"/>
    <p:sldId id="326" r:id="rId175"/>
    <p:sldId id="304" r:id="rId176"/>
    <p:sldId id="308" r:id="rId177"/>
    <p:sldId id="312" r:id="rId178"/>
    <p:sldId id="311" r:id="rId179"/>
    <p:sldId id="315" r:id="rId180"/>
    <p:sldId id="314" r:id="rId181"/>
    <p:sldId id="313" r:id="rId182"/>
    <p:sldId id="317" r:id="rId183"/>
    <p:sldId id="318" r:id="rId184"/>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熙媛 李" initials="熙媛" lastIdx="1" clrIdx="0">
    <p:extLst>
      <p:ext uri="{19B8F6BF-5375-455C-9EA6-DF929625EA0E}">
        <p15:presenceInfo xmlns:p15="http://schemas.microsoft.com/office/powerpoint/2012/main" userId="d2f61e8851ad84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CCFF"/>
    <a:srgbClr val="6600CC"/>
    <a:srgbClr val="9999FF"/>
    <a:srgbClr val="6666FF"/>
    <a:srgbClr val="6600FF"/>
    <a:srgbClr val="663300"/>
    <a:srgbClr val="FF66CC"/>
    <a:srgbClr val="E1F5FF"/>
    <a:srgbClr val="E5F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114" d="100"/>
          <a:sy n="114" d="100"/>
        </p:scale>
        <p:origin x="4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commentAuthors" Target="commentAuthor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zh-TW" altLang="en-US"/>
        </a:p>
      </dgm:t>
    </dgm:pt>
    <dgm:pt modelId="{92DD3863-F51B-42D8-B1E0-9E978B862262}">
      <dgm:prSet phldrT="[文字]" custT="1"/>
      <dgm:spPr/>
      <dgm:t>
        <a:bodyPr/>
        <a:lstStyle/>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endParaRPr>
        </a:p>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rPr>
            <a:t>50%~55%</a:t>
          </a:r>
          <a:endParaRPr lang="zh-TW" altLang="en-US" sz="2800" dirty="0">
            <a:latin typeface="微軟正黑體" panose="020B0604030504040204" pitchFamily="34" charset="-120"/>
            <a:ea typeface="微軟正黑體" panose="020B0604030504040204" pitchFamily="34"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a:latin typeface="微軟正黑體" panose="020B0604030504040204" pitchFamily="34" charset="-120"/>
              <a:ea typeface="微軟正黑體" panose="020B0604030504040204" pitchFamily="34" charset="-120"/>
            </a:rPr>
            <a:t>國文、數學、英語、社會、自然</a:t>
          </a: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dgm:t>
        <a:bodyPr/>
        <a:lstStyle/>
        <a:p>
          <a:r>
            <a:rPr lang="en-US" altLang="zh-TW" dirty="0">
              <a:latin typeface="微軟正黑體" panose="020B0604030504040204" pitchFamily="34" charset="-120"/>
              <a:ea typeface="微軟正黑體" panose="020B0604030504040204" pitchFamily="34" charset="-120"/>
            </a:rPr>
            <a:t>A</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精熟</a:t>
          </a: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dgm:t>
        <a:bodyPr/>
        <a:lstStyle/>
        <a:p>
          <a:r>
            <a:rPr lang="zh-TW" altLang="en-US" dirty="0">
              <a:latin typeface="微軟正黑體" panose="020B0604030504040204" pitchFamily="34" charset="-120"/>
              <a:ea typeface="微軟正黑體" panose="020B0604030504040204" pitchFamily="34" charset="-120"/>
            </a:rPr>
            <a:t>寫作</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測驗</a:t>
          </a: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rgbClr val="00B050"/>
        </a:solidFill>
      </dgm:spPr>
      <dgm:t>
        <a:bodyPr/>
        <a:lstStyle/>
        <a:p>
          <a:r>
            <a:rPr lang="zh-TW" altLang="en-US" dirty="0">
              <a:latin typeface="微軟正黑體" panose="020B0604030504040204" pitchFamily="34" charset="-120"/>
              <a:ea typeface="微軟正黑體" panose="020B0604030504040204" pitchFamily="34" charset="-120"/>
            </a:rPr>
            <a:t>基礎</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含以上</a:t>
          </a:r>
          <a:r>
            <a:rPr lang="en-US" altLang="zh-TW" dirty="0">
              <a:latin typeface="微軟正黑體" panose="020B0604030504040204" pitchFamily="34" charset="-120"/>
              <a:ea typeface="微軟正黑體" panose="020B0604030504040204" pitchFamily="34" charset="-120"/>
            </a:rPr>
            <a:t>)/</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待加強</a:t>
          </a: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custT="1"/>
      <dgm:spPr>
        <a:solidFill>
          <a:srgbClr val="00B050"/>
        </a:solidFill>
      </dgm:spPr>
      <dgm:t>
        <a:bodyPr/>
        <a:lstStyle/>
        <a:p>
          <a:pPr>
            <a:spcAft>
              <a:spcPts val="0"/>
            </a:spcAft>
          </a:pPr>
          <a:r>
            <a:rPr lang="zh-TW" altLang="en-US" sz="2800" dirty="0">
              <a:latin typeface="微軟正黑體" panose="020B0604030504040204" pitchFamily="34" charset="-120"/>
              <a:ea typeface="微軟正黑體" panose="020B0604030504040204" pitchFamily="34" charset="-120"/>
            </a:rPr>
            <a:t>英語</a:t>
          </a:r>
          <a:endParaRPr lang="en-US" altLang="zh-TW" sz="2800" dirty="0">
            <a:latin typeface="微軟正黑體" panose="020B0604030504040204" pitchFamily="34" charset="-120"/>
            <a:ea typeface="微軟正黑體" panose="020B0604030504040204" pitchFamily="34" charset="-120"/>
          </a:endParaRPr>
        </a:p>
        <a:p>
          <a:pPr>
            <a:spcAft>
              <a:spcPts val="0"/>
            </a:spcAft>
          </a:pPr>
          <a:r>
            <a:rPr lang="zh-TW" altLang="en-US" sz="2800" dirty="0">
              <a:latin typeface="微軟正黑體" panose="020B0604030504040204" pitchFamily="34" charset="-120"/>
              <a:ea typeface="微軟正黑體" panose="020B0604030504040204" pitchFamily="34" charset="-120"/>
            </a:rPr>
            <a:t>聽力</a:t>
          </a: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dgm:t>
        <a:bodyPr/>
        <a:lstStyle/>
        <a:p>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級分</a:t>
          </a: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a:ln/>
              <a:effectLst/>
              <a:latin typeface="微軟正黑體" panose="020B0604030504040204" pitchFamily="34" charset="-120"/>
              <a:ea typeface="微軟正黑體" panose="020B0604030504040204" pitchFamily="34" charset="-120"/>
            </a:rPr>
            <a:t>基礎 </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a:ln/>
              <a:effectLst/>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1996" custLinFactNeighborY="100000">
        <dgm:presLayoutVars>
          <dgm:chPref val="3"/>
        </dgm:presLayoutVars>
      </dgm:prSet>
      <dgm:spPr/>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2025" custLinFactNeighborY="100000">
        <dgm:presLayoutVars>
          <dgm:chPref val="3"/>
        </dgm:presLayoutVars>
      </dgm:prSet>
      <dgm:spPr/>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pt>
    <dgm:pt modelId="{FC9FD660-E7A1-4E83-B6D8-9EEF9505E74C}" type="pres">
      <dgm:prSet presAssocID="{DB78C4A0-794E-4EAB-BD9F-58F6668F308F}" presName="horzThree" presStyleCnt="0"/>
      <dgm:spPr/>
    </dgm:pt>
  </dgm:ptLst>
  <dgm:cxnLst>
    <dgm:cxn modelId="{E05C1028-B186-4E16-8FB5-E912018C93DA}" srcId="{BBF06845-DE8C-4E95-A9A8-5B8F820F13BC}" destId="{5CA7B223-D9D2-4B5A-89FC-41FB114A7F3D}" srcOrd="0" destOrd="0" parTransId="{E27DAAFC-9CA7-4CAE-82C4-8B580031CAB6}" sibTransId="{7CBEA9C7-2644-4AAB-AB5D-EB88ED41DE38}"/>
    <dgm:cxn modelId="{AD82962A-6364-4471-A79A-03E8A6099A88}" type="presOf" srcId="{99AEE8ED-F1C1-410F-B400-5DA846EF6FF2}" destId="{0BC25A63-4B3C-4CE7-8314-5203F453B26C}" srcOrd="0" destOrd="0" presId="urn:microsoft.com/office/officeart/2005/8/layout/hierarchy4"/>
    <dgm:cxn modelId="{1E097230-332E-43D6-BB34-8CC87FFC6240}" srcId="{92DD3863-F51B-42D8-B1E0-9E978B862262}" destId="{684C5039-AB3D-453D-9EFE-C82A3D49B846}" srcOrd="2" destOrd="0" parTransId="{A9AE54EA-7A33-460E-9147-C4A4498188FC}" sibTransId="{511A6511-586F-4952-B583-8C7A50FFF03E}"/>
    <dgm:cxn modelId="{6362643A-BBE4-4858-84BD-019AAD82A92F}" srcId="{684C5039-AB3D-453D-9EFE-C82A3D49B846}" destId="{DB78C4A0-794E-4EAB-BD9F-58F6668F308F}" srcOrd="0" destOrd="0" parTransId="{FE0DA293-798C-4253-A543-1FF855E9C238}" sibTransId="{9B811AAD-0486-4AA0-AAC4-4D4903A87526}"/>
    <dgm:cxn modelId="{506CCC49-E287-4E95-A2E1-FEBF5B43C314}" type="presOf" srcId="{5CA7B223-D9D2-4B5A-89FC-41FB114A7F3D}" destId="{7E188A53-206B-4322-895F-788FDF988A60}"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5CD8516E-ABC8-4798-A289-789C27F2143B}" type="presOf" srcId="{92DD3863-F51B-42D8-B1E0-9E978B862262}" destId="{802879A8-89F0-46AB-8814-DF3D989AC499}" srcOrd="0" destOrd="0" presId="urn:microsoft.com/office/officeart/2005/8/layout/hierarchy4"/>
    <dgm:cxn modelId="{F6FB5872-441B-4B78-8BCE-7DF30B95B814}" type="presOf" srcId="{DB78C4A0-794E-4EAB-BD9F-58F6668F308F}" destId="{B8640255-276C-41BA-8282-6D931FC6596B}" srcOrd="0" destOrd="0" presId="urn:microsoft.com/office/officeart/2005/8/layout/hierarchy4"/>
    <dgm:cxn modelId="{AA1CAA78-07C4-4156-B09A-FEC30BDD3F15}" type="presOf" srcId="{BBF06845-DE8C-4E95-A9A8-5B8F820F13BC}" destId="{28F003FD-135A-41C3-B5F4-91B9FFE3F575}"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CBE02396-1B27-4AFC-9232-900068F3CDDB}" type="presOf" srcId="{684C5039-AB3D-453D-9EFE-C82A3D49B846}" destId="{9E54933C-F873-47A5-BA11-8B496C34F470}" srcOrd="0" destOrd="0" presId="urn:microsoft.com/office/officeart/2005/8/layout/hierarchy4"/>
    <dgm:cxn modelId="{B96F6B9E-05BE-415E-8C4F-676A9FEB77F8}" srcId="{92DD3863-F51B-42D8-B1E0-9E978B862262}" destId="{BBF06845-DE8C-4E95-A9A8-5B8F820F13BC}" srcOrd="1" destOrd="0" parTransId="{C7755204-8625-402F-B9A1-4CB9826C7EE7}" sibTransId="{FAE7927F-15E5-40F1-9AF8-410DA5652FD2}"/>
    <dgm:cxn modelId="{A00A9F9F-ECE3-4165-9679-9E906AADED9D}" srcId="{21F6D6CE-02A3-47EE-A048-A4F1250B70FA}" destId="{92DD3863-F51B-42D8-B1E0-9E978B862262}" srcOrd="0" destOrd="0" parTransId="{65E7BCDC-2ED9-4A07-ADA9-F99F7536281D}" sibTransId="{628F734A-812F-441F-98A8-5E8E1F43C3A4}"/>
    <dgm:cxn modelId="{CA1499BC-10EF-48EE-A6F7-6AC1CE0A7B71}" srcId="{99AEE8ED-F1C1-410F-B400-5DA846EF6FF2}" destId="{29622E1E-61EF-44CD-94FB-97BE9BB02FA8}" srcOrd="0" destOrd="0" parTransId="{2EF2197C-C090-46F5-884A-866530673D22}" sibTransId="{39EB5301-FDAE-4088-8CD5-F575212FA4A6}"/>
    <dgm:cxn modelId="{0D85CEC2-07DF-4094-82E0-60D564B8C7BA}" srcId="{99AEE8ED-F1C1-410F-B400-5DA846EF6FF2}" destId="{CFC6DAB6-39B4-44A5-9E0B-9300C3A79549}" srcOrd="1" destOrd="0" parTransId="{3D87EED7-A494-446A-8FCA-1482454FEED5}" sibTransId="{EABEF76F-94BF-4D0D-AF60-FC054C556137}"/>
    <dgm:cxn modelId="{CA7285D0-7CE0-4B6F-8AFF-B632D5BD7292}" srcId="{99AEE8ED-F1C1-410F-B400-5DA846EF6FF2}" destId="{E2B27670-2214-4D6C-965D-29505CEE4367}" srcOrd="2" destOrd="0" parTransId="{0DFCF2C1-D6E8-4AD2-8D0C-666AA555C2EB}" sibTransId="{43E14C34-4DE4-4ACF-BA27-E06768D99548}"/>
    <dgm:cxn modelId="{605998D2-C559-474C-AD60-888133CBB7AA}" type="presOf" srcId="{21F6D6CE-02A3-47EE-A048-A4F1250B70FA}" destId="{76DB18F4-2CE5-4E16-9081-DDB60CE6D729}" srcOrd="0" destOrd="0" presId="urn:microsoft.com/office/officeart/2005/8/layout/hierarchy4"/>
    <dgm:cxn modelId="{07CB2CE0-7586-4E59-8EA1-A0DF9FC291EE}" srcId="{92DD3863-F51B-42D8-B1E0-9E978B862262}" destId="{99AEE8ED-F1C1-410F-B400-5DA846EF6FF2}" srcOrd="0" destOrd="0" parTransId="{A1BACE61-313A-4524-9097-F60D0C3DFB5A}" sibTransId="{5C97AAB5-EF8B-4B36-BDF1-1FC1D585536A}"/>
    <dgm:cxn modelId="{CE29A5E4-DC40-4B54-A0B0-8538358BB56D}" type="presOf" srcId="{29622E1E-61EF-44CD-94FB-97BE9BB02FA8}" destId="{50EFD8C2-7F24-4C01-8CA1-FB8B4FA2721B}"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930EB3-292D-45A0-AB59-E1BB3A2518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D565C36-BF9C-4064-9BCB-DB268E5A0413}">
      <dgm:prSet phldrT="[文字]"/>
      <dgm:spPr/>
      <dgm:t>
        <a:bodyPr/>
        <a:lstStyle/>
        <a:p>
          <a:r>
            <a:rPr lang="en-US" altLang="zh-TW" dirty="0"/>
            <a:t>113</a:t>
          </a:r>
          <a:r>
            <a:rPr lang="zh-TW" altLang="en-US" dirty="0"/>
            <a:t>年國中教育會考成績</a:t>
          </a:r>
        </a:p>
      </dgm:t>
    </dgm:pt>
    <dgm:pt modelId="{ACEA9336-3F79-4521-8BFB-F86ECBCB9549}" type="parTrans" cxnId="{A0B78936-7A55-4E4A-A9B4-54DEC19A08CE}">
      <dgm:prSet/>
      <dgm:spPr/>
      <dgm:t>
        <a:bodyPr/>
        <a:lstStyle/>
        <a:p>
          <a:endParaRPr lang="zh-TW" altLang="en-US"/>
        </a:p>
      </dgm:t>
    </dgm:pt>
    <dgm:pt modelId="{D78D13C1-6002-41B8-A1C8-AFD539669E76}" type="sibTrans" cxnId="{A0B78936-7A55-4E4A-A9B4-54DEC19A08CE}">
      <dgm:prSet/>
      <dgm:spPr/>
      <dgm:t>
        <a:bodyPr/>
        <a:lstStyle/>
        <a:p>
          <a:endParaRPr lang="zh-TW" altLang="en-US"/>
        </a:p>
      </dgm:t>
    </dgm:pt>
    <dgm:pt modelId="{FFCD76F7-009A-417F-98F9-C49216D30AFA}">
      <dgm:prSet phldrT="[文字]"/>
      <dgm:spPr/>
      <dgm:t>
        <a:bodyPr/>
        <a:lstStyle/>
        <a:p>
          <a:r>
            <a:rPr lang="zh-TW" altLang="en-US" dirty="0"/>
            <a:t>各科等級標示</a:t>
          </a:r>
        </a:p>
      </dgm:t>
    </dgm:pt>
    <dgm:pt modelId="{2018915F-1A82-4EC6-A503-8DCE72B8C00D}" type="parTrans" cxnId="{F72B8359-13D5-462E-8035-7AFDC02E6936}">
      <dgm:prSet/>
      <dgm:spPr/>
      <dgm:t>
        <a:bodyPr/>
        <a:lstStyle/>
        <a:p>
          <a:endParaRPr lang="zh-TW" altLang="en-US"/>
        </a:p>
      </dgm:t>
    </dgm:pt>
    <dgm:pt modelId="{0E9206B4-B712-4F75-AD7B-C53239FE4ECB}" type="sibTrans" cxnId="{F72B8359-13D5-462E-8035-7AFDC02E6936}">
      <dgm:prSet/>
      <dgm:spPr/>
      <dgm:t>
        <a:bodyPr/>
        <a:lstStyle/>
        <a:p>
          <a:endParaRPr lang="zh-TW" altLang="en-US"/>
        </a:p>
      </dgm:t>
    </dgm:pt>
    <dgm:pt modelId="{4E62BE1A-2B81-4A98-8C43-0026474332EA}">
      <dgm:prSet phldrT="[文字]"/>
      <dgm:spPr/>
      <dgm:t>
        <a:bodyPr/>
        <a:lstStyle/>
        <a:p>
          <a:r>
            <a:rPr lang="zh-TW" altLang="en-US" dirty="0"/>
            <a:t>會考總積分</a:t>
          </a:r>
        </a:p>
      </dgm:t>
    </dgm:pt>
    <dgm:pt modelId="{2E6763B4-7063-4A56-B774-8FCFD460E3BA}" type="parTrans" cxnId="{A7BBA761-D17B-4DCC-9B8E-161B929F3194}">
      <dgm:prSet/>
      <dgm:spPr/>
      <dgm:t>
        <a:bodyPr/>
        <a:lstStyle/>
        <a:p>
          <a:endParaRPr lang="zh-TW" altLang="en-US"/>
        </a:p>
      </dgm:t>
    </dgm:pt>
    <dgm:pt modelId="{90E011E1-B1BF-42BC-A83C-133BF7E99E49}" type="sibTrans" cxnId="{A7BBA761-D17B-4DCC-9B8E-161B929F3194}">
      <dgm:prSet/>
      <dgm:spPr/>
      <dgm:t>
        <a:bodyPr/>
        <a:lstStyle/>
        <a:p>
          <a:endParaRPr lang="zh-TW" altLang="en-US"/>
        </a:p>
      </dgm:t>
    </dgm:pt>
    <dgm:pt modelId="{C6CC6F11-A5C7-4DE3-AC0D-CAD88E7E10B2}">
      <dgm:prSet phldrT="[文字]"/>
      <dgm:spPr/>
      <dgm:t>
        <a:bodyPr/>
        <a:lstStyle/>
        <a:p>
          <a:r>
            <a:rPr lang="zh-TW" altLang="en-US" dirty="0"/>
            <a:t>序位區間百分比</a:t>
          </a:r>
        </a:p>
      </dgm:t>
    </dgm:pt>
    <dgm:pt modelId="{8C6E7821-E772-44D0-B37C-9CB75D566B73}" type="parTrans" cxnId="{97EA2355-A1DC-4C1D-B02D-C9DB092B5317}">
      <dgm:prSet/>
      <dgm:spPr/>
      <dgm:t>
        <a:bodyPr/>
        <a:lstStyle/>
        <a:p>
          <a:endParaRPr lang="zh-TW" altLang="en-US"/>
        </a:p>
      </dgm:t>
    </dgm:pt>
    <dgm:pt modelId="{286BD001-69CF-4509-8CA8-8E4F5BE9E31E}" type="sibTrans" cxnId="{97EA2355-A1DC-4C1D-B02D-C9DB092B5317}">
      <dgm:prSet/>
      <dgm:spPr/>
      <dgm:t>
        <a:bodyPr/>
        <a:lstStyle/>
        <a:p>
          <a:endParaRPr lang="zh-TW" altLang="en-US"/>
        </a:p>
      </dgm:t>
    </dgm:pt>
    <dgm:pt modelId="{A72E3D72-3F72-4D6B-92D9-4E76A42E1035}" type="pres">
      <dgm:prSet presAssocID="{33930EB3-292D-45A0-AB59-E1BB3A25189F}" presName="linear" presStyleCnt="0">
        <dgm:presLayoutVars>
          <dgm:animLvl val="lvl"/>
          <dgm:resizeHandles val="exact"/>
        </dgm:presLayoutVars>
      </dgm:prSet>
      <dgm:spPr/>
    </dgm:pt>
    <dgm:pt modelId="{12A960D2-FCFB-49B7-BB9A-9F18681EAB2F}" type="pres">
      <dgm:prSet presAssocID="{1D565C36-BF9C-4064-9BCB-DB268E5A0413}" presName="parentText" presStyleLbl="node1" presStyleIdx="0" presStyleCnt="1">
        <dgm:presLayoutVars>
          <dgm:chMax val="0"/>
          <dgm:bulletEnabled val="1"/>
        </dgm:presLayoutVars>
      </dgm:prSet>
      <dgm:spPr/>
    </dgm:pt>
    <dgm:pt modelId="{3124C769-A99B-4301-90DD-08AF5AEC702B}" type="pres">
      <dgm:prSet presAssocID="{1D565C36-BF9C-4064-9BCB-DB268E5A0413}" presName="childText" presStyleLbl="revTx" presStyleIdx="0" presStyleCnt="1">
        <dgm:presLayoutVars>
          <dgm:bulletEnabled val="1"/>
        </dgm:presLayoutVars>
      </dgm:prSet>
      <dgm:spPr/>
    </dgm:pt>
  </dgm:ptLst>
  <dgm:cxnLst>
    <dgm:cxn modelId="{166D2B13-9DD6-492F-99EE-6E8BA6B18502}" type="presOf" srcId="{1D565C36-BF9C-4064-9BCB-DB268E5A0413}" destId="{12A960D2-FCFB-49B7-BB9A-9F18681EAB2F}" srcOrd="0" destOrd="0" presId="urn:microsoft.com/office/officeart/2005/8/layout/vList2"/>
    <dgm:cxn modelId="{A0B78936-7A55-4E4A-A9B4-54DEC19A08CE}" srcId="{33930EB3-292D-45A0-AB59-E1BB3A25189F}" destId="{1D565C36-BF9C-4064-9BCB-DB268E5A0413}" srcOrd="0" destOrd="0" parTransId="{ACEA9336-3F79-4521-8BFB-F86ECBCB9549}" sibTransId="{D78D13C1-6002-41B8-A1C8-AFD539669E76}"/>
    <dgm:cxn modelId="{A7BBA761-D17B-4DCC-9B8E-161B929F3194}" srcId="{1D565C36-BF9C-4064-9BCB-DB268E5A0413}" destId="{4E62BE1A-2B81-4A98-8C43-0026474332EA}" srcOrd="1" destOrd="0" parTransId="{2E6763B4-7063-4A56-B774-8FCFD460E3BA}" sibTransId="{90E011E1-B1BF-42BC-A83C-133BF7E99E49}"/>
    <dgm:cxn modelId="{0F33254B-58C6-4DDD-8C66-94D5F49A556B}" type="presOf" srcId="{FFCD76F7-009A-417F-98F9-C49216D30AFA}" destId="{3124C769-A99B-4301-90DD-08AF5AEC702B}" srcOrd="0" destOrd="0" presId="urn:microsoft.com/office/officeart/2005/8/layout/vList2"/>
    <dgm:cxn modelId="{97EA2355-A1DC-4C1D-B02D-C9DB092B5317}" srcId="{1D565C36-BF9C-4064-9BCB-DB268E5A0413}" destId="{C6CC6F11-A5C7-4DE3-AC0D-CAD88E7E10B2}" srcOrd="2" destOrd="0" parTransId="{8C6E7821-E772-44D0-B37C-9CB75D566B73}" sibTransId="{286BD001-69CF-4509-8CA8-8E4F5BE9E31E}"/>
    <dgm:cxn modelId="{C7233A78-C18E-4833-9E45-9CE89BBC647F}" type="presOf" srcId="{4E62BE1A-2B81-4A98-8C43-0026474332EA}" destId="{3124C769-A99B-4301-90DD-08AF5AEC702B}" srcOrd="0" destOrd="1" presId="urn:microsoft.com/office/officeart/2005/8/layout/vList2"/>
    <dgm:cxn modelId="{F72B8359-13D5-462E-8035-7AFDC02E6936}" srcId="{1D565C36-BF9C-4064-9BCB-DB268E5A0413}" destId="{FFCD76F7-009A-417F-98F9-C49216D30AFA}" srcOrd="0" destOrd="0" parTransId="{2018915F-1A82-4EC6-A503-8DCE72B8C00D}" sibTransId="{0E9206B4-B712-4F75-AD7B-C53239FE4ECB}"/>
    <dgm:cxn modelId="{908ADC79-3BF5-4F43-AD09-53AA2E4FD123}" type="presOf" srcId="{33930EB3-292D-45A0-AB59-E1BB3A25189F}" destId="{A72E3D72-3F72-4D6B-92D9-4E76A42E1035}" srcOrd="0" destOrd="0" presId="urn:microsoft.com/office/officeart/2005/8/layout/vList2"/>
    <dgm:cxn modelId="{02B5FAB0-850A-41A4-A653-7C82DFE913E3}" type="presOf" srcId="{C6CC6F11-A5C7-4DE3-AC0D-CAD88E7E10B2}" destId="{3124C769-A99B-4301-90DD-08AF5AEC702B}" srcOrd="0" destOrd="2" presId="urn:microsoft.com/office/officeart/2005/8/layout/vList2"/>
    <dgm:cxn modelId="{B6E9FE62-DB1D-4597-A091-29220B521080}" type="presParOf" srcId="{A72E3D72-3F72-4D6B-92D9-4E76A42E1035}" destId="{12A960D2-FCFB-49B7-BB9A-9F18681EAB2F}" srcOrd="0" destOrd="0" presId="urn:microsoft.com/office/officeart/2005/8/layout/vList2"/>
    <dgm:cxn modelId="{0319FE92-9948-4BB6-B2A6-C2F24DECCFBE}" type="presParOf" srcId="{A72E3D72-3F72-4D6B-92D9-4E76A42E1035}" destId="{3124C769-A99B-4301-90DD-08AF5AEC702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621A623D-EA49-431D-BD8F-F14956A0A8BC}">
      <dgm:prSet phldrT="[文字]" custT="1"/>
      <dgm:spPr/>
      <dgm:t>
        <a:bodyPr/>
        <a:lstStyle/>
        <a:p>
          <a:r>
            <a:rPr lang="zh-TW" altLang="en-US" sz="2800" b="1" dirty="0"/>
            <a:t>私立學校</a:t>
          </a:r>
        </a:p>
      </dgm:t>
    </dgm:pt>
    <dgm:pt modelId="{152E5EDB-8132-4F69-A76D-4F38FFBA1F1A}" type="parTrans" cxnId="{560F24B8-0F84-4B53-9BB7-7D2108F1044A}">
      <dgm:prSet/>
      <dgm:spPr/>
      <dgm:t>
        <a:bodyPr/>
        <a:lstStyle/>
        <a:p>
          <a:endParaRPr lang="zh-TW" altLang="en-US"/>
        </a:p>
      </dgm:t>
    </dgm:pt>
    <dgm:pt modelId="{2CC66576-D3B3-477D-A6E9-36F2C418723F}" type="sibTrans" cxnId="{560F24B8-0F84-4B53-9BB7-7D2108F1044A}">
      <dgm:prSet/>
      <dgm:spPr/>
      <dgm:t>
        <a:bodyPr/>
        <a:lstStyle/>
        <a:p>
          <a:endParaRPr lang="zh-TW" altLang="en-US"/>
        </a:p>
      </dgm:t>
    </dgm:pt>
    <dgm:pt modelId="{44AB785B-A444-4CD1-B02D-2D4217588A16}">
      <dgm:prSet phldrT="[文字]"/>
      <dgm:spPr/>
      <dgm:t>
        <a:bodyPr/>
        <a:lstStyle/>
        <a:p>
          <a:pPr>
            <a:buClrTx/>
            <a:buSzTx/>
            <a:buFontTx/>
            <a:buNone/>
          </a:pP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強恕高中、滬江高中、大誠高中、東方工商、喬治工商、開平餐飲、稻江護家、開南高中、稻江高商、惇敍工商</a:t>
          </a:r>
          <a:endParaRPr lang="zh-TW" altLang="en-US" dirty="0"/>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75EE931A-5F6B-48AB-9A8F-D8936F1FDD15}">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進修部</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學校</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D58E4171-35A1-48B3-BCCE-2A079E19195B}" type="parTrans" cxnId="{6760C887-30B6-475C-8063-62D1C734AEDF}">
      <dgm:prSet/>
      <dgm:spPr/>
      <dgm:t>
        <a:bodyPr/>
        <a:lstStyle/>
        <a:p>
          <a:endParaRPr lang="zh-TW" altLang="en-US"/>
        </a:p>
      </dgm:t>
    </dgm:pt>
    <dgm:pt modelId="{A01D171C-0296-442E-A31D-F4DA7F4E5DBF}" type="sibTrans" cxnId="{6760C887-30B6-475C-8063-62D1C734AEDF}">
      <dgm:prSet/>
      <dgm:spPr/>
      <dgm:t>
        <a:bodyPr/>
        <a:lstStyle/>
        <a:p>
          <a:endParaRPr lang="zh-TW" altLang="en-US"/>
        </a:p>
      </dgm:t>
    </dgm:pt>
    <dgm:pt modelId="{D932A43E-8F25-4811-B5CB-F1B1F7750AF0}">
      <dgm:prSet phldrT="[文字]" custT="1"/>
      <dgm:spPr/>
      <dgm: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FF0000"/>
              </a:solidFill>
              <a:effectLst/>
              <a:latin typeface="微軟正黑體" panose="020B0604030504040204" pitchFamily="34" charset="-120"/>
              <a:ea typeface="微軟正黑體" panose="020B0604030504040204" pitchFamily="34" charset="-120"/>
              <a:cs typeface="Times New Roman"/>
            </a:rPr>
            <a:t>開平餐飲</a:t>
          </a:r>
        </a:p>
      </dgm:t>
    </dgm:pt>
    <dgm:pt modelId="{4ABBC6B1-63B6-4390-B66D-6A6ACA065162}" type="sibTrans" cxnId="{A9C49501-8DED-4ADA-A0DE-BFFABE39DBC4}">
      <dgm:prSet/>
      <dgm:spPr/>
      <dgm:t>
        <a:bodyPr/>
        <a:lstStyle/>
        <a:p>
          <a:endParaRPr lang="zh-TW" altLang="en-US"/>
        </a:p>
      </dgm:t>
    </dgm:pt>
    <dgm:pt modelId="{A460DBBA-8DC4-40B6-A02C-9C8C36F09838}" type="parTrans" cxnId="{A9C49501-8DED-4ADA-A0DE-BFFABE39DBC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 modelId="{DB2A4C58-DAEA-4833-9EFB-C9122013F1BB}" type="pres">
      <dgm:prSet presAssocID="{621A623D-EA49-431D-BD8F-F14956A0A8BC}" presName="composite" presStyleCnt="0"/>
      <dgm:spPr/>
    </dgm:pt>
    <dgm:pt modelId="{C9B08227-B63F-448D-BA87-1C81A02D4720}" type="pres">
      <dgm:prSet presAssocID="{621A623D-EA49-431D-BD8F-F14956A0A8BC}" presName="parTx" presStyleLbl="alignNode1" presStyleIdx="0" presStyleCnt="2" custLinFactNeighborX="-1957" custLinFactNeighborY="-6065">
        <dgm:presLayoutVars>
          <dgm:chMax val="0"/>
          <dgm:chPref val="0"/>
          <dgm:bulletEnabled val="1"/>
        </dgm:presLayoutVars>
      </dgm:prSet>
      <dgm:spPr/>
    </dgm:pt>
    <dgm:pt modelId="{014344DE-D590-41B4-820E-E86D67E36F12}" type="pres">
      <dgm:prSet presAssocID="{621A623D-EA49-431D-BD8F-F14956A0A8BC}" presName="desTx" presStyleLbl="alignAccFollowNode1" presStyleIdx="0" presStyleCnt="2">
        <dgm:presLayoutVars>
          <dgm:bulletEnabled val="1"/>
        </dgm:presLayoutVars>
      </dgm:prSet>
      <dgm:spPr/>
    </dgm:pt>
    <dgm:pt modelId="{AFB76DAC-0B73-4710-AE92-86F3C88B7913}" type="pres">
      <dgm:prSet presAssocID="{2CC66576-D3B3-477D-A6E9-36F2C418723F}" presName="space" presStyleCnt="0"/>
      <dgm:spPr/>
    </dgm:pt>
    <dgm:pt modelId="{32F4B711-6030-4841-9321-300ED49DAA08}" type="pres">
      <dgm:prSet presAssocID="{75EE931A-5F6B-48AB-9A8F-D8936F1FDD15}" presName="composite" presStyleCnt="0"/>
      <dgm:spPr/>
    </dgm:pt>
    <dgm:pt modelId="{2976825E-C57D-4E0E-9D47-0CFC59DEAC3C}" type="pres">
      <dgm:prSet presAssocID="{75EE931A-5F6B-48AB-9A8F-D8936F1FDD15}" presName="parTx" presStyleLbl="alignNode1" presStyleIdx="1" presStyleCnt="2">
        <dgm:presLayoutVars>
          <dgm:chMax val="0"/>
          <dgm:chPref val="0"/>
          <dgm:bulletEnabled val="1"/>
        </dgm:presLayoutVars>
      </dgm:prSet>
      <dgm:spPr/>
    </dgm:pt>
    <dgm:pt modelId="{CD3F83D4-79D3-4363-9EA3-C30C286EC0C8}" type="pres">
      <dgm:prSet presAssocID="{75EE931A-5F6B-48AB-9A8F-D8936F1FDD15}" presName="desTx" presStyleLbl="alignAccFollowNode1" presStyleIdx="1" presStyleCnt="2">
        <dgm:presLayoutVars>
          <dgm:bulletEnabled val="1"/>
        </dgm:presLayoutVars>
      </dgm:prSet>
      <dgm:spPr/>
    </dgm:pt>
  </dgm:ptLst>
  <dgm:cxnLst>
    <dgm:cxn modelId="{A9C49501-8DED-4ADA-A0DE-BFFABE39DBC4}" srcId="{75EE931A-5F6B-48AB-9A8F-D8936F1FDD15}" destId="{D932A43E-8F25-4811-B5CB-F1B1F7750AF0}" srcOrd="0" destOrd="0" parTransId="{A460DBBA-8DC4-40B6-A02C-9C8C36F09838}" sibTransId="{4ABBC6B1-63B6-4390-B66D-6A6ACA065162}"/>
    <dgm:cxn modelId="{8246C207-EAEA-4D68-9221-BF907F1946D1}" type="presOf" srcId="{44AB785B-A444-4CD1-B02D-2D4217588A16}" destId="{014344DE-D590-41B4-820E-E86D67E36F12}" srcOrd="0" destOrd="0" presId="urn:microsoft.com/office/officeart/2005/8/layout/hList1"/>
    <dgm:cxn modelId="{8D236237-6740-43FA-9FDA-14503F68EF57}" srcId="{621A623D-EA49-431D-BD8F-F14956A0A8BC}" destId="{44AB785B-A444-4CD1-B02D-2D4217588A16}" srcOrd="0" destOrd="0" parTransId="{641E5AF1-D325-48F4-909B-DA2A6E21650A}" sibTransId="{314B5B75-1B08-4E8E-BCF4-0F3DD8322602}"/>
    <dgm:cxn modelId="{9622255D-0479-4F0D-9C52-F7BC0DE74948}" type="presOf" srcId="{75EE931A-5F6B-48AB-9A8F-D8936F1FDD15}" destId="{2976825E-C57D-4E0E-9D47-0CFC59DEAC3C}" srcOrd="0" destOrd="0" presId="urn:microsoft.com/office/officeart/2005/8/layout/hList1"/>
    <dgm:cxn modelId="{6760C887-30B6-475C-8063-62D1C734AEDF}" srcId="{9762FC5F-95C1-4211-801B-3F8DC0A788B5}" destId="{75EE931A-5F6B-48AB-9A8F-D8936F1FDD15}" srcOrd="1" destOrd="0" parTransId="{D58E4171-35A1-48B3-BCCE-2A079E19195B}" sibTransId="{A01D171C-0296-442E-A31D-F4DA7F4E5DBF}"/>
    <dgm:cxn modelId="{793A7DAE-AB62-4A5D-9D27-D696430EFBA2}" type="presOf" srcId="{9762FC5F-95C1-4211-801B-3F8DC0A788B5}" destId="{F47E4F32-CDE1-4DC2-A4DF-DC1D0A16E542}" srcOrd="0" destOrd="0" presId="urn:microsoft.com/office/officeart/2005/8/layout/hList1"/>
    <dgm:cxn modelId="{560F24B8-0F84-4B53-9BB7-7D2108F1044A}" srcId="{9762FC5F-95C1-4211-801B-3F8DC0A788B5}" destId="{621A623D-EA49-431D-BD8F-F14956A0A8BC}" srcOrd="0" destOrd="0" parTransId="{152E5EDB-8132-4F69-A76D-4F38FFBA1F1A}" sibTransId="{2CC66576-D3B3-477D-A6E9-36F2C418723F}"/>
    <dgm:cxn modelId="{EAE1DEBE-40DE-45FB-9BDB-5519825485EC}" type="presOf" srcId="{D932A43E-8F25-4811-B5CB-F1B1F7750AF0}" destId="{CD3F83D4-79D3-4363-9EA3-C30C286EC0C8}" srcOrd="0" destOrd="0" presId="urn:microsoft.com/office/officeart/2005/8/layout/hList1"/>
    <dgm:cxn modelId="{8B6BCAC6-5411-4874-9A49-F6EBC046AD86}" type="presOf" srcId="{621A623D-EA49-431D-BD8F-F14956A0A8BC}" destId="{C9B08227-B63F-448D-BA87-1C81A02D4720}" srcOrd="0" destOrd="0" presId="urn:microsoft.com/office/officeart/2005/8/layout/hList1"/>
    <dgm:cxn modelId="{54C7D452-EF21-4D77-BB7B-7243BB08CA72}" type="presParOf" srcId="{F47E4F32-CDE1-4DC2-A4DF-DC1D0A16E542}" destId="{DB2A4C58-DAEA-4833-9EFB-C9122013F1BB}" srcOrd="0" destOrd="0" presId="urn:microsoft.com/office/officeart/2005/8/layout/hList1"/>
    <dgm:cxn modelId="{7044F634-B406-47E1-9B2D-263C6B5BD9D8}" type="presParOf" srcId="{DB2A4C58-DAEA-4833-9EFB-C9122013F1BB}" destId="{C9B08227-B63F-448D-BA87-1C81A02D4720}" srcOrd="0" destOrd="0" presId="urn:microsoft.com/office/officeart/2005/8/layout/hList1"/>
    <dgm:cxn modelId="{E1F107CA-8209-48D2-AE14-465ECCBC6F9F}" type="presParOf" srcId="{DB2A4C58-DAEA-4833-9EFB-C9122013F1BB}" destId="{014344DE-D590-41B4-820E-E86D67E36F12}" srcOrd="1" destOrd="0" presId="urn:microsoft.com/office/officeart/2005/8/layout/hList1"/>
    <dgm:cxn modelId="{0086B748-C0F4-4161-AF72-5C6149FF0F37}" type="presParOf" srcId="{F47E4F32-CDE1-4DC2-A4DF-DC1D0A16E542}" destId="{AFB76DAC-0B73-4710-AE92-86F3C88B7913}" srcOrd="1" destOrd="0" presId="urn:microsoft.com/office/officeart/2005/8/layout/hList1"/>
    <dgm:cxn modelId="{6667D0B7-B7B1-4C2F-9653-A6EC946DB9F2}" type="presParOf" srcId="{F47E4F32-CDE1-4DC2-A4DF-DC1D0A16E542}" destId="{32F4B711-6030-4841-9321-300ED49DAA08}" srcOrd="2" destOrd="0" presId="urn:microsoft.com/office/officeart/2005/8/layout/hList1"/>
    <dgm:cxn modelId="{953B6377-4C9F-419B-AEDD-0151D67706DF}" type="presParOf" srcId="{32F4B711-6030-4841-9321-300ED49DAA08}" destId="{2976825E-C57D-4E0E-9D47-0CFC59DEAC3C}" srcOrd="0" destOrd="0" presId="urn:microsoft.com/office/officeart/2005/8/layout/hList1"/>
    <dgm:cxn modelId="{7F6071DB-225C-4271-A1E5-818E7D735941}" type="presParOf" srcId="{32F4B711-6030-4841-9321-300ED49DAA08}" destId="{CD3F83D4-79D3-4363-9EA3-C30C286EC0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登記</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0" dirty="0">
              <a:solidFill>
                <a:schemeClr val="tx1"/>
              </a:solidFill>
              <a:effectLst/>
              <a:latin typeface="微軟正黑體" panose="020B0604030504040204" pitchFamily="34" charset="-120"/>
              <a:ea typeface="微軟正黑體" panose="020B0604030504040204" pitchFamily="34" charset="-120"/>
            </a:rPr>
            <a:t>學生</a:t>
          </a:r>
          <a:r>
            <a:rPr lang="zh-TW" altLang="en-US" sz="1800"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dirty="0"/>
            <a:t>公開抽籤</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C8B406C8-B98B-4444-A076-7596F33DA022}">
      <dgm:prSet phldrT="[文字]"/>
      <dgm:spPr/>
      <dgm:t>
        <a:bodyPr/>
        <a:lstStyle/>
        <a:p>
          <a:r>
            <a:rPr lang="zh-TW" b="1" u="none" dirty="0">
              <a:solidFill>
                <a:schemeClr val="tx1"/>
              </a:solidFill>
              <a:effectLst/>
              <a:latin typeface="微軟正黑體" panose="020B0604030504040204" pitchFamily="34" charset="-120"/>
              <a:ea typeface="微軟正黑體" panose="020B0604030504040204" pitchFamily="34" charset="-120"/>
            </a:rPr>
            <a:t>需按時</a:t>
          </a:r>
          <a:r>
            <a:rPr lang="zh-TW" b="1" u="none" dirty="0">
              <a:solidFill>
                <a:srgbClr val="FF0000"/>
              </a:solidFill>
              <a:effectLst/>
              <a:latin typeface="微軟正黑體" panose="020B0604030504040204" pitchFamily="34" charset="-120"/>
              <a:ea typeface="微軟正黑體" panose="020B0604030504040204" pitchFamily="34" charset="-120"/>
            </a:rPr>
            <a:t>完成登記者</a:t>
          </a:r>
          <a:r>
            <a:rPr lang="zh-TW" b="1" u="none" dirty="0">
              <a:solidFill>
                <a:schemeClr val="tx1"/>
              </a:solidFill>
              <a:effectLst/>
              <a:latin typeface="微軟正黑體" panose="020B0604030504040204" pitchFamily="34" charset="-120"/>
              <a:ea typeface="微軟正黑體" panose="020B0604030504040204" pitchFamily="34" charset="-120"/>
            </a:rPr>
            <a:t>方能參加</a:t>
          </a:r>
          <a:r>
            <a:rPr lang="zh-TW" altLang="en-US" b="1" u="none" dirty="0">
              <a:solidFill>
                <a:srgbClr val="FF0000"/>
              </a:solidFill>
              <a:effectLst/>
              <a:latin typeface="微軟正黑體" panose="020B0604030504040204" pitchFamily="34" charset="-120"/>
              <a:ea typeface="微軟正黑體" panose="020B0604030504040204" pitchFamily="34" charset="-120"/>
            </a:rPr>
            <a:t>公開抽籤</a:t>
          </a:r>
          <a:r>
            <a:rPr lang="zh-TW" b="1" u="none" dirty="0">
              <a:solidFill>
                <a:schemeClr val="tx1"/>
              </a:solidFill>
              <a:effectLst/>
              <a:latin typeface="微軟正黑體" panose="020B0604030504040204" pitchFamily="34" charset="-120"/>
              <a:ea typeface="微軟正黑體" panose="020B0604030504040204" pitchFamily="34" charset="-120"/>
            </a:rPr>
            <a:t>作業。</a:t>
          </a:r>
          <a:endParaRPr lang="zh-TW" altLang="en-US" dirty="0"/>
        </a:p>
      </dgm:t>
    </dgm:pt>
    <dgm:pt modelId="{9E0108FC-6F9F-42E7-A1A1-0989CAA7ABD4}" type="parTrans" cxnId="{2D84ED12-31E8-46DB-8940-D30FDACF444D}">
      <dgm:prSet/>
      <dgm:spPr/>
      <dgm:t>
        <a:bodyPr/>
        <a:lstStyle/>
        <a:p>
          <a:endParaRPr lang="zh-TW" altLang="en-US"/>
        </a:p>
      </dgm:t>
    </dgm:pt>
    <dgm:pt modelId="{22D74042-C89B-4A52-83F1-A7D869761E75}" type="sibTrans" cxnId="{2D84ED12-31E8-46DB-8940-D30FDACF444D}">
      <dgm:prSet/>
      <dgm:spPr/>
      <dgm:t>
        <a:bodyPr/>
        <a:lstStyle/>
        <a:p>
          <a:endParaRPr lang="zh-TW" altLang="en-US"/>
        </a:p>
      </dgm:t>
    </dgm:pt>
    <dgm:pt modelId="{1D3A0551-928A-42A5-924D-DE824AF66824}">
      <dgm:prSet custT="1"/>
      <dgm:spPr/>
      <dgm:t>
        <a:bodyPr/>
        <a:lstStyle/>
        <a:p>
          <a:r>
            <a:rPr kumimoji="0" lang="zh-TW" altLang="en-US" sz="1800" b="1" dirty="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dirty="0">
            <a:solidFill>
              <a:srgbClr val="0070C0"/>
            </a:solidFill>
            <a:latin typeface="微軟正黑體" panose="020B0604030504040204" pitchFamily="34" charset="-120"/>
            <a:ea typeface="微軟正黑體" panose="020B0604030504040204" pitchFamily="34" charset="-120"/>
          </a:endParaRPr>
        </a:p>
      </dgm:t>
    </dgm:pt>
    <dgm:pt modelId="{B89CFEFC-665E-454C-AE78-3735C496E6D8}" type="parTrans" cxnId="{E9933701-20B5-4BA6-9CE9-343C0F7CF521}">
      <dgm:prSet/>
      <dgm:spPr/>
      <dgm:t>
        <a:bodyPr/>
        <a:lstStyle/>
        <a:p>
          <a:endParaRPr lang="zh-TW" altLang="en-US"/>
        </a:p>
      </dgm:t>
    </dgm:pt>
    <dgm:pt modelId="{9B470D48-4A7A-40D2-9EA8-98AE1772658C}" type="sibTrans" cxnId="{E9933701-20B5-4BA6-9CE9-343C0F7CF521}">
      <dgm:prSet/>
      <dgm:spPr/>
      <dgm:t>
        <a:bodyPr/>
        <a:lstStyle/>
        <a:p>
          <a:endParaRPr lang="zh-TW" altLang="en-US"/>
        </a:p>
      </dgm:t>
    </dgm:pt>
    <dgm:pt modelId="{11427476-80E8-4FDC-B5DA-CDE98D77117E}">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dirty="0">
            <a:solidFill>
              <a:schemeClr val="tx1"/>
            </a:solidFill>
            <a:effectLst/>
            <a:latin typeface="微軟正黑體" panose="020B0604030504040204" pitchFamily="34" charset="-120"/>
            <a:ea typeface="微軟正黑體" panose="020B0604030504040204" pitchFamily="34" charset="-120"/>
            <a:cs typeface="+mn-cs"/>
          </a:endParaRPr>
        </a:p>
      </dgm:t>
    </dgm:pt>
    <dgm:pt modelId="{C5339ACC-8F29-4D7F-BECC-EE734793B0C3}" type="parTrans" cxnId="{251981C8-3622-4835-A21B-CA15867ABA83}">
      <dgm:prSet/>
      <dgm:spPr/>
      <dgm:t>
        <a:bodyPr/>
        <a:lstStyle/>
        <a:p>
          <a:endParaRPr lang="zh-TW" altLang="en-US"/>
        </a:p>
      </dgm:t>
    </dgm:pt>
    <dgm:pt modelId="{04D46760-8C9C-489F-B2FF-0171E783B04C}" type="sibTrans" cxnId="{251981C8-3622-4835-A21B-CA15867ABA83}">
      <dgm:prSet/>
      <dgm:spPr/>
      <dgm:t>
        <a:bodyPr/>
        <a:lstStyle/>
        <a:p>
          <a:endParaRPr lang="zh-TW" altLang="en-US"/>
        </a:p>
      </dgm:t>
    </dgm:pt>
    <dgm:pt modelId="{31AE81E6-2AC6-49A2-8ED9-5F5C0C37EB57}">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b="1"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a:t>
          </a:r>
          <a:endParaRPr lang="zh-TW" dirty="0">
            <a:solidFill>
              <a:schemeClr val="tx1"/>
            </a:solidFill>
            <a:effectLst/>
            <a:latin typeface="微軟正黑體" panose="020B0604030504040204" pitchFamily="34" charset="-120"/>
            <a:ea typeface="微軟正黑體" panose="020B0604030504040204" pitchFamily="34" charset="-120"/>
          </a:endParaRPr>
        </a:p>
      </dgm:t>
    </dgm:pt>
    <dgm:pt modelId="{082DF6F9-CC7C-49D6-A0D3-7D25C19D18F5}" type="parTrans" cxnId="{7D8EE136-2F1E-4C99-886A-A31E4C7C5C8C}">
      <dgm:prSet/>
      <dgm:spPr/>
      <dgm:t>
        <a:bodyPr/>
        <a:lstStyle/>
        <a:p>
          <a:endParaRPr lang="zh-TW" altLang="en-US"/>
        </a:p>
      </dgm:t>
    </dgm:pt>
    <dgm:pt modelId="{FCA9F979-F714-4762-ABE0-A285E1E72360}" type="sibTrans" cxnId="{7D8EE136-2F1E-4C99-886A-A31E4C7C5C8C}">
      <dgm:prSet/>
      <dgm:spPr/>
      <dgm:t>
        <a:bodyPr/>
        <a:lstStyle/>
        <a:p>
          <a:endParaRPr lang="zh-TW" altLang="en-US"/>
        </a:p>
      </dgm:t>
    </dgm:pt>
    <dgm:pt modelId="{8221AECE-5AE7-425A-9FF4-E683631712BF}">
      <dgm:prSet phldrT="[文字]"/>
      <dgm:spPr/>
      <dgm:t>
        <a:bodyPr/>
        <a:lstStyle/>
        <a:p>
          <a:r>
            <a:rPr lang="zh-TW" altLang="zh-TW" b="1" u="none"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dirty="0"/>
        </a:p>
      </dgm:t>
    </dgm:pt>
    <dgm:pt modelId="{772BC854-BB85-416A-AD18-FCF84E90CD99}" type="parTrans" cxnId="{FC476EC6-E006-4922-98F8-40FAC09410FB}">
      <dgm:prSet/>
      <dgm:spPr/>
      <dgm:t>
        <a:bodyPr/>
        <a:lstStyle/>
        <a:p>
          <a:endParaRPr lang="zh-TW" altLang="en-US"/>
        </a:p>
      </dgm:t>
    </dgm:pt>
    <dgm:pt modelId="{D3E24C3C-1263-4095-B9EF-616B0439324E}" type="sibTrans" cxnId="{FC476EC6-E006-4922-98F8-40FAC09410F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pt>
    <dgm:pt modelId="{A70543BE-01B6-4F1A-B6C4-0370A54A640C}" type="pres">
      <dgm:prSet presAssocID="{DF5E7B82-3D8C-45A8-A74D-7325ECA5290E}" presName="descendantText" presStyleLbl="alignAcc1" presStyleIdx="0" presStyleCnt="2">
        <dgm:presLayoutVars>
          <dgm:bulletEnabled val="1"/>
        </dgm:presLayoutVars>
      </dgm:prSet>
      <dgm:spPr/>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pt>
    <dgm:pt modelId="{FAC1FF8D-D232-41B5-B959-28241885A379}" type="pres">
      <dgm:prSet presAssocID="{2F04470A-66F6-469D-B84D-177060840AAE}" presName="descendantText" presStyleLbl="alignAcc1" presStyleIdx="1" presStyleCnt="2">
        <dgm:presLayoutVars>
          <dgm:bulletEnabled val="1"/>
        </dgm:presLayoutVars>
      </dgm:prSet>
      <dgm:spPr/>
    </dgm:pt>
  </dgm:ptLst>
  <dgm:cxnLst>
    <dgm:cxn modelId="{E9933701-20B5-4BA6-9CE9-343C0F7CF521}" srcId="{DF5E7B82-3D8C-45A8-A74D-7325ECA5290E}" destId="{1D3A0551-928A-42A5-924D-DE824AF66824}" srcOrd="1" destOrd="0" parTransId="{B89CFEFC-665E-454C-AE78-3735C496E6D8}" sibTransId="{9B470D48-4A7A-40D2-9EA8-98AE1772658C}"/>
    <dgm:cxn modelId="{28B24607-0325-4362-A2FA-5290CE6CAD67}" type="presOf" srcId="{31AE81E6-2AC6-49A2-8ED9-5F5C0C37EB57}" destId="{FAC1FF8D-D232-41B5-B959-28241885A379}" srcOrd="0" destOrd="3" presId="urn:microsoft.com/office/officeart/2005/8/layout/chevron2"/>
    <dgm:cxn modelId="{F78AEE0C-E154-4AF0-AB08-D2D86EBD6358}" type="presOf" srcId="{1D3A0551-928A-42A5-924D-DE824AF66824}" destId="{A70543BE-01B6-4F1A-B6C4-0370A54A640C}" srcOrd="0" destOrd="1" presId="urn:microsoft.com/office/officeart/2005/8/layout/chevron2"/>
    <dgm:cxn modelId="{2D84ED12-31E8-46DB-8940-D30FDACF444D}" srcId="{2F04470A-66F6-469D-B84D-177060840AAE}" destId="{C8B406C8-B98B-4444-A076-7596F33DA022}" srcOrd="0" destOrd="0" parTransId="{9E0108FC-6F9F-42E7-A1A1-0989CAA7ABD4}" sibTransId="{22D74042-C89B-4A52-83F1-A7D869761E75}"/>
    <dgm:cxn modelId="{3D9F1F36-DCC3-4392-8EA6-5043B6A8CE47}" srcId="{A98EAC5C-1B50-431A-A6A9-7039EFEB5321}" destId="{DF5E7B82-3D8C-45A8-A74D-7325ECA5290E}" srcOrd="0" destOrd="0" parTransId="{DEB13742-26CF-4CB8-B0CD-55DE33BF3D5A}" sibTransId="{686DB466-B511-44A1-8236-3C450406FBE0}"/>
    <dgm:cxn modelId="{7D8EE136-2F1E-4C99-886A-A31E4C7C5C8C}" srcId="{8221AECE-5AE7-425A-9FF4-E683631712BF}" destId="{31AE81E6-2AC6-49A2-8ED9-5F5C0C37EB57}" srcOrd="1" destOrd="0" parTransId="{082DF6F9-CC7C-49D6-A0D3-7D25C19D18F5}" sibTransId="{FCA9F979-F714-4762-ABE0-A285E1E72360}"/>
    <dgm:cxn modelId="{7495603E-5090-4221-BC85-6244C7766A3E}" type="presOf" srcId="{11427476-80E8-4FDC-B5DA-CDE98D77117E}" destId="{FAC1FF8D-D232-41B5-B959-28241885A379}" srcOrd="0" destOrd="2" presId="urn:microsoft.com/office/officeart/2005/8/layout/chevron2"/>
    <dgm:cxn modelId="{CDF1664D-E5FF-41C7-A2FD-36E281538DF5}" type="presOf" srcId="{8221AECE-5AE7-425A-9FF4-E683631712BF}" destId="{FAC1FF8D-D232-41B5-B959-28241885A379}" srcOrd="0" destOrd="1"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2BC66280-482E-4187-AAE5-6D35CA6B8EB2}" type="presOf" srcId="{2F04470A-66F6-469D-B84D-177060840AAE}" destId="{40DDC3D7-9EF0-4A3C-8E0A-9837C3CF7381}" srcOrd="0" destOrd="0" presId="urn:microsoft.com/office/officeart/2005/8/layout/chevron2"/>
    <dgm:cxn modelId="{231EB98E-9D8F-4131-B2C7-A2AB11C56E7B}" type="presOf" srcId="{C8B406C8-B98B-4444-A076-7596F33DA022}" destId="{FAC1FF8D-D232-41B5-B959-28241885A379}"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FC476EC6-E006-4922-98F8-40FAC09410FB}" srcId="{2F04470A-66F6-469D-B84D-177060840AAE}" destId="{8221AECE-5AE7-425A-9FF4-E683631712BF}" srcOrd="1" destOrd="0" parTransId="{772BC854-BB85-416A-AD18-FCF84E90CD99}" sibTransId="{D3E24C3C-1263-4095-B9EF-616B0439324E}"/>
    <dgm:cxn modelId="{251981C8-3622-4835-A21B-CA15867ABA83}" srcId="{8221AECE-5AE7-425A-9FF4-E683631712BF}" destId="{11427476-80E8-4FDC-B5DA-CDE98D77117E}" srcOrd="0" destOrd="0" parTransId="{C5339ACC-8F29-4D7F-BECC-EE734793B0C3}" sibTransId="{04D46760-8C9C-489F-B2FF-0171E783B04C}"/>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2D2DE6-E2B6-474A-9FA3-1CD6DF574E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2A8A1BEC-602E-43F5-9DB8-62B4AF4D5A94}">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現場撕榜</a:t>
          </a:r>
          <a:endParaRPr lang="zh-TW" altLang="en-US" sz="3200" dirty="0"/>
        </a:p>
      </dgm:t>
    </dgm:pt>
    <dgm:pt modelId="{27CB606B-4E64-4E1B-90B0-D8D1F976F283}" type="parTrans" cxnId="{DADAA854-2F6F-4976-AB0A-259E3595F384}">
      <dgm:prSet/>
      <dgm:spPr/>
      <dgm:t>
        <a:bodyPr/>
        <a:lstStyle/>
        <a:p>
          <a:endParaRPr lang="zh-TW" altLang="en-US"/>
        </a:p>
      </dgm:t>
    </dgm:pt>
    <dgm:pt modelId="{B5ED358B-04B1-4749-ABEA-C6D9CF2230AD}" type="sibTrans" cxnId="{DADAA854-2F6F-4976-AB0A-259E3595F384}">
      <dgm:prSet/>
      <dgm:spPr/>
      <dgm:t>
        <a:bodyPr/>
        <a:lstStyle/>
        <a:p>
          <a:endParaRPr lang="zh-TW" altLang="en-US"/>
        </a:p>
      </dgm:t>
    </dgm:pt>
    <dgm:pt modelId="{C468BA55-6EC4-4289-9735-9B07BADE9233}">
      <dgm:prSet phldrT="[文字]" custT="1"/>
      <dgm:spPr/>
      <dgm:t>
        <a:bodyPr/>
        <a:lstStyle/>
        <a:p>
          <a:r>
            <a:rPr kumimoji="0" lang="zh-TW" altLang="en-US" sz="1800" b="1" u="sng"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br>
            <a:rPr kumimoji="0" lang="en-US" altLang="zh-TW" sz="18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dirty="0"/>
        </a:p>
      </dgm:t>
    </dgm:pt>
    <dgm:pt modelId="{EA6EC16D-59E3-4DB4-8727-E580002923A6}" type="parTrans" cxnId="{09A0C4A1-996F-42E7-B9DE-2859C48E4E25}">
      <dgm:prSet/>
      <dgm:spPr/>
      <dgm:t>
        <a:bodyPr/>
        <a:lstStyle/>
        <a:p>
          <a:endParaRPr lang="zh-TW" altLang="en-US"/>
        </a:p>
      </dgm:t>
    </dgm:pt>
    <dgm:pt modelId="{41D9707A-7DEE-431B-BCE0-BD129D065C1F}" type="sibTrans" cxnId="{09A0C4A1-996F-42E7-B9DE-2859C48E4E25}">
      <dgm:prSet/>
      <dgm:spPr/>
      <dgm:t>
        <a:bodyPr/>
        <a:lstStyle/>
        <a:p>
          <a:endParaRPr lang="zh-TW" altLang="en-US"/>
        </a:p>
      </dgm:t>
    </dgm:pt>
    <dgm:pt modelId="{63B8504D-CA3E-40B5-BB3A-CB0E4D681DD4}">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r>
            <a:rPr lang="zh-TW" altLang="zh-TW" sz="1800" dirty="0">
              <a:effectLst/>
              <a:latin typeface="微軟正黑體" panose="020B0604030504040204" pitchFamily="34" charset="-120"/>
              <a:ea typeface="微軟正黑體" panose="020B0604030504040204" pitchFamily="34" charset="-120"/>
            </a:rPr>
            <a:t>。</a:t>
          </a:r>
        </a:p>
      </dgm:t>
    </dgm:pt>
    <dgm:pt modelId="{F6FA0035-A687-4750-85A0-350A9AB0388A}" type="parTrans" cxnId="{15EDF93C-7F83-4C99-A7F4-9DD1FABDCC0C}">
      <dgm:prSet/>
      <dgm:spPr/>
      <dgm:t>
        <a:bodyPr/>
        <a:lstStyle/>
        <a:p>
          <a:endParaRPr lang="zh-TW" altLang="en-US"/>
        </a:p>
      </dgm:t>
    </dgm:pt>
    <dgm:pt modelId="{EF4F04C0-11AB-46AE-9B58-D0CCA1422035}" type="sibTrans" cxnId="{15EDF93C-7F83-4C99-A7F4-9DD1FABDCC0C}">
      <dgm:prSet/>
      <dgm:spPr/>
      <dgm:t>
        <a:bodyPr/>
        <a:lstStyle/>
        <a:p>
          <a:endParaRPr lang="zh-TW" altLang="en-US"/>
        </a:p>
      </dgm:t>
    </dgm:pt>
    <dgm:pt modelId="{64ECB6CB-779A-4A14-B01C-FCE8A4D50BB8}">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F42FBDC-B71B-426B-AD27-20BF35FCC8DF}" type="parTrans" cxnId="{907BB53C-DCE3-44F0-89EC-CE637AB6AF0B}">
      <dgm:prSet/>
      <dgm:spPr/>
      <dgm:t>
        <a:bodyPr/>
        <a:lstStyle/>
        <a:p>
          <a:endParaRPr lang="zh-TW" altLang="en-US"/>
        </a:p>
      </dgm:t>
    </dgm:pt>
    <dgm:pt modelId="{407741FA-5575-416E-A2C7-70F8B2966AAF}" type="sibTrans" cxnId="{907BB53C-DCE3-44F0-89EC-CE637AB6AF0B}">
      <dgm:prSet/>
      <dgm:spPr/>
      <dgm:t>
        <a:bodyPr/>
        <a:lstStyle/>
        <a:p>
          <a:endParaRPr lang="zh-TW" altLang="en-US"/>
        </a:p>
      </dgm:t>
    </dgm:pt>
    <dgm:pt modelId="{D276A58E-1D19-4F79-BEFC-555C7F2DB4E8}">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A0479AFE-450A-4DC5-B1A6-60EF20564FD5}" type="parTrans" cxnId="{2FF0C8BC-9476-452F-B23F-33C4453D24DB}">
      <dgm:prSet/>
      <dgm:spPr/>
      <dgm:t>
        <a:bodyPr/>
        <a:lstStyle/>
        <a:p>
          <a:endParaRPr lang="zh-TW" altLang="en-US"/>
        </a:p>
      </dgm:t>
    </dgm:pt>
    <dgm:pt modelId="{A2AD22AB-444F-41A5-B287-ACEFEE0EC12C}" type="sibTrans" cxnId="{2FF0C8BC-9476-452F-B23F-33C4453D24DB}">
      <dgm:prSet/>
      <dgm:spPr/>
      <dgm:t>
        <a:bodyPr/>
        <a:lstStyle/>
        <a:p>
          <a:endParaRPr lang="zh-TW" altLang="en-US"/>
        </a:p>
      </dgm:t>
    </dgm:pt>
    <dgm:pt modelId="{1075ACD0-8175-4026-8F93-8AAC1A469E01}">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8D65DAED-41BA-4D24-B2DE-7A3AECFF9163}" type="parTrans" cxnId="{0FFC5AB5-65AD-4DB4-851E-E561275A303C}">
      <dgm:prSet/>
      <dgm:spPr/>
      <dgm:t>
        <a:bodyPr/>
        <a:lstStyle/>
        <a:p>
          <a:endParaRPr lang="zh-TW" altLang="en-US"/>
        </a:p>
      </dgm:t>
    </dgm:pt>
    <dgm:pt modelId="{5A0CCA24-E1E9-43E1-A336-F94781798125}" type="sibTrans" cxnId="{0FFC5AB5-65AD-4DB4-851E-E561275A303C}">
      <dgm:prSet/>
      <dgm:spPr/>
      <dgm:t>
        <a:bodyPr/>
        <a:lstStyle/>
        <a:p>
          <a:endParaRPr lang="zh-TW" altLang="en-US"/>
        </a:p>
      </dgm:t>
    </dgm:pt>
    <dgm:pt modelId="{8630F7AC-D8AA-460C-A49B-650398190EFB}">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968E6EE2-CF8B-48BB-82D3-23CEFA62B370}" type="parTrans" cxnId="{BEE253EA-B535-4F90-8DF1-23F2BEDDA91B}">
      <dgm:prSet/>
      <dgm:spPr/>
      <dgm:t>
        <a:bodyPr/>
        <a:lstStyle/>
        <a:p>
          <a:endParaRPr lang="zh-TW" altLang="en-US"/>
        </a:p>
      </dgm:t>
    </dgm:pt>
    <dgm:pt modelId="{3C98352F-86EA-4FE0-A46B-19A634916641}" type="sibTrans" cxnId="{BEE253EA-B535-4F90-8DF1-23F2BEDDA91B}">
      <dgm:prSet/>
      <dgm:spPr/>
      <dgm:t>
        <a:bodyPr/>
        <a:lstStyle/>
        <a:p>
          <a:endParaRPr lang="zh-TW" altLang="en-US"/>
        </a:p>
      </dgm:t>
    </dgm:pt>
    <dgm:pt modelId="{DCDBF96F-F4A3-40A1-8837-0476BF78340B}" type="pres">
      <dgm:prSet presAssocID="{712D2DE6-E2B6-474A-9FA3-1CD6DF574E7F}" presName="linearFlow" presStyleCnt="0">
        <dgm:presLayoutVars>
          <dgm:dir/>
          <dgm:animLvl val="lvl"/>
          <dgm:resizeHandles val="exact"/>
        </dgm:presLayoutVars>
      </dgm:prSet>
      <dgm:spPr/>
    </dgm:pt>
    <dgm:pt modelId="{54E4FC75-F8E0-4FB7-AFC8-81638824DA62}" type="pres">
      <dgm:prSet presAssocID="{2A8A1BEC-602E-43F5-9DB8-62B4AF4D5A94}" presName="composite" presStyleCnt="0"/>
      <dgm:spPr/>
    </dgm:pt>
    <dgm:pt modelId="{35FEC6CB-1C14-494F-A7CF-FA9FA8FC90D0}" type="pres">
      <dgm:prSet presAssocID="{2A8A1BEC-602E-43F5-9DB8-62B4AF4D5A94}" presName="parentText" presStyleLbl="alignNode1" presStyleIdx="0" presStyleCnt="1">
        <dgm:presLayoutVars>
          <dgm:chMax val="1"/>
          <dgm:bulletEnabled val="1"/>
        </dgm:presLayoutVars>
      </dgm:prSet>
      <dgm:spPr/>
    </dgm:pt>
    <dgm:pt modelId="{1F06F61B-866B-49A3-BABF-EE5A201CED6A}" type="pres">
      <dgm:prSet presAssocID="{2A8A1BEC-602E-43F5-9DB8-62B4AF4D5A94}" presName="descendantText" presStyleLbl="alignAcc1" presStyleIdx="0" presStyleCnt="1" custScaleY="190644">
        <dgm:presLayoutVars>
          <dgm:bulletEnabled val="1"/>
        </dgm:presLayoutVars>
      </dgm:prSet>
      <dgm:spPr/>
    </dgm:pt>
  </dgm:ptLst>
  <dgm:cxnLst>
    <dgm:cxn modelId="{E65BEB02-6330-482B-99D4-B4CBB156DE89}" type="presOf" srcId="{2A8A1BEC-602E-43F5-9DB8-62B4AF4D5A94}" destId="{35FEC6CB-1C14-494F-A7CF-FA9FA8FC90D0}" srcOrd="0" destOrd="0" presId="urn:microsoft.com/office/officeart/2005/8/layout/chevron2"/>
    <dgm:cxn modelId="{49EE1E13-A4ED-4319-A762-88708ACFFCFD}" type="presOf" srcId="{63B8504D-CA3E-40B5-BB3A-CB0E4D681DD4}" destId="{1F06F61B-866B-49A3-BABF-EE5A201CED6A}" srcOrd="0" destOrd="1" presId="urn:microsoft.com/office/officeart/2005/8/layout/chevron2"/>
    <dgm:cxn modelId="{E2F0A017-3648-4F47-8C4A-3E7DE1D1D5CC}" type="presOf" srcId="{C468BA55-6EC4-4289-9735-9B07BADE9233}" destId="{1F06F61B-866B-49A3-BABF-EE5A201CED6A}" srcOrd="0" destOrd="0" presId="urn:microsoft.com/office/officeart/2005/8/layout/chevron2"/>
    <dgm:cxn modelId="{907BB53C-DCE3-44F0-89EC-CE637AB6AF0B}" srcId="{63B8504D-CA3E-40B5-BB3A-CB0E4D681DD4}" destId="{64ECB6CB-779A-4A14-B01C-FCE8A4D50BB8}" srcOrd="0" destOrd="0" parTransId="{4F42FBDC-B71B-426B-AD27-20BF35FCC8DF}" sibTransId="{407741FA-5575-416E-A2C7-70F8B2966AAF}"/>
    <dgm:cxn modelId="{15EDF93C-7F83-4C99-A7F4-9DD1FABDCC0C}" srcId="{2A8A1BEC-602E-43F5-9DB8-62B4AF4D5A94}" destId="{63B8504D-CA3E-40B5-BB3A-CB0E4D681DD4}" srcOrd="1" destOrd="0" parTransId="{F6FA0035-A687-4750-85A0-350A9AB0388A}" sibTransId="{EF4F04C0-11AB-46AE-9B58-D0CCA1422035}"/>
    <dgm:cxn modelId="{DADAA854-2F6F-4976-AB0A-259E3595F384}" srcId="{712D2DE6-E2B6-474A-9FA3-1CD6DF574E7F}" destId="{2A8A1BEC-602E-43F5-9DB8-62B4AF4D5A94}" srcOrd="0" destOrd="0" parTransId="{27CB606B-4E64-4E1B-90B0-D8D1F976F283}" sibTransId="{B5ED358B-04B1-4749-ABEA-C6D9CF2230AD}"/>
    <dgm:cxn modelId="{C37A3B9A-1E82-4CEF-B5CC-6DDAF345B091}" type="presOf" srcId="{64ECB6CB-779A-4A14-B01C-FCE8A4D50BB8}" destId="{1F06F61B-866B-49A3-BABF-EE5A201CED6A}" srcOrd="0" destOrd="2" presId="urn:microsoft.com/office/officeart/2005/8/layout/chevron2"/>
    <dgm:cxn modelId="{09A0C4A1-996F-42E7-B9DE-2859C48E4E25}" srcId="{2A8A1BEC-602E-43F5-9DB8-62B4AF4D5A94}" destId="{C468BA55-6EC4-4289-9735-9B07BADE9233}" srcOrd="0" destOrd="0" parTransId="{EA6EC16D-59E3-4DB4-8727-E580002923A6}" sibTransId="{41D9707A-7DEE-431B-BCE0-BD129D065C1F}"/>
    <dgm:cxn modelId="{0FFC5AB5-65AD-4DB4-851E-E561275A303C}" srcId="{D276A58E-1D19-4F79-BEFC-555C7F2DB4E8}" destId="{1075ACD0-8175-4026-8F93-8AAC1A469E01}" srcOrd="0" destOrd="0" parTransId="{8D65DAED-41BA-4D24-B2DE-7A3AECFF9163}" sibTransId="{5A0CCA24-E1E9-43E1-A336-F94781798125}"/>
    <dgm:cxn modelId="{2FF0C8BC-9476-452F-B23F-33C4453D24DB}" srcId="{2A8A1BEC-602E-43F5-9DB8-62B4AF4D5A94}" destId="{D276A58E-1D19-4F79-BEFC-555C7F2DB4E8}" srcOrd="2" destOrd="0" parTransId="{A0479AFE-450A-4DC5-B1A6-60EF20564FD5}" sibTransId="{A2AD22AB-444F-41A5-B287-ACEFEE0EC12C}"/>
    <dgm:cxn modelId="{47BFF0E5-9287-482C-B64F-13062A97A547}" type="presOf" srcId="{D276A58E-1D19-4F79-BEFC-555C7F2DB4E8}" destId="{1F06F61B-866B-49A3-BABF-EE5A201CED6A}" srcOrd="0" destOrd="3" presId="urn:microsoft.com/office/officeart/2005/8/layout/chevron2"/>
    <dgm:cxn modelId="{BEE253EA-B535-4F90-8DF1-23F2BEDDA91B}" srcId="{D276A58E-1D19-4F79-BEFC-555C7F2DB4E8}" destId="{8630F7AC-D8AA-460C-A49B-650398190EFB}" srcOrd="1" destOrd="0" parTransId="{968E6EE2-CF8B-48BB-82D3-23CEFA62B370}" sibTransId="{3C98352F-86EA-4FE0-A46B-19A634916641}"/>
    <dgm:cxn modelId="{D96141ED-7D9D-41C2-9F93-7081B5297180}" type="presOf" srcId="{1075ACD0-8175-4026-8F93-8AAC1A469E01}" destId="{1F06F61B-866B-49A3-BABF-EE5A201CED6A}" srcOrd="0" destOrd="4" presId="urn:microsoft.com/office/officeart/2005/8/layout/chevron2"/>
    <dgm:cxn modelId="{179BF2F5-9C61-48EB-86B4-BDEB0461B70D}" type="presOf" srcId="{8630F7AC-D8AA-460C-A49B-650398190EFB}" destId="{1F06F61B-866B-49A3-BABF-EE5A201CED6A}" srcOrd="0" destOrd="5" presId="urn:microsoft.com/office/officeart/2005/8/layout/chevron2"/>
    <dgm:cxn modelId="{FC9E2DF6-5F0E-408D-99B9-6039FD74A7DC}" type="presOf" srcId="{712D2DE6-E2B6-474A-9FA3-1CD6DF574E7F}" destId="{DCDBF96F-F4A3-40A1-8837-0476BF78340B}" srcOrd="0" destOrd="0" presId="urn:microsoft.com/office/officeart/2005/8/layout/chevron2"/>
    <dgm:cxn modelId="{DD03F94C-0243-4FF0-86EA-2AAC18ED1E38}" type="presParOf" srcId="{DCDBF96F-F4A3-40A1-8837-0476BF78340B}" destId="{54E4FC75-F8E0-4FB7-AFC8-81638824DA62}" srcOrd="0" destOrd="0" presId="urn:microsoft.com/office/officeart/2005/8/layout/chevron2"/>
    <dgm:cxn modelId="{7E77DB16-20DD-4611-A8C2-A1BDCC78CF88}" type="presParOf" srcId="{54E4FC75-F8E0-4FB7-AFC8-81638824DA62}" destId="{35FEC6CB-1C14-494F-A7CF-FA9FA8FC90D0}" srcOrd="0" destOrd="0" presId="urn:microsoft.com/office/officeart/2005/8/layout/chevron2"/>
    <dgm:cxn modelId="{B2A14695-9AA2-428C-9CB2-2B14087027A6}" type="presParOf" srcId="{54E4FC75-F8E0-4FB7-AFC8-81638824DA62}" destId="{1F06F61B-866B-49A3-BABF-EE5A201CED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Lst>
  <dgm:cxnLst>
    <dgm:cxn modelId="{793A7DAE-AB62-4A5D-9D27-D696430EFBA2}" type="presOf" srcId="{9762FC5F-95C1-4211-801B-3F8DC0A788B5}" destId="{F47E4F32-CDE1-4DC2-A4DF-DC1D0A16E542}"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公立學校</a:t>
          </a:r>
          <a:endParaRPr lang="zh-TW" altLang="en-US" sz="2800" dirty="0"/>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pPr>
            <a:buClrTx/>
            <a:buSzTx/>
            <a:buFontTx/>
            <a:buNone/>
          </a:pP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dirty="0"/>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42056" custScaleY="70774" custLinFactNeighborX="0" custLinFactNeighborY="33979">
        <dgm:presLayoutVars>
          <dgm:chMax val="0"/>
          <dgm:chPref val="0"/>
          <dgm:bulletEnabled val="1"/>
        </dgm:presLayoutVars>
      </dgm:prSet>
      <dgm:spPr/>
    </dgm:pt>
    <dgm:pt modelId="{714B80D7-11D7-4FAA-9B1F-989E458A7C19}" type="pres">
      <dgm:prSet presAssocID="{17D8E6E2-F0E4-44F9-A8C0-208A1CCB1B1B}" presName="desTx" presStyleLbl="alignAccFollowNode1" presStyleIdx="0" presStyleCnt="1" custScaleX="142222" custLinFactNeighborX="16889" custLinFactNeighborY="14504">
        <dgm:presLayoutVars>
          <dgm:bulletEnabled val="1"/>
        </dgm:presLayoutVars>
      </dgm:prSet>
      <dgm:spPr/>
    </dgm:pt>
  </dgm:ptLst>
  <dgm:cxnLst>
    <dgm:cxn modelId="{217DB41B-EF50-497F-8422-08FDDD175651}" type="presOf" srcId="{FF3DEDCE-6740-41F5-BF2A-B7847A6EFCE7}" destId="{53878E18-4B37-49C6-84F5-12C0E03A662E}"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C6699CB3-8657-43E6-BF30-63DCE6EA822F}" type="presOf" srcId="{17D8E6E2-F0E4-44F9-A8C0-208A1CCB1B1B}" destId="{A39B4E89-221F-40D0-8D3D-15C956775D6F}" srcOrd="0" destOrd="0" presId="urn:microsoft.com/office/officeart/2005/8/layout/hList1"/>
    <dgm:cxn modelId="{902230CA-66E6-4FA2-BE25-F15F16616E74}" type="presOf" srcId="{24C92F37-86CB-4962-B260-12B72D99E329}" destId="{714B80D7-11D7-4FAA-9B1F-989E458A7C19}"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44AB785B-A444-4CD1-B02D-2D4217588A16}">
      <dgm:prSet phldrT="[文字]" custT="1"/>
      <dgm:spPr/>
      <dgm:t>
        <a:bodyPr/>
        <a:lstStyle/>
        <a:p>
          <a:pPr>
            <a:buClrTx/>
            <a:buSzTx/>
            <a:buFontTx/>
            <a:buNone/>
          </a:pPr>
          <a:r>
            <a:rPr lang="zh-TW" altLang="en-US" sz="2800" b="1" dirty="0">
              <a:latin typeface="微軟正黑體" panose="020B0604030504040204" pitchFamily="34" charset="-120"/>
              <a:ea typeface="微軟正黑體" panose="020B0604030504040204" pitchFamily="34" charset="-120"/>
            </a:rPr>
            <a:t>私立學校</a:t>
          </a:r>
          <a:endParaRPr lang="zh-TW" altLang="en-US" sz="1300" dirty="0">
            <a:latin typeface="微軟正黑體" panose="020B0604030504040204" pitchFamily="34" charset="-120"/>
            <a:ea typeface="微軟正黑體" panose="020B0604030504040204" pitchFamily="34" charset="-120"/>
          </a:endParaRPr>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0551D622-C7D3-41AB-B60F-E0006A3B4774}">
      <dgm:prSet phldrT="[文字]" custT="1"/>
      <dgm:spPr/>
      <dgm:t>
        <a:bodyPr/>
        <a:lstStyle/>
        <a:p>
          <a:pPr>
            <a:buClrTx/>
            <a:buSzTx/>
            <a:buFontTx/>
            <a:buNone/>
          </a:pPr>
          <a:r>
            <a:rPr lang="zh-TW" altLang="en-US" sz="2800" b="1" dirty="0"/>
            <a:t>公立進修部</a:t>
          </a:r>
        </a:p>
      </dgm:t>
    </dgm:pt>
    <dgm:pt modelId="{02301449-B977-43E8-8346-DFBA4BE0C914}" type="parTrans" cxnId="{845B102B-D18B-496B-9F6A-C48089BBF7A2}">
      <dgm:prSet/>
      <dgm:spPr/>
      <dgm:t>
        <a:bodyPr/>
        <a:lstStyle/>
        <a:p>
          <a:endParaRPr lang="zh-TW" altLang="en-US"/>
        </a:p>
      </dgm:t>
    </dgm:pt>
    <dgm:pt modelId="{20EAD453-D2F1-4161-9728-6ABD5A3AEFE9}" type="sibTrans" cxnId="{845B102B-D18B-496B-9F6A-C48089BBF7A2}">
      <dgm:prSet/>
      <dgm:spPr/>
      <dgm:t>
        <a:bodyPr/>
        <a:lstStyle/>
        <a:p>
          <a:endParaRPr lang="zh-TW" altLang="en-US"/>
        </a:p>
      </dgm:t>
    </dgm:pt>
    <dgm:pt modelId="{161391EC-A9B3-4954-B057-D57D1CD2BCC7}">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金甌女中、大同高中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靜修高中、達人高中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衛理女中、華興中學</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br>
            <a:rPr lang="en-US" altLang="zh-TW" sz="28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dirty="0">
            <a:latin typeface="微軟正黑體" panose="020B0604030504040204" pitchFamily="34" charset="-120"/>
            <a:ea typeface="微軟正黑體" panose="020B0604030504040204" pitchFamily="34" charset="-120"/>
          </a:endParaRPr>
        </a:p>
      </dgm:t>
    </dgm:pt>
    <dgm:pt modelId="{9996FDDB-D7F1-4110-AEC6-A8E17BDFCF8E}" type="parTrans" cxnId="{36281521-0864-4522-9EC9-5CD1DE01979F}">
      <dgm:prSet/>
      <dgm:spPr/>
      <dgm:t>
        <a:bodyPr/>
        <a:lstStyle/>
        <a:p>
          <a:endParaRPr lang="zh-TW" altLang="en-US"/>
        </a:p>
      </dgm:t>
    </dgm:pt>
    <dgm:pt modelId="{B5E9A8A8-1CB5-4D20-9AD3-980FD915F47E}" type="sibTrans" cxnId="{36281521-0864-4522-9EC9-5CD1DE01979F}">
      <dgm:prSet/>
      <dgm:spPr/>
      <dgm:t>
        <a:bodyPr/>
        <a:lstStyle/>
        <a:p>
          <a:endParaRPr lang="zh-TW" altLang="en-US"/>
        </a:p>
      </dgm:t>
    </dgm:pt>
    <dgm:pt modelId="{9C209FCD-9021-4DD4-8171-7C89A0C18CF5}">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dirty="0"/>
        </a:p>
      </dgm:t>
    </dgm:pt>
    <dgm:pt modelId="{4D2489E9-CE29-4F58-A5B1-4706E7F0A821}" type="parTrans" cxnId="{C2AECDA6-A444-4C93-9EA6-BBD705356674}">
      <dgm:prSet/>
      <dgm:spPr/>
      <dgm:t>
        <a:bodyPr/>
        <a:lstStyle/>
        <a:p>
          <a:endParaRPr lang="zh-TW" altLang="en-US"/>
        </a:p>
      </dgm:t>
    </dgm:pt>
    <dgm:pt modelId="{448161E8-9349-46B7-910E-667AC7F9415F}" type="sibTrans" cxnId="{C2AECDA6-A444-4C93-9EA6-BBD70535667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 modelId="{1E688ED3-B647-413F-AD4B-53CF971EC57D}" type="pres">
      <dgm:prSet presAssocID="{44AB785B-A444-4CD1-B02D-2D4217588A16}" presName="composite" presStyleCnt="0"/>
      <dgm:spPr/>
    </dgm:pt>
    <dgm:pt modelId="{B8ED8501-C88B-49D3-8F90-76BE56921122}" type="pres">
      <dgm:prSet presAssocID="{44AB785B-A444-4CD1-B02D-2D4217588A16}" presName="parTx" presStyleLbl="alignNode1" presStyleIdx="0" presStyleCnt="2" custScaleY="100000">
        <dgm:presLayoutVars>
          <dgm:chMax val="0"/>
          <dgm:chPref val="0"/>
          <dgm:bulletEnabled val="1"/>
        </dgm:presLayoutVars>
      </dgm:prSet>
      <dgm:spPr/>
    </dgm:pt>
    <dgm:pt modelId="{3AFBEE48-BFE5-441C-883D-46C50C93E27A}" type="pres">
      <dgm:prSet presAssocID="{44AB785B-A444-4CD1-B02D-2D4217588A16}" presName="desTx" presStyleLbl="alignAccFollowNode1" presStyleIdx="0" presStyleCnt="2">
        <dgm:presLayoutVars>
          <dgm:bulletEnabled val="1"/>
        </dgm:presLayoutVars>
      </dgm:prSet>
      <dgm:spPr/>
    </dgm:pt>
    <dgm:pt modelId="{F7FD271D-127B-4AF0-B2DC-BF18F1544AAC}" type="pres">
      <dgm:prSet presAssocID="{314B5B75-1B08-4E8E-BCF4-0F3DD8322602}" presName="space" presStyleCnt="0"/>
      <dgm:spPr/>
    </dgm:pt>
    <dgm:pt modelId="{AA68DF10-F21C-4A6D-A32E-533D2FB0E005}" type="pres">
      <dgm:prSet presAssocID="{0551D622-C7D3-41AB-B60F-E0006A3B4774}" presName="composite" presStyleCnt="0"/>
      <dgm:spPr/>
    </dgm:pt>
    <dgm:pt modelId="{588F7469-517A-4065-959D-26208E2261B6}" type="pres">
      <dgm:prSet presAssocID="{0551D622-C7D3-41AB-B60F-E0006A3B4774}" presName="parTx" presStyleLbl="alignNode1" presStyleIdx="1" presStyleCnt="2">
        <dgm:presLayoutVars>
          <dgm:chMax val="0"/>
          <dgm:chPref val="0"/>
          <dgm:bulletEnabled val="1"/>
        </dgm:presLayoutVars>
      </dgm:prSet>
      <dgm:spPr/>
    </dgm:pt>
    <dgm:pt modelId="{34A688DB-8890-46AF-B1B1-6A5442DC873C}" type="pres">
      <dgm:prSet presAssocID="{0551D622-C7D3-41AB-B60F-E0006A3B4774}" presName="desTx" presStyleLbl="alignAccFollowNode1" presStyleIdx="1" presStyleCnt="2">
        <dgm:presLayoutVars>
          <dgm:bulletEnabled val="1"/>
        </dgm:presLayoutVars>
      </dgm:prSet>
      <dgm:spPr/>
    </dgm:pt>
  </dgm:ptLst>
  <dgm:cxnLst>
    <dgm:cxn modelId="{33632A04-1C22-458A-A725-83C1EA87D4CD}" type="presOf" srcId="{0551D622-C7D3-41AB-B60F-E0006A3B4774}" destId="{588F7469-517A-4065-959D-26208E2261B6}" srcOrd="0" destOrd="0" presId="urn:microsoft.com/office/officeart/2005/8/layout/hList1"/>
    <dgm:cxn modelId="{36281521-0864-4522-9EC9-5CD1DE01979F}" srcId="{44AB785B-A444-4CD1-B02D-2D4217588A16}" destId="{161391EC-A9B3-4954-B057-D57D1CD2BCC7}" srcOrd="0" destOrd="0" parTransId="{9996FDDB-D7F1-4110-AEC6-A8E17BDFCF8E}" sibTransId="{B5E9A8A8-1CB5-4D20-9AD3-980FD915F47E}"/>
    <dgm:cxn modelId="{845B102B-D18B-496B-9F6A-C48089BBF7A2}" srcId="{9762FC5F-95C1-4211-801B-3F8DC0A788B5}" destId="{0551D622-C7D3-41AB-B60F-E0006A3B4774}" srcOrd="1" destOrd="0" parTransId="{02301449-B977-43E8-8346-DFBA4BE0C914}" sibTransId="{20EAD453-D2F1-4161-9728-6ABD5A3AEFE9}"/>
    <dgm:cxn modelId="{8D236237-6740-43FA-9FDA-14503F68EF57}" srcId="{9762FC5F-95C1-4211-801B-3F8DC0A788B5}" destId="{44AB785B-A444-4CD1-B02D-2D4217588A16}" srcOrd="0" destOrd="0" parTransId="{641E5AF1-D325-48F4-909B-DA2A6E21650A}" sibTransId="{314B5B75-1B08-4E8E-BCF4-0F3DD8322602}"/>
    <dgm:cxn modelId="{21969C45-1B9F-467F-84A0-959060BB01F9}" type="presOf" srcId="{44AB785B-A444-4CD1-B02D-2D4217588A16}" destId="{B8ED8501-C88B-49D3-8F90-76BE56921122}" srcOrd="0" destOrd="0" presId="urn:microsoft.com/office/officeart/2005/8/layout/hList1"/>
    <dgm:cxn modelId="{C2AECDA6-A444-4C93-9EA6-BBD705356674}" srcId="{0551D622-C7D3-41AB-B60F-E0006A3B4774}" destId="{9C209FCD-9021-4DD4-8171-7C89A0C18CF5}" srcOrd="0" destOrd="0" parTransId="{4D2489E9-CE29-4F58-A5B1-4706E7F0A821}" sibTransId="{448161E8-9349-46B7-910E-667AC7F9415F}"/>
    <dgm:cxn modelId="{793A7DAE-AB62-4A5D-9D27-D696430EFBA2}" type="presOf" srcId="{9762FC5F-95C1-4211-801B-3F8DC0A788B5}" destId="{F47E4F32-CDE1-4DC2-A4DF-DC1D0A16E542}" srcOrd="0" destOrd="0" presId="urn:microsoft.com/office/officeart/2005/8/layout/hList1"/>
    <dgm:cxn modelId="{37707CDC-93EF-4523-95D0-389F518FF8C0}" type="presOf" srcId="{161391EC-A9B3-4954-B057-D57D1CD2BCC7}" destId="{3AFBEE48-BFE5-441C-883D-46C50C93E27A}" srcOrd="0" destOrd="0" presId="urn:microsoft.com/office/officeart/2005/8/layout/hList1"/>
    <dgm:cxn modelId="{1A6B76EA-47E6-46F4-BDD5-6A9699AA73DE}" type="presOf" srcId="{9C209FCD-9021-4DD4-8171-7C89A0C18CF5}" destId="{34A688DB-8890-46AF-B1B1-6A5442DC873C}" srcOrd="0" destOrd="0" presId="urn:microsoft.com/office/officeart/2005/8/layout/hList1"/>
    <dgm:cxn modelId="{5B0A5F61-F881-402A-BDC4-D9BB858DD613}" type="presParOf" srcId="{F47E4F32-CDE1-4DC2-A4DF-DC1D0A16E542}" destId="{1E688ED3-B647-413F-AD4B-53CF971EC57D}" srcOrd="0" destOrd="0" presId="urn:microsoft.com/office/officeart/2005/8/layout/hList1"/>
    <dgm:cxn modelId="{5056F33F-D42C-48E2-BC5A-435FBE33358D}" type="presParOf" srcId="{1E688ED3-B647-413F-AD4B-53CF971EC57D}" destId="{B8ED8501-C88B-49D3-8F90-76BE56921122}" srcOrd="0" destOrd="0" presId="urn:microsoft.com/office/officeart/2005/8/layout/hList1"/>
    <dgm:cxn modelId="{B442D42D-5D96-48FA-B535-752D5A7BCA35}" type="presParOf" srcId="{1E688ED3-B647-413F-AD4B-53CF971EC57D}" destId="{3AFBEE48-BFE5-441C-883D-46C50C93E27A}" srcOrd="1" destOrd="0" presId="urn:microsoft.com/office/officeart/2005/8/layout/hList1"/>
    <dgm:cxn modelId="{47CB1FE3-6CDF-485D-8F85-0A651A12A769}" type="presParOf" srcId="{F47E4F32-CDE1-4DC2-A4DF-DC1D0A16E542}" destId="{F7FD271D-127B-4AF0-B2DC-BF18F1544AAC}" srcOrd="1" destOrd="0" presId="urn:microsoft.com/office/officeart/2005/8/layout/hList1"/>
    <dgm:cxn modelId="{B9DFEE7B-70B1-413B-A55D-4DF19AFE5848}" type="presParOf" srcId="{F47E4F32-CDE1-4DC2-A4DF-DC1D0A16E542}" destId="{AA68DF10-F21C-4A6D-A32E-533D2FB0E005}" srcOrd="2" destOrd="0" presId="urn:microsoft.com/office/officeart/2005/8/layout/hList1"/>
    <dgm:cxn modelId="{29AC0143-9E46-41E6-81B4-02C3392601CD}" type="presParOf" srcId="{AA68DF10-F21C-4A6D-A32E-533D2FB0E005}" destId="{588F7469-517A-4065-959D-26208E2261B6}" srcOrd="0" destOrd="0" presId="urn:microsoft.com/office/officeart/2005/8/layout/hList1"/>
    <dgm:cxn modelId="{B12FE4E6-FA52-4DAF-9647-E2D2F09A7161}" type="presParOf" srcId="{AA68DF10-F21C-4A6D-A32E-533D2FB0E005}" destId="{34A688DB-8890-46AF-B1B1-6A5442DC87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1" csCatId="colorful" phldr="1"/>
      <dgm:spPr/>
    </dgm:pt>
    <dgm:pt modelId="{AE4D6DC5-1781-4949-9302-0781A21D308F}">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多元學習</a:t>
          </a: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endParaRPr lang="en-US" altLang="zh-TW" sz="20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志願序</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國中教育會考</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pt>
    <dgm:pt modelId="{6996371A-89C1-4BE9-BFC7-0414FF1088F4}" type="pres">
      <dgm:prSet presAssocID="{9DF417D5-EFFB-407E-9FE9-DD24F36591E6}" presName="wedge2" presStyleLbl="node1" presStyleIdx="1" presStyleCnt="3"/>
      <dgm:spPr/>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pt>
    <dgm:pt modelId="{6E39AC52-F843-42E2-9EA7-DF3328D40ACE}" type="pres">
      <dgm:prSet presAssocID="{9DF417D5-EFFB-407E-9FE9-DD24F36591E6}" presName="wedge3" presStyleLbl="node1" presStyleIdx="2" presStyleCnt="3"/>
      <dgm:spPr/>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pt>
  </dgm:ptLst>
  <dgm:cxnLst>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16AE03C5-62A7-4F15-B71F-8EB3BB29CC5F}" type="presOf" srcId="{B49F29CC-1D30-4CDB-A160-D40CBF313400}" destId="{B46D8EB5-01B1-4647-AD3D-7118FD01F9A2}"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96A674F9-C8F7-4E4B-AD57-67B6D1190696}" type="presOf" srcId="{B49F29CC-1D30-4CDB-A160-D40CBF313400}" destId="{6E39AC52-F843-42E2-9EA7-DF3328D40ACE}" srcOrd="0" destOrd="0" presId="urn:microsoft.com/office/officeart/2005/8/layout/chart3"/>
    <dgm:cxn modelId="{257C91FD-5BFD-487A-8F0E-373B7A10D6F5}" srcId="{9DF417D5-EFFB-407E-9FE9-DD24F36591E6}" destId="{B49F29CC-1D30-4CDB-A160-D40CBF313400}" srcOrd="2" destOrd="0" parTransId="{41E6586B-3E74-4C21-A862-96B77DFC52CB}" sibTransId="{415FEB0C-E73F-4BF2-8400-B12563CD1542}"/>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b="1" dirty="0"/>
            <a:t>公告分發序</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dgm:spPr/>
      <dgm:t>
        <a:bodyPr/>
        <a:lstStyle/>
        <a:p>
          <a:r>
            <a:rPr lang="zh-TW" altLang="en-US" dirty="0">
              <a:latin typeface="微軟正黑體" panose="020B0604030504040204" pitchFamily="34" charset="-120"/>
              <a:ea typeface="微軟正黑體" panose="020B0604030504040204" pitchFamily="34" charset="-120"/>
            </a:rPr>
            <a:t>各招生學校</a:t>
          </a:r>
          <a:r>
            <a:rPr lang="zh-TW" altLang="en-US" b="1" dirty="0">
              <a:latin typeface="微軟正黑體" panose="020B0604030504040204" pitchFamily="34" charset="-120"/>
              <a:ea typeface="微軟正黑體" panose="020B0604030504040204" pitchFamily="34" charset="-120"/>
            </a:rPr>
            <a:t>以招生名額</a:t>
          </a:r>
          <a:r>
            <a:rPr lang="en-US" altLang="zh-TW" b="1" dirty="0">
              <a:solidFill>
                <a:srgbClr val="FF0000"/>
              </a:solidFill>
              <a:latin typeface="微軟正黑體" panose="020B0604030504040204" pitchFamily="34" charset="-120"/>
              <a:ea typeface="微軟正黑體" panose="020B0604030504040204" pitchFamily="34" charset="-120"/>
            </a:rPr>
            <a:t>2</a:t>
          </a:r>
          <a:r>
            <a:rPr lang="zh-TW" altLang="en-US" b="1" dirty="0">
              <a:solidFill>
                <a:srgbClr val="FF0000"/>
              </a:solidFill>
              <a:latin typeface="微軟正黑體" panose="020B0604030504040204" pitchFamily="34" charset="-120"/>
              <a:ea typeface="微軟正黑體" panose="020B0604030504040204" pitchFamily="34" charset="-120"/>
            </a:rPr>
            <a:t>倍</a:t>
          </a:r>
          <a:r>
            <a:rPr lang="zh-TW" altLang="en-US" b="1" dirty="0">
              <a:latin typeface="微軟正黑體" panose="020B0604030504040204" pitchFamily="34" charset="-120"/>
              <a:ea typeface="微軟正黑體" panose="020B0604030504040204" pitchFamily="34" charset="-120"/>
            </a:rPr>
            <a:t>公告分發序名單</a:t>
          </a:r>
          <a:r>
            <a:rPr lang="zh-TW" altLang="en-US" dirty="0">
              <a:latin typeface="微軟正黑體" panose="020B0604030504040204" pitchFamily="34" charset="-120"/>
              <a:ea typeface="微軟正黑體" panose="020B0604030504040204" pitchFamily="34" charset="-120"/>
            </a:rPr>
            <a:t>，學生按照學校公告之分發序，於簡章規定時間</a:t>
          </a:r>
          <a:r>
            <a:rPr lang="zh-TW" altLang="en-US" b="1" u="sng" dirty="0">
              <a:solidFill>
                <a:srgbClr val="0000FF"/>
              </a:solidFill>
              <a:latin typeface="微軟正黑體" panose="020B0604030504040204" pitchFamily="34" charset="-120"/>
            </a:rPr>
            <a:t>單科別</a:t>
          </a:r>
          <a:r>
            <a:rPr lang="zh-TW" altLang="en-US" dirty="0">
              <a:latin typeface="微軟正黑體" panose="020B0604030504040204" pitchFamily="34" charset="-120"/>
            </a:rPr>
            <a:t>學校進行</a:t>
          </a:r>
          <a:r>
            <a:rPr lang="zh-TW" altLang="en-US" b="1" u="none" dirty="0">
              <a:solidFill>
                <a:srgbClr val="FF0000"/>
              </a:solidFill>
              <a:latin typeface="微軟正黑體" panose="020B0604030504040204" pitchFamily="34" charset="-120"/>
            </a:rPr>
            <a:t>線上</a:t>
          </a:r>
          <a:r>
            <a:rPr lang="zh-TW" altLang="en-US" dirty="0">
              <a:latin typeface="微軟正黑體" panose="020B0604030504040204" pitchFamily="34" charset="-120"/>
            </a:rPr>
            <a:t>登記，</a:t>
          </a:r>
          <a:br>
            <a:rPr lang="en-US" altLang="zh-TW" dirty="0">
              <a:latin typeface="微軟正黑體" panose="020B0604030504040204" pitchFamily="34" charset="-120"/>
            </a:rPr>
          </a:br>
          <a:r>
            <a:rPr lang="zh-TW" altLang="en-US" b="1" u="sng" dirty="0">
              <a:solidFill>
                <a:srgbClr val="0000FF"/>
              </a:solidFill>
              <a:latin typeface="微軟正黑體" panose="020B0604030504040204" pitchFamily="34" charset="-120"/>
            </a:rPr>
            <a:t>多科別</a:t>
          </a:r>
          <a:r>
            <a:rPr lang="zh-TW" altLang="en-US" dirty="0">
              <a:latin typeface="微軟正黑體" panose="020B0604030504040204" pitchFamily="34" charset="-120"/>
            </a:rPr>
            <a:t>學校</a:t>
          </a:r>
          <a:r>
            <a:rPr lang="zh-TW" altLang="en-US" b="0" u="none" dirty="0">
              <a:solidFill>
                <a:schemeClr val="tx1"/>
              </a:solidFill>
              <a:latin typeface="微軟正黑體" panose="020B0604030504040204" pitchFamily="34" charset="-120"/>
            </a:rPr>
            <a:t>至</a:t>
          </a:r>
          <a:r>
            <a:rPr lang="zh-TW" altLang="en-US" dirty="0">
              <a:latin typeface="微軟正黑體" panose="020B0604030504040204" pitchFamily="34" charset="-120"/>
              <a:ea typeface="微軟正黑體" panose="020B0604030504040204" pitchFamily="34" charset="-120"/>
            </a:rPr>
            <a:t>指定地點</a:t>
          </a:r>
          <a:r>
            <a:rPr lang="zh-TW" altLang="en-US" b="1"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dirty="0">
              <a:latin typeface="微軟正黑體" panose="020B0604030504040204" pitchFamily="34" charset="-120"/>
              <a:ea typeface="微軟正黑體" panose="020B0604030504040204" pitchFamily="34" charset="-120"/>
            </a:rPr>
            <a:t>。</a:t>
          </a:r>
          <a:endParaRPr lang="zh-TW" altLang="en-US"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b="1" dirty="0"/>
            <a:t>登記</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6D7E39F3-D88E-4D95-B903-940D29B8B616}">
      <dgm:prSet phldrT="[文字]"/>
      <dgm:spPr/>
      <dgm:t>
        <a:bodyPr/>
        <a:lstStyle/>
        <a:p>
          <a:r>
            <a:rPr lang="zh-TW" altLang="en-US" b="1" u="sng" dirty="0">
              <a:solidFill>
                <a:srgbClr val="0000FF"/>
              </a:solidFill>
              <a:latin typeface="微軟正黑體" panose="020B0604030504040204" pitchFamily="34" charset="-120"/>
            </a:rPr>
            <a:t>多科別學校</a:t>
          </a:r>
          <a:r>
            <a:rPr lang="zh-TW" altLang="en-US" b="1" u="none" dirty="0">
              <a:solidFill>
                <a:schemeClr val="tx1"/>
              </a:solidFill>
              <a:latin typeface="微軟正黑體" panose="020B0604030504040204" pitchFamily="34" charset="-120"/>
            </a:rPr>
            <a:t>：</a:t>
          </a:r>
          <a:r>
            <a:rPr lang="zh-TW" altLang="en-US" b="0" dirty="0">
              <a:solidFill>
                <a:schemeClr val="tx1"/>
              </a:solidFill>
              <a:effectLst/>
              <a:latin typeface="微軟正黑體" panose="020B0604030504040204" pitchFamily="34" charset="-120"/>
              <a:ea typeface="微軟正黑體" panose="020B0604030504040204" pitchFamily="34" charset="-120"/>
            </a:rPr>
            <a:t>學生</a:t>
          </a:r>
          <a:r>
            <a:rPr lang="zh-TW" altLang="en-US"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b="0" dirty="0">
              <a:solidFill>
                <a:schemeClr val="tx1"/>
              </a:solidFill>
              <a:effectLst/>
              <a:latin typeface="微軟正黑體" panose="020B0604030504040204" pitchFamily="34" charset="-120"/>
              <a:ea typeface="微軟正黑體" panose="020B0604030504040204" pitchFamily="34" charset="-120"/>
            </a:rPr>
            <a:t>，</a:t>
          </a:r>
          <a:r>
            <a:rPr lang="zh-TW" altLang="en-US"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dirty="0"/>
        </a:p>
      </dgm:t>
    </dgm:pt>
    <dgm:pt modelId="{9C225A2B-5833-4E72-8B19-22FBABFC04BF}" type="parTrans" cxnId="{80E23D10-40BF-4F7B-989E-292F8A3A8E04}">
      <dgm:prSet/>
      <dgm:spPr/>
      <dgm:t>
        <a:bodyPr/>
        <a:lstStyle/>
        <a:p>
          <a:endParaRPr lang="zh-TW" altLang="en-US"/>
        </a:p>
      </dgm:t>
    </dgm:pt>
    <dgm:pt modelId="{D7690048-1E4D-49B5-AEC2-DFA0DB919E1A}" type="sibTrans" cxnId="{80E23D10-40BF-4F7B-989E-292F8A3A8E04}">
      <dgm:prSet/>
      <dgm:spPr/>
      <dgm:t>
        <a:bodyPr/>
        <a:lstStyle/>
        <a:p>
          <a:endParaRPr lang="zh-TW" altLang="en-US"/>
        </a:p>
      </dgm:t>
    </dgm:pt>
    <dgm:pt modelId="{1DBDD08C-40FB-4A27-9583-E1CF4916560E}">
      <dgm:prSet phldrT="[文字]"/>
      <dgm:spPr/>
      <dgm:t>
        <a:bodyPr/>
        <a:lstStyle/>
        <a:p>
          <a:r>
            <a:rPr lang="zh-TW" altLang="en-US" b="1" u="sng" dirty="0">
              <a:solidFill>
                <a:srgbClr val="0000FF"/>
              </a:solidFill>
              <a:latin typeface="微軟正黑體" panose="020B0604030504040204" pitchFamily="34" charset="-120"/>
            </a:rPr>
            <a:t>單科別學校</a:t>
          </a:r>
          <a:r>
            <a:rPr lang="zh-TW" altLang="en-US" b="1" u="none" dirty="0">
              <a:solidFill>
                <a:schemeClr val="tx1"/>
              </a:solidFill>
              <a:latin typeface="微軟正黑體" panose="020B0604030504040204" pitchFamily="34" charset="-120"/>
            </a:rPr>
            <a:t>：</a:t>
          </a:r>
          <a:r>
            <a:rPr lang="zh-TW" altLang="en-US" b="0" u="none" dirty="0">
              <a:solidFill>
                <a:schemeClr val="tx1"/>
              </a:solidFill>
              <a:latin typeface="微軟正黑體" panose="020B0604030504040204" pitchFamily="34" charset="-120"/>
            </a:rPr>
            <a:t>至</a:t>
          </a:r>
          <a:r>
            <a:rPr lang="zh-TW" dirty="0"/>
            <a:t>臺北市</a:t>
          </a:r>
          <a:r>
            <a:rPr lang="en-US" b="1" dirty="0"/>
            <a:t>11</a:t>
          </a:r>
          <a:r>
            <a:rPr lang="en-US" altLang="zh-TW" b="1" dirty="0"/>
            <a:t>3</a:t>
          </a:r>
          <a:r>
            <a:rPr lang="zh-TW" dirty="0"/>
            <a:t>學年度高級中等學校優先免試入學委員會資訊系統平台進行登記</a:t>
          </a:r>
          <a:r>
            <a:rPr lang="zh-TW" altLang="en-US" dirty="0"/>
            <a:t>，</a:t>
          </a:r>
          <a:r>
            <a:rPr lang="zh-TW" altLang="en-US" dirty="0">
              <a:solidFill>
                <a:srgbClr val="FF0000"/>
              </a:solidFill>
            </a:rPr>
            <a:t>逾期</a:t>
          </a:r>
          <a:r>
            <a:rPr lang="zh-TW" dirty="0">
              <a:solidFill>
                <a:srgbClr val="FF0000"/>
              </a:solidFill>
            </a:rPr>
            <a:t>不得</a:t>
          </a:r>
          <a:r>
            <a:rPr lang="zh-TW" dirty="0"/>
            <a:t>參加篩選錄取</a:t>
          </a:r>
          <a:r>
            <a:rPr lang="zh-TW" altLang="en-US" dirty="0"/>
            <a:t>作業</a:t>
          </a:r>
        </a:p>
      </dgm:t>
    </dgm:pt>
    <dgm:pt modelId="{34AF0398-18B3-433A-BD42-6E5BD75D1837}" type="parTrans" cxnId="{3F1BED72-6A5A-46A3-B009-734BC2498E6B}">
      <dgm:prSet/>
      <dgm:spPr/>
      <dgm:t>
        <a:bodyPr/>
        <a:lstStyle/>
        <a:p>
          <a:endParaRPr lang="zh-TW" altLang="en-US"/>
        </a:p>
      </dgm:t>
    </dgm:pt>
    <dgm:pt modelId="{4D727841-F136-4752-98BF-CC8B2D49AD7C}" type="sibTrans" cxnId="{3F1BED72-6A5A-46A3-B009-734BC2498E6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pt>
    <dgm:pt modelId="{A70543BE-01B6-4F1A-B6C4-0370A54A640C}" type="pres">
      <dgm:prSet presAssocID="{DF5E7B82-3D8C-45A8-A74D-7325ECA5290E}" presName="descendantText" presStyleLbl="alignAcc1" presStyleIdx="0" presStyleCnt="2">
        <dgm:presLayoutVars>
          <dgm:bulletEnabled val="1"/>
        </dgm:presLayoutVars>
      </dgm:prSet>
      <dgm:spPr/>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pt>
    <dgm:pt modelId="{FAC1FF8D-D232-41B5-B959-28241885A379}" type="pres">
      <dgm:prSet presAssocID="{2F04470A-66F6-469D-B84D-177060840AAE}" presName="descendantText" presStyleLbl="alignAcc1" presStyleIdx="1" presStyleCnt="2">
        <dgm:presLayoutVars>
          <dgm:bulletEnabled val="1"/>
        </dgm:presLayoutVars>
      </dgm:prSet>
      <dgm:spPr/>
    </dgm:pt>
  </dgm:ptLst>
  <dgm:cxnLst>
    <dgm:cxn modelId="{80E23D10-40BF-4F7B-989E-292F8A3A8E04}" srcId="{2F04470A-66F6-469D-B84D-177060840AAE}" destId="{6D7E39F3-D88E-4D95-B903-940D29B8B616}" srcOrd="1" destOrd="0" parTransId="{9C225A2B-5833-4E72-8B19-22FBABFC04BF}" sibTransId="{D7690048-1E4D-49B5-AEC2-DFA0DB919E1A}"/>
    <dgm:cxn modelId="{3D9F1F36-DCC3-4392-8EA6-5043B6A8CE47}" srcId="{A98EAC5C-1B50-431A-A6A9-7039EFEB5321}" destId="{DF5E7B82-3D8C-45A8-A74D-7325ECA5290E}" srcOrd="0" destOrd="0" parTransId="{DEB13742-26CF-4CB8-B0CD-55DE33BF3D5A}" sibTransId="{686DB466-B511-44A1-8236-3C450406FBE0}"/>
    <dgm:cxn modelId="{FED1A660-3C5C-498A-B01F-8F77BAA70748}" type="presOf" srcId="{1DBDD08C-40FB-4A27-9583-E1CF4916560E}" destId="{FAC1FF8D-D232-41B5-B959-28241885A379}" srcOrd="0" destOrd="0" presId="urn:microsoft.com/office/officeart/2005/8/layout/chevron2"/>
    <dgm:cxn modelId="{05206D69-43B4-4241-9DE5-5D72BA3A3BA2}" type="presOf" srcId="{6D7E39F3-D88E-4D95-B903-940D29B8B616}" destId="{FAC1FF8D-D232-41B5-B959-28241885A379}" srcOrd="0" destOrd="1" presId="urn:microsoft.com/office/officeart/2005/8/layout/chevron2"/>
    <dgm:cxn modelId="{3F1BED72-6A5A-46A3-B009-734BC2498E6B}" srcId="{2F04470A-66F6-469D-B84D-177060840AAE}" destId="{1DBDD08C-40FB-4A27-9583-E1CF4916560E}" srcOrd="0" destOrd="0" parTransId="{34AF0398-18B3-433A-BD42-6E5BD75D1837}" sibTransId="{4D727841-F136-4752-98BF-CC8B2D49AD7C}"/>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2BC66280-482E-4187-AAE5-6D35CA6B8EB2}" type="presOf" srcId="{2F04470A-66F6-469D-B84D-177060840AAE}" destId="{40DDC3D7-9EF0-4A3C-8E0A-9837C3CF7381}"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b="1" dirty="0"/>
            <a:t>線上</a:t>
          </a:r>
          <a:r>
            <a:rPr lang="zh-TW" altLang="en-US" b="1" dirty="0"/>
            <a:t>公告</a:t>
          </a:r>
          <a:br>
            <a:rPr lang="en-US" altLang="zh-TW" b="1" dirty="0"/>
          </a:br>
          <a:r>
            <a:rPr lang="zh-TW" altLang="en-US" b="1" dirty="0"/>
            <a:t>錄取名單、報到</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3600" b="1" u="sng"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sz="3600" dirty="0"/>
            <a:t>各招生學校公告錄取結果名單</a:t>
          </a:r>
          <a:endParaRPr lang="zh-TW" altLang="en-US" sz="36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A5D06FE3-1CDD-4ED6-9B19-668BBB8EE9A0}">
      <dgm:prSet custT="1"/>
      <dgm:spPr/>
      <dgm:t>
        <a:bodyPr/>
        <a:lstStyle/>
        <a:p>
          <a:r>
            <a:rPr lang="zh-TW" sz="3600" b="1"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dirty="0">
            <a:latin typeface="微軟正黑體" panose="020B0604030504040204" pitchFamily="34" charset="-120"/>
            <a:ea typeface="微軟正黑體" panose="020B0604030504040204" pitchFamily="34" charset="-120"/>
          </a:endParaRPr>
        </a:p>
      </dgm:t>
    </dgm:pt>
    <dgm:pt modelId="{01F5A82E-F777-4374-9004-9865DCB6EDAE}" type="parTrans" cxnId="{EC56F081-C3AE-42F4-B23B-E2334AFBD919}">
      <dgm:prSet/>
      <dgm:spPr/>
      <dgm:t>
        <a:bodyPr/>
        <a:lstStyle/>
        <a:p>
          <a:endParaRPr lang="zh-TW" altLang="en-US"/>
        </a:p>
      </dgm:t>
    </dgm:pt>
    <dgm:pt modelId="{85D06B04-4826-4E24-89FD-041BF4585D70}" type="sibTrans" cxnId="{EC56F081-C3AE-42F4-B23B-E2334AFBD919}">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pt>
    <dgm:pt modelId="{A70543BE-01B6-4F1A-B6C4-0370A54A640C}" type="pres">
      <dgm:prSet presAssocID="{DF5E7B82-3D8C-45A8-A74D-7325ECA5290E}" presName="descendantText" presStyleLbl="alignAcc1" presStyleIdx="0" presStyleCnt="1" custScaleY="208038" custLinFactNeighborX="0" custLinFactNeighborY="7044">
        <dgm:presLayoutVars>
          <dgm:bulletEnabled val="1"/>
        </dgm:presLayoutVars>
      </dgm:prSet>
      <dgm:spPr/>
    </dgm:pt>
  </dgm:ptLst>
  <dgm:cxnLst>
    <dgm:cxn modelId="{3D9F1F36-DCC3-4392-8EA6-5043B6A8CE47}" srcId="{A98EAC5C-1B50-431A-A6A9-7039EFEB5321}" destId="{DF5E7B82-3D8C-45A8-A74D-7325ECA5290E}" srcOrd="0" destOrd="0" parTransId="{DEB13742-26CF-4CB8-B0CD-55DE33BF3D5A}" sibTransId="{686DB466-B511-44A1-8236-3C450406FBE0}"/>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EC56F081-C3AE-42F4-B23B-E2334AFBD919}" srcId="{DF5E7B82-3D8C-45A8-A74D-7325ECA5290E}" destId="{A5D06FE3-1CDD-4ED6-9B19-668BBB8EE9A0}" srcOrd="2" destOrd="0" parTransId="{01F5A82E-F777-4374-9004-9865DCB6EDAE}" sibTransId="{85D06B04-4826-4E24-89FD-041BF4585D70}"/>
    <dgm:cxn modelId="{FAE28A91-9B3B-4E84-8797-CE9DEC37BC49}" type="presOf" srcId="{DF5E7B82-3D8C-45A8-A74D-7325ECA5290E}" destId="{1792AD3B-967E-4730-9B09-E7F3D53C93F5}" srcOrd="0" destOrd="0" presId="urn:microsoft.com/office/officeart/2005/8/layout/chevron2"/>
    <dgm:cxn modelId="{F6055492-0FB9-4C02-A3A1-553A84E8E5C7}" type="presOf" srcId="{A5D06FE3-1CDD-4ED6-9B19-668BBB8EE9A0}" destId="{A70543BE-01B6-4F1A-B6C4-0370A54A640C}" srcOrd="0" destOrd="2" presId="urn:microsoft.com/office/officeart/2005/8/layout/chevron2"/>
    <dgm:cxn modelId="{2160989D-4B1C-4957-91DF-1BB557864177}" type="presOf" srcId="{A0F54710-BA5B-43B1-9760-FF458A967789}" destId="{A70543BE-01B6-4F1A-B6C4-0370A54A640C}" srcOrd="0" destOrd="1" presId="urn:microsoft.com/office/officeart/2005/8/layout/chevron2"/>
    <dgm:cxn modelId="{9042C8EE-892D-43F9-A953-15EC76ED5785}" srcId="{DF5E7B82-3D8C-45A8-A74D-7325ECA5290E}" destId="{A0F54710-BA5B-43B1-9760-FF458A967789}" srcOrd="1" destOrd="0" parTransId="{CEC73621-0263-41B2-80D6-12E64BC50564}" sibTransId="{717387E6-D88D-49CD-8C10-1DB20F93A75C}"/>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C3782D8-0660-41D7-96A1-43B3D427ECFA}">
      <dgm:prSet phldrT="[文字]" custT="1"/>
      <dgm:spPr/>
      <dgm:t>
        <a:bodyPr/>
        <a:lstStyle/>
        <a:p>
          <a:r>
            <a:rPr lang="zh-TW" altLang="en-US" sz="2800" dirty="0"/>
            <a:t>免試入學</a:t>
          </a:r>
        </a:p>
      </dgm:t>
    </dgm:pt>
    <dgm:pt modelId="{E1A4F3FE-082E-4146-AC9F-C5AC4C50DC30}" type="parTrans" cxnId="{C18EC1BF-E056-4708-BEE4-35B0733FF101}">
      <dgm:prSet/>
      <dgm:spPr/>
      <dgm:t>
        <a:bodyPr/>
        <a:lstStyle/>
        <a:p>
          <a:endParaRPr lang="zh-TW" altLang="en-US"/>
        </a:p>
      </dgm:t>
    </dgm:pt>
    <dgm:pt modelId="{1DBEBE11-4997-42F7-A347-A03D055D62FC}" type="sibTrans" cxnId="{C18EC1BF-E056-4708-BEE4-35B0733FF101}">
      <dgm:prSet/>
      <dgm:spPr/>
      <dgm:t>
        <a:bodyPr/>
        <a:lstStyle/>
        <a:p>
          <a:endParaRPr lang="zh-TW" altLang="en-US"/>
        </a:p>
      </dgm:t>
    </dgm:pt>
    <dgm:pt modelId="{0A6996C3-DAB6-45AD-B563-09982DED04FA}">
      <dgm:prSet phldrT="[文字]" custT="1"/>
      <dgm:spPr/>
      <dgm:t>
        <a:bodyPr/>
        <a:lstStyle/>
        <a:p>
          <a:r>
            <a:rPr lang="zh-TW" altLang="en-US" sz="2400" b="0" dirty="0"/>
            <a:t>身心障礙適性輔導安置</a:t>
          </a:r>
        </a:p>
      </dgm:t>
    </dgm:pt>
    <dgm:pt modelId="{3559BBBB-518E-422C-9705-A4DE9029A7DE}" type="parTrans" cxnId="{5BE47224-520A-47A5-A507-78892D532C21}">
      <dgm:prSet/>
      <dgm:spPr/>
      <dgm:t>
        <a:bodyPr/>
        <a:lstStyle/>
        <a:p>
          <a:endParaRPr lang="zh-TW" altLang="en-US"/>
        </a:p>
      </dgm:t>
    </dgm:pt>
    <dgm:pt modelId="{1C229570-84F1-4FF4-B380-9BAB62409D92}" type="sibTrans" cxnId="{5BE47224-520A-47A5-A507-78892D532C21}">
      <dgm:prSet/>
      <dgm:spPr/>
      <dgm:t>
        <a:bodyPr/>
        <a:lstStyle/>
        <a:p>
          <a:endParaRPr lang="zh-TW" altLang="en-US"/>
        </a:p>
      </dgm:t>
    </dgm:pt>
    <dgm:pt modelId="{BE55CECB-D17A-4857-9CAF-BF2DF1C92C08}">
      <dgm:prSet phldrT="[文字]" custT="1"/>
      <dgm:spPr/>
      <dgm:t>
        <a:bodyPr/>
        <a:lstStyle/>
        <a:p>
          <a:r>
            <a:rPr lang="zh-TW" altLang="en-US" sz="2000" dirty="0">
              <a:latin typeface="微軟正黑體" panose="020B0604030504040204" pitchFamily="34" charset="-120"/>
              <a:ea typeface="微軟正黑體" panose="020B0604030504040204" pitchFamily="34" charset="-120"/>
            </a:rPr>
            <a:t>直升入學</a:t>
          </a:r>
        </a:p>
      </dgm:t>
    </dgm:pt>
    <dgm:pt modelId="{6002A5A3-F7F6-4201-8D8B-0747C9787C7D}" type="parTrans" cxnId="{A50E4563-54BE-4404-9387-B7C72CCEF50B}">
      <dgm:prSet/>
      <dgm:spPr/>
      <dgm:t>
        <a:bodyPr/>
        <a:lstStyle/>
        <a:p>
          <a:endParaRPr lang="zh-TW" altLang="en-US"/>
        </a:p>
      </dgm:t>
    </dgm:pt>
    <dgm:pt modelId="{C32D3B5D-9142-4FE3-BA46-7DD063303277}" type="sibTrans" cxnId="{A50E4563-54BE-4404-9387-B7C72CCEF50B}">
      <dgm:prSet/>
      <dgm:spPr/>
      <dgm:t>
        <a:bodyPr/>
        <a:lstStyle/>
        <a:p>
          <a:endParaRPr lang="zh-TW" altLang="en-US"/>
        </a:p>
      </dgm:t>
    </dgm:pt>
    <dgm:pt modelId="{A5D6DF06-3ABF-45C6-AF70-F9DABA60EDC7}">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學習區完全免試入學</a:t>
          </a:r>
        </a:p>
      </dgm:t>
    </dgm:pt>
    <dgm:pt modelId="{F162FA21-80BC-4A3B-B12B-57FABB48A3FF}" type="parTrans" cxnId="{193E2E4B-82CF-4C46-9678-CF70D231C322}">
      <dgm:prSet/>
      <dgm:spPr/>
      <dgm:t>
        <a:bodyPr/>
        <a:lstStyle/>
        <a:p>
          <a:endParaRPr lang="zh-TW" altLang="en-US"/>
        </a:p>
      </dgm:t>
    </dgm:pt>
    <dgm:pt modelId="{70263089-B3DA-49D4-8900-E7C12EAE76F7}" type="sibTrans" cxnId="{193E2E4B-82CF-4C46-9678-CF70D231C322}">
      <dgm:prSet/>
      <dgm:spPr/>
      <dgm:t>
        <a:bodyPr/>
        <a:lstStyle/>
        <a:p>
          <a:endParaRPr lang="zh-TW" altLang="en-US"/>
        </a:p>
      </dgm:t>
    </dgm:pt>
    <dgm:pt modelId="{76DC8E56-F191-49C0-8497-93E8F4EF2898}">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dirty="0">
              <a:solidFill>
                <a:srgbClr val="FF0000"/>
              </a:solidFill>
              <a:latin typeface="微軟正黑體" panose="020B0604030504040204" pitchFamily="34" charset="-120"/>
              <a:ea typeface="微軟正黑體" panose="020B0604030504040204" pitchFamily="34" charset="-120"/>
            </a:rPr>
            <a:t>)</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27141CE3-35A6-4D77-B7A2-71F5DD7A6731}" type="parTrans" cxnId="{5CFA7147-5D74-4C38-846D-AB8C16965489}">
      <dgm:prSet/>
      <dgm:spPr/>
      <dgm:t>
        <a:bodyPr/>
        <a:lstStyle/>
        <a:p>
          <a:endParaRPr lang="zh-TW" altLang="en-US"/>
        </a:p>
      </dgm:t>
    </dgm:pt>
    <dgm:pt modelId="{0554D1C0-5B11-4901-87C9-7EB0F69FAC33}" type="sibTrans" cxnId="{5CFA7147-5D74-4C38-846D-AB8C16965489}">
      <dgm:prSet/>
      <dgm:spPr/>
      <dgm:t>
        <a:bodyPr/>
        <a:lstStyle/>
        <a:p>
          <a:endParaRPr lang="zh-TW" altLang="en-US"/>
        </a:p>
      </dgm:t>
    </dgm:pt>
    <dgm:pt modelId="{5AA314B1-06C9-47B7-BC5C-13A75579EAAD}">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技優甄審入學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9973DEA-196E-4706-9E2F-917F33AF6651}" type="parTrans" cxnId="{87F85AE2-7CD4-4E3D-AF0F-A019A797CCFA}">
      <dgm:prSet/>
      <dgm:spPr/>
      <dgm:t>
        <a:bodyPr/>
        <a:lstStyle/>
        <a:p>
          <a:endParaRPr lang="zh-TW" altLang="en-US"/>
        </a:p>
      </dgm:t>
    </dgm:pt>
    <dgm:pt modelId="{5DE389A8-F912-4EAF-9C71-AA0B7E4166BF}" type="sibTrans" cxnId="{87F85AE2-7CD4-4E3D-AF0F-A019A797CCFA}">
      <dgm:prSet/>
      <dgm:spPr/>
      <dgm:t>
        <a:bodyPr/>
        <a:lstStyle/>
        <a:p>
          <a:endParaRPr lang="zh-TW" altLang="en-US"/>
        </a:p>
      </dgm:t>
    </dgm:pt>
    <dgm:pt modelId="{53C08A78-1609-407B-AAC4-789724CA233A}">
      <dgm:prSet phldrT="[文字]" custT="1"/>
      <dgm:spPr/>
      <dgm:t>
        <a:bodyPr/>
        <a:lstStyle/>
        <a:p>
          <a:r>
            <a:rPr lang="zh-TW" altLang="en-US" sz="2000" dirty="0">
              <a:latin typeface="微軟正黑體" panose="020B0604030504040204" pitchFamily="34" charset="-120"/>
              <a:ea typeface="微軟正黑體" panose="020B0604030504040204" pitchFamily="34" charset="-120"/>
            </a:rPr>
            <a:t>產業特殊需求類科</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CA07BCFF-64A1-4F75-9B04-1453DB218D1A}" type="parTrans" cxnId="{4D2B4229-E46C-40F9-A5C7-DBA82CCA9D09}">
      <dgm:prSet/>
      <dgm:spPr/>
      <dgm:t>
        <a:bodyPr/>
        <a:lstStyle/>
        <a:p>
          <a:endParaRPr lang="zh-TW" altLang="en-US"/>
        </a:p>
      </dgm:t>
    </dgm:pt>
    <dgm:pt modelId="{F767CACD-B2FC-4E65-87E6-7CF8606ACCBD}" type="sibTrans" cxnId="{4D2B4229-E46C-40F9-A5C7-DBA82CCA9D09}">
      <dgm:prSet/>
      <dgm:spPr/>
      <dgm:t>
        <a:bodyPr/>
        <a:lstStyle/>
        <a:p>
          <a:endParaRPr lang="zh-TW" altLang="en-US"/>
        </a:p>
      </dgm:t>
    </dgm:pt>
    <dgm:pt modelId="{A8F31ABA-6543-4CB5-8B80-684F45A24C41}">
      <dgm:prSet phldrT="[文字]" custT="1"/>
      <dgm:spPr/>
      <dgm:t>
        <a:bodyPr/>
        <a:lstStyle/>
        <a:p>
          <a:r>
            <a:rPr lang="zh-TW" altLang="en-US" sz="2000" dirty="0">
              <a:latin typeface="微軟正黑體" panose="020B0604030504040204" pitchFamily="34" charset="-120"/>
              <a:ea typeface="微軟正黑體" panose="020B0604030504040204" pitchFamily="34" charset="-120"/>
            </a:rPr>
            <a:t>實用技能學程</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54FE2B3B-00FC-42CC-AA97-F82A59B3E034}" type="parTrans" cxnId="{1E254C31-ADE0-40A5-8121-040100D52B40}">
      <dgm:prSet/>
      <dgm:spPr/>
      <dgm:t>
        <a:bodyPr/>
        <a:lstStyle/>
        <a:p>
          <a:endParaRPr lang="zh-TW" altLang="en-US"/>
        </a:p>
      </dgm:t>
    </dgm:pt>
    <dgm:pt modelId="{E3430107-6147-4418-B790-BE76581F09F4}" type="sibTrans" cxnId="{1E254C31-ADE0-40A5-8121-040100D52B40}">
      <dgm:prSet/>
      <dgm:spPr/>
      <dgm:t>
        <a:bodyPr/>
        <a:lstStyle/>
        <a:p>
          <a:endParaRPr lang="zh-TW" altLang="en-US"/>
        </a:p>
      </dgm:t>
    </dgm:pt>
    <dgm:pt modelId="{4FA2C82D-B2A2-49D3-B2EF-A2233D7BC3A9}">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技術型及單科型獨招</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FFB1EA6-BC34-48F8-8C42-9E6224D7F1BE}" type="parTrans" cxnId="{75A89662-8B0D-4CD5-A8B6-B059FE3E566A}">
      <dgm:prSet/>
      <dgm:spPr/>
      <dgm:t>
        <a:bodyPr/>
        <a:lstStyle/>
        <a:p>
          <a:endParaRPr lang="zh-TW" altLang="en-US"/>
        </a:p>
      </dgm:t>
    </dgm:pt>
    <dgm:pt modelId="{F79E8213-F6E0-4714-8C62-22AEB8F9A092}" type="sibTrans" cxnId="{75A89662-8B0D-4CD5-A8B6-B059FE3E566A}">
      <dgm:prSet/>
      <dgm:spPr/>
      <dgm:t>
        <a:bodyPr/>
        <a:lstStyle/>
        <a:p>
          <a:endParaRPr lang="zh-TW" altLang="en-US"/>
        </a:p>
      </dgm:t>
    </dgm:pt>
    <dgm:pt modelId="{A98E0D92-5B3A-488F-9170-F145C0CA6425}">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免試入學</a:t>
          </a:r>
        </a:p>
      </dgm:t>
    </dgm:pt>
    <dgm:pt modelId="{6FFBE9AD-5C67-445C-B6C9-AFBC82C5EBEA}" type="parTrans" cxnId="{AA0FBE76-F1E6-43EE-9529-D4ED7007D912}">
      <dgm:prSet/>
      <dgm:spPr/>
      <dgm:t>
        <a:bodyPr/>
        <a:lstStyle/>
        <a:p>
          <a:endParaRPr lang="zh-TW" altLang="en-US"/>
        </a:p>
      </dgm:t>
    </dgm:pt>
    <dgm:pt modelId="{942041E0-1ACB-4066-81F6-8AD9C86B3418}" type="sibTrans" cxnId="{AA0FBE76-F1E6-43EE-9529-D4ED7007D912}">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4A9E7C5B-9E6D-46D0-BEFD-D81993A63ACF}" type="pres">
      <dgm:prSet presAssocID="{2C3782D8-0660-41D7-96A1-43B3D427ECFA}" presName="parentLin" presStyleCnt="0"/>
      <dgm:spPr/>
    </dgm:pt>
    <dgm:pt modelId="{8C6FCD13-378A-425A-8005-74E294A44E09}" type="pres">
      <dgm:prSet presAssocID="{2C3782D8-0660-41D7-96A1-43B3D427ECFA}" presName="parentLeftMargin" presStyleLbl="node1" presStyleIdx="0" presStyleCnt="2"/>
      <dgm:spPr/>
    </dgm:pt>
    <dgm:pt modelId="{099B774E-4A0B-478B-A1D1-AC5567B6AFAC}" type="pres">
      <dgm:prSet presAssocID="{2C3782D8-0660-41D7-96A1-43B3D427ECFA}" presName="parentText" presStyleLbl="node1" presStyleIdx="0" presStyleCnt="2" custScaleY="63537">
        <dgm:presLayoutVars>
          <dgm:chMax val="0"/>
          <dgm:bulletEnabled val="1"/>
        </dgm:presLayoutVars>
      </dgm:prSet>
      <dgm:spPr/>
    </dgm:pt>
    <dgm:pt modelId="{28D4CE05-6738-490F-976D-2DB0B5DD37F9}" type="pres">
      <dgm:prSet presAssocID="{2C3782D8-0660-41D7-96A1-43B3D427ECFA}" presName="negativeSpace" presStyleCnt="0"/>
      <dgm:spPr/>
    </dgm:pt>
    <dgm:pt modelId="{D51A50F3-2452-49EB-9624-63F8CAC36178}" type="pres">
      <dgm:prSet presAssocID="{2C3782D8-0660-41D7-96A1-43B3D427ECFA}" presName="childText" presStyleLbl="conFgAcc1" presStyleIdx="0" presStyleCnt="2">
        <dgm:presLayoutVars>
          <dgm:bulletEnabled val="1"/>
        </dgm:presLayoutVars>
      </dgm:prSet>
      <dgm:spPr/>
    </dgm:pt>
    <dgm:pt modelId="{B939C5EE-572A-4943-9AC4-7A6EAFD5D5AF}" type="pres">
      <dgm:prSet presAssocID="{1DBEBE11-4997-42F7-A347-A03D055D62FC}" presName="spaceBetweenRectangles" presStyleCnt="0"/>
      <dgm:spPr/>
    </dgm:pt>
    <dgm:pt modelId="{ACC26710-5E8B-4F4F-9101-B2643850CC92}" type="pres">
      <dgm:prSet presAssocID="{0A6996C3-DAB6-45AD-B563-09982DED04FA}" presName="parentLin" presStyleCnt="0"/>
      <dgm:spPr/>
    </dgm:pt>
    <dgm:pt modelId="{B132F73E-CF69-4F40-9D32-D80520196D5B}" type="pres">
      <dgm:prSet presAssocID="{0A6996C3-DAB6-45AD-B563-09982DED04FA}" presName="parentLeftMargin" presStyleLbl="node1" presStyleIdx="0" presStyleCnt="2"/>
      <dgm:spPr/>
    </dgm:pt>
    <dgm:pt modelId="{EDEAAF04-944C-4AA3-9BBA-0FADCAFBFA05}" type="pres">
      <dgm:prSet presAssocID="{0A6996C3-DAB6-45AD-B563-09982DED04FA}" presName="parentText" presStyleLbl="node1" presStyleIdx="1" presStyleCnt="2">
        <dgm:presLayoutVars>
          <dgm:chMax val="0"/>
          <dgm:bulletEnabled val="1"/>
        </dgm:presLayoutVars>
      </dgm:prSet>
      <dgm:spPr/>
    </dgm:pt>
    <dgm:pt modelId="{702C0E67-5F81-41F1-8277-CC7181D45958}" type="pres">
      <dgm:prSet presAssocID="{0A6996C3-DAB6-45AD-B563-09982DED04FA}" presName="negativeSpace" presStyleCnt="0"/>
      <dgm:spPr/>
    </dgm:pt>
    <dgm:pt modelId="{B711AA9F-117F-41C0-A960-25A40622A0CE}" type="pres">
      <dgm:prSet presAssocID="{0A6996C3-DAB6-45AD-B563-09982DED04FA}" presName="childText" presStyleLbl="conFgAcc1" presStyleIdx="1" presStyleCnt="2">
        <dgm:presLayoutVars>
          <dgm:bulletEnabled val="1"/>
        </dgm:presLayoutVars>
      </dgm:prSet>
      <dgm:spPr/>
    </dgm:pt>
  </dgm:ptLst>
  <dgm:cxnLst>
    <dgm:cxn modelId="{8A8AE309-2CD8-4962-879D-311B45958AB9}" type="presOf" srcId="{76DC8E56-F191-49C0-8497-93E8F4EF2898}" destId="{D51A50F3-2452-49EB-9624-63F8CAC36178}" srcOrd="0" destOrd="2" presId="urn:microsoft.com/office/officeart/2005/8/layout/list1"/>
    <dgm:cxn modelId="{5BE47224-520A-47A5-A507-78892D532C21}" srcId="{F4D3D1F1-5CE1-4C4D-89DB-F61ECC5061AD}" destId="{0A6996C3-DAB6-45AD-B563-09982DED04FA}" srcOrd="1" destOrd="0" parTransId="{3559BBBB-518E-422C-9705-A4DE9029A7DE}" sibTransId="{1C229570-84F1-4FF4-B380-9BAB62409D92}"/>
    <dgm:cxn modelId="{8089FF28-7091-4B21-9208-2AFA9B6FC0A2}" type="presOf" srcId="{53C08A78-1609-407B-AAC4-789724CA233A}" destId="{D51A50F3-2452-49EB-9624-63F8CAC36178}" srcOrd="0" destOrd="5" presId="urn:microsoft.com/office/officeart/2005/8/layout/list1"/>
    <dgm:cxn modelId="{4D2B4229-E46C-40F9-A5C7-DBA82CCA9D09}" srcId="{2C3782D8-0660-41D7-96A1-43B3D427ECFA}" destId="{53C08A78-1609-407B-AAC4-789724CA233A}" srcOrd="5" destOrd="0" parTransId="{CA07BCFF-64A1-4F75-9B04-1453DB218D1A}" sibTransId="{F767CACD-B2FC-4E65-87E6-7CF8606ACCBD}"/>
    <dgm:cxn modelId="{1E254C31-ADE0-40A5-8121-040100D52B40}" srcId="{2C3782D8-0660-41D7-96A1-43B3D427ECFA}" destId="{A8F31ABA-6543-4CB5-8B80-684F45A24C41}" srcOrd="6" destOrd="0" parTransId="{54FE2B3B-00FC-42CC-AA97-F82A59B3E034}" sibTransId="{E3430107-6147-4418-B790-BE76581F09F4}"/>
    <dgm:cxn modelId="{9965663E-E684-435D-A02E-53674A54C190}" type="presOf" srcId="{2C3782D8-0660-41D7-96A1-43B3D427ECFA}" destId="{8C6FCD13-378A-425A-8005-74E294A44E09}" srcOrd="0" destOrd="0" presId="urn:microsoft.com/office/officeart/2005/8/layout/list1"/>
    <dgm:cxn modelId="{75A89662-8B0D-4CD5-A8B6-B059FE3E566A}" srcId="{2C3782D8-0660-41D7-96A1-43B3D427ECFA}" destId="{4FA2C82D-B2A2-49D3-B2EF-A2233D7BC3A9}" srcOrd="7" destOrd="0" parTransId="{0FFB1EA6-BC34-48F8-8C42-9E6224D7F1BE}" sibTransId="{F79E8213-F6E0-4714-8C62-22AEB8F9A092}"/>
    <dgm:cxn modelId="{A50E4563-54BE-4404-9387-B7C72CCEF50B}" srcId="{2C3782D8-0660-41D7-96A1-43B3D427ECFA}" destId="{BE55CECB-D17A-4857-9CAF-BF2DF1C92C08}" srcOrd="0" destOrd="0" parTransId="{6002A5A3-F7F6-4201-8D8B-0747C9787C7D}" sibTransId="{C32D3B5D-9142-4FE3-BA46-7DD063303277}"/>
    <dgm:cxn modelId="{5CFA7147-5D74-4C38-846D-AB8C16965489}" srcId="{2C3782D8-0660-41D7-96A1-43B3D427ECFA}" destId="{76DC8E56-F191-49C0-8497-93E8F4EF2898}" srcOrd="2" destOrd="0" parTransId="{27141CE3-35A6-4D77-B7A2-71F5DD7A6731}" sibTransId="{0554D1C0-5B11-4901-87C9-7EB0F69FAC33}"/>
    <dgm:cxn modelId="{193E2E4B-82CF-4C46-9678-CF70D231C322}" srcId="{2C3782D8-0660-41D7-96A1-43B3D427ECFA}" destId="{A5D6DF06-3ABF-45C6-AF70-F9DABA60EDC7}" srcOrd="1" destOrd="0" parTransId="{F162FA21-80BC-4A3B-B12B-57FABB48A3FF}" sibTransId="{70263089-B3DA-49D4-8900-E7C12EAE76F7}"/>
    <dgm:cxn modelId="{AA0FBE76-F1E6-43EE-9529-D4ED7007D912}" srcId="{2C3782D8-0660-41D7-96A1-43B3D427ECFA}" destId="{A98E0D92-5B3A-488F-9170-F145C0CA6425}" srcOrd="3" destOrd="0" parTransId="{6FFBE9AD-5C67-445C-B6C9-AFBC82C5EBEA}" sibTransId="{942041E0-1ACB-4066-81F6-8AD9C86B3418}"/>
    <dgm:cxn modelId="{F002D087-D482-4E70-A40D-FAAB6931FAC2}" type="presOf" srcId="{A8F31ABA-6543-4CB5-8B80-684F45A24C41}" destId="{D51A50F3-2452-49EB-9624-63F8CAC36178}" srcOrd="0" destOrd="6" presId="urn:microsoft.com/office/officeart/2005/8/layout/list1"/>
    <dgm:cxn modelId="{12EB0E8B-768B-41E1-9557-C7F70EE3B80D}" type="presOf" srcId="{A98E0D92-5B3A-488F-9170-F145C0CA6425}" destId="{D51A50F3-2452-49EB-9624-63F8CAC36178}" srcOrd="0" destOrd="3" presId="urn:microsoft.com/office/officeart/2005/8/layout/list1"/>
    <dgm:cxn modelId="{5F52819A-294C-4599-A2DF-15B02A902079}" type="presOf" srcId="{0A6996C3-DAB6-45AD-B563-09982DED04FA}" destId="{B132F73E-CF69-4F40-9D32-D80520196D5B}" srcOrd="0" destOrd="0" presId="urn:microsoft.com/office/officeart/2005/8/layout/list1"/>
    <dgm:cxn modelId="{343DAEBF-58AC-479C-8258-2D1614366B33}" type="presOf" srcId="{A5D6DF06-3ABF-45C6-AF70-F9DABA60EDC7}" destId="{D51A50F3-2452-49EB-9624-63F8CAC36178}" srcOrd="0" destOrd="1" presId="urn:microsoft.com/office/officeart/2005/8/layout/list1"/>
    <dgm:cxn modelId="{C18EC1BF-E056-4708-BEE4-35B0733FF101}" srcId="{F4D3D1F1-5CE1-4C4D-89DB-F61ECC5061AD}" destId="{2C3782D8-0660-41D7-96A1-43B3D427ECFA}" srcOrd="0" destOrd="0" parTransId="{E1A4F3FE-082E-4146-AC9F-C5AC4C50DC30}" sibTransId="{1DBEBE11-4997-42F7-A347-A03D055D62FC}"/>
    <dgm:cxn modelId="{744866C6-7D6F-4D42-BB29-46F06402547C}" type="presOf" srcId="{BE55CECB-D17A-4857-9CAF-BF2DF1C92C08}" destId="{D51A50F3-2452-49EB-9624-63F8CAC36178}" srcOrd="0" destOrd="0" presId="urn:microsoft.com/office/officeart/2005/8/layout/list1"/>
    <dgm:cxn modelId="{3FF38CC8-0E5C-41AC-8C15-170A09A5A347}" type="presOf" srcId="{5AA314B1-06C9-47B7-BC5C-13A75579EAAD}" destId="{D51A50F3-2452-49EB-9624-63F8CAC36178}" srcOrd="0" destOrd="4" presId="urn:microsoft.com/office/officeart/2005/8/layout/list1"/>
    <dgm:cxn modelId="{5AC3F2D3-745C-45FD-AEE2-2A38873465BA}" type="presOf" srcId="{F4D3D1F1-5CE1-4C4D-89DB-F61ECC5061AD}" destId="{E519866F-B805-449A-9C65-65BC99542B40}" srcOrd="0" destOrd="0" presId="urn:microsoft.com/office/officeart/2005/8/layout/list1"/>
    <dgm:cxn modelId="{87F85AE2-7CD4-4E3D-AF0F-A019A797CCFA}" srcId="{2C3782D8-0660-41D7-96A1-43B3D427ECFA}" destId="{5AA314B1-06C9-47B7-BC5C-13A75579EAAD}" srcOrd="4" destOrd="0" parTransId="{09973DEA-196E-4706-9E2F-917F33AF6651}" sibTransId="{5DE389A8-F912-4EAF-9C71-AA0B7E4166BF}"/>
    <dgm:cxn modelId="{D1424AF6-C249-4EBA-B437-DBF0C109414E}" type="presOf" srcId="{4FA2C82D-B2A2-49D3-B2EF-A2233D7BC3A9}" destId="{D51A50F3-2452-49EB-9624-63F8CAC36178}" srcOrd="0" destOrd="7" presId="urn:microsoft.com/office/officeart/2005/8/layout/list1"/>
    <dgm:cxn modelId="{584B56F6-C8EE-4EAC-B98E-B58CD66C24CC}" type="presOf" srcId="{0A6996C3-DAB6-45AD-B563-09982DED04FA}" destId="{EDEAAF04-944C-4AA3-9BBA-0FADCAFBFA05}" srcOrd="1" destOrd="0" presId="urn:microsoft.com/office/officeart/2005/8/layout/list1"/>
    <dgm:cxn modelId="{A07C31F9-8D21-49B5-90EC-C785C0F98551}" type="presOf" srcId="{2C3782D8-0660-41D7-96A1-43B3D427ECFA}" destId="{099B774E-4A0B-478B-A1D1-AC5567B6AFAC}" srcOrd="1" destOrd="0" presId="urn:microsoft.com/office/officeart/2005/8/layout/list1"/>
    <dgm:cxn modelId="{B838DF7E-92A0-45E8-B79C-378F2BBDA687}" type="presParOf" srcId="{E519866F-B805-449A-9C65-65BC99542B40}" destId="{4A9E7C5B-9E6D-46D0-BEFD-D81993A63ACF}" srcOrd="0" destOrd="0" presId="urn:microsoft.com/office/officeart/2005/8/layout/list1"/>
    <dgm:cxn modelId="{18B11987-A8FB-4D25-A6FB-C5B939FEF1BB}" type="presParOf" srcId="{4A9E7C5B-9E6D-46D0-BEFD-D81993A63ACF}" destId="{8C6FCD13-378A-425A-8005-74E294A44E09}" srcOrd="0" destOrd="0" presId="urn:microsoft.com/office/officeart/2005/8/layout/list1"/>
    <dgm:cxn modelId="{0E3A078A-54AC-4CC3-93EE-F08487606C19}" type="presParOf" srcId="{4A9E7C5B-9E6D-46D0-BEFD-D81993A63ACF}" destId="{099B774E-4A0B-478B-A1D1-AC5567B6AFAC}" srcOrd="1" destOrd="0" presId="urn:microsoft.com/office/officeart/2005/8/layout/list1"/>
    <dgm:cxn modelId="{7ABFCDBF-AB85-4D15-AE63-3DA01AC52BE3}" type="presParOf" srcId="{E519866F-B805-449A-9C65-65BC99542B40}" destId="{28D4CE05-6738-490F-976D-2DB0B5DD37F9}" srcOrd="1" destOrd="0" presId="urn:microsoft.com/office/officeart/2005/8/layout/list1"/>
    <dgm:cxn modelId="{1A6F651E-84B8-4382-B0D3-91244E7C2210}" type="presParOf" srcId="{E519866F-B805-449A-9C65-65BC99542B40}" destId="{D51A50F3-2452-49EB-9624-63F8CAC36178}" srcOrd="2" destOrd="0" presId="urn:microsoft.com/office/officeart/2005/8/layout/list1"/>
    <dgm:cxn modelId="{B3905981-F61A-4F9E-99E9-BFEDF5AA5CA1}" type="presParOf" srcId="{E519866F-B805-449A-9C65-65BC99542B40}" destId="{B939C5EE-572A-4943-9AC4-7A6EAFD5D5AF}" srcOrd="3" destOrd="0" presId="urn:microsoft.com/office/officeart/2005/8/layout/list1"/>
    <dgm:cxn modelId="{4088FEC2-ADDD-4761-A93E-FEF7D33117DE}" type="presParOf" srcId="{E519866F-B805-449A-9C65-65BC99542B40}" destId="{ACC26710-5E8B-4F4F-9101-B2643850CC92}" srcOrd="4" destOrd="0" presId="urn:microsoft.com/office/officeart/2005/8/layout/list1"/>
    <dgm:cxn modelId="{1441EFF0-F1F3-4B53-BDEE-94B5FF7B00C1}" type="presParOf" srcId="{ACC26710-5E8B-4F4F-9101-B2643850CC92}" destId="{B132F73E-CF69-4F40-9D32-D80520196D5B}" srcOrd="0" destOrd="0" presId="urn:microsoft.com/office/officeart/2005/8/layout/list1"/>
    <dgm:cxn modelId="{D978270A-9A8C-4D1D-A3CC-C4E5F841ECDC}" type="presParOf" srcId="{ACC26710-5E8B-4F4F-9101-B2643850CC92}" destId="{EDEAAF04-944C-4AA3-9BBA-0FADCAFBFA05}" srcOrd="1" destOrd="0" presId="urn:microsoft.com/office/officeart/2005/8/layout/list1"/>
    <dgm:cxn modelId="{10E17D5A-CF5B-496D-B59E-8332EC6E75CF}" type="presParOf" srcId="{E519866F-B805-449A-9C65-65BC99542B40}" destId="{702C0E67-5F81-41F1-8277-CC7181D45958}" srcOrd="5" destOrd="0" presId="urn:microsoft.com/office/officeart/2005/8/layout/list1"/>
    <dgm:cxn modelId="{A8E971B4-6A41-4FB3-887E-EA8AAB0A337E}" type="presParOf" srcId="{E519866F-B805-449A-9C65-65BC99542B40}" destId="{B711AA9F-117F-41C0-A960-25A40622A0C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現場撕榜</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1" u="sng"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altLang="en-US" sz="1800" dirty="0">
              <a:effectLst/>
              <a:latin typeface="微軟正黑體" panose="020B0604030504040204" pitchFamily="34" charset="-120"/>
              <a:ea typeface="微軟正黑體" panose="020B0604030504040204" pitchFamily="34" charset="-120"/>
            </a:rPr>
            <a:t>依各招生學校公告之分發序，依序進行現場撕榜作業</a:t>
          </a:r>
          <a:br>
            <a:rPr lang="en-US" altLang="zh-TW" sz="1800" dirty="0">
              <a:effectLst/>
              <a:latin typeface="微軟正黑體" panose="020B0604030504040204" pitchFamily="34" charset="-120"/>
              <a:ea typeface="微軟正黑體" panose="020B0604030504040204" pitchFamily="34" charset="-120"/>
            </a:rPr>
          </a:br>
          <a:r>
            <a:rPr lang="zh-TW" altLang="en-US" sz="1800" b="1"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dirty="0">
              <a:effectLst/>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BBE02421-6700-49B3-9BFE-685C19368092}">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endParaRPr lang="zh-TW" altLang="zh-TW" sz="1800" dirty="0">
            <a:effectLst/>
            <a:latin typeface="微軟正黑體" panose="020B0604030504040204" pitchFamily="34" charset="-120"/>
            <a:ea typeface="微軟正黑體" panose="020B0604030504040204" pitchFamily="34" charset="-120"/>
          </a:endParaRPr>
        </a:p>
      </dgm:t>
    </dgm:pt>
    <dgm:pt modelId="{17365CDC-BDB5-4A55-AFF3-DE0C5CDE842D}" type="parTrans" cxnId="{D779D00A-EF04-4FC9-B2B1-9955641EB8D1}">
      <dgm:prSet/>
      <dgm:spPr/>
      <dgm:t>
        <a:bodyPr/>
        <a:lstStyle/>
        <a:p>
          <a:endParaRPr lang="zh-TW" altLang="en-US"/>
        </a:p>
      </dgm:t>
    </dgm:pt>
    <dgm:pt modelId="{1DF58E5C-38A8-4D1B-965E-19B4E78F9C8D}" type="sibTrans" cxnId="{D779D00A-EF04-4FC9-B2B1-9955641EB8D1}">
      <dgm:prSet/>
      <dgm:spPr/>
      <dgm:t>
        <a:bodyPr/>
        <a:lstStyle/>
        <a:p>
          <a:endParaRPr lang="zh-TW" altLang="en-US"/>
        </a:p>
      </dgm:t>
    </dgm:pt>
    <dgm:pt modelId="{50B6DC6D-0DDA-406A-980A-C5BF9C9F1260}">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25E87B6-0423-4455-974C-C85B5E650460}" type="parTrans" cxnId="{28DD29B3-04AC-4A3E-8D4D-EA99720B9D1E}">
      <dgm:prSet/>
      <dgm:spPr/>
      <dgm:t>
        <a:bodyPr/>
        <a:lstStyle/>
        <a:p>
          <a:endParaRPr lang="zh-TW" altLang="en-US"/>
        </a:p>
      </dgm:t>
    </dgm:pt>
    <dgm:pt modelId="{56E06F56-1231-4665-AC88-53C6E961292D}" type="sibTrans" cxnId="{28DD29B3-04AC-4A3E-8D4D-EA99720B9D1E}">
      <dgm:prSet/>
      <dgm:spPr/>
      <dgm:t>
        <a:bodyPr/>
        <a:lstStyle/>
        <a:p>
          <a:endParaRPr lang="zh-TW" altLang="en-US"/>
        </a:p>
      </dgm:t>
    </dgm:pt>
    <dgm:pt modelId="{2063C8DA-CA6E-4C19-88EB-74B9578F9DD7}">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3BE7922B-F7D2-4116-BD4C-03E7C98884E6}" type="parTrans" cxnId="{0F426DFC-FC7B-4AB7-AD45-1635E9313785}">
      <dgm:prSet/>
      <dgm:spPr/>
      <dgm:t>
        <a:bodyPr/>
        <a:lstStyle/>
        <a:p>
          <a:endParaRPr lang="zh-TW" altLang="en-US"/>
        </a:p>
      </dgm:t>
    </dgm:pt>
    <dgm:pt modelId="{6B44FC27-9A27-437F-8480-4ED984471EA7}" type="sibTrans" cxnId="{0F426DFC-FC7B-4AB7-AD45-1635E9313785}">
      <dgm:prSet/>
      <dgm:spPr/>
      <dgm:t>
        <a:bodyPr/>
        <a:lstStyle/>
        <a:p>
          <a:endParaRPr lang="zh-TW" altLang="en-US"/>
        </a:p>
      </dgm:t>
    </dgm:pt>
    <dgm:pt modelId="{879933E7-75A2-43D9-8F2F-1F0111BAF6ED}">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72714E83-BB41-484B-86B3-287738B1E700}" type="parTrans" cxnId="{5DD08A98-D126-4CDB-B613-D86BC4B3FFE6}">
      <dgm:prSet/>
      <dgm:spPr/>
      <dgm:t>
        <a:bodyPr/>
        <a:lstStyle/>
        <a:p>
          <a:endParaRPr lang="zh-TW" altLang="en-US"/>
        </a:p>
      </dgm:t>
    </dgm:pt>
    <dgm:pt modelId="{BA1FB737-0D10-418C-A95D-61204C65DDAE}" type="sibTrans" cxnId="{5DD08A98-D126-4CDB-B613-D86BC4B3FFE6}">
      <dgm:prSet/>
      <dgm:spPr/>
      <dgm:t>
        <a:bodyPr/>
        <a:lstStyle/>
        <a:p>
          <a:endParaRPr lang="zh-TW" altLang="en-US"/>
        </a:p>
      </dgm:t>
    </dgm:pt>
    <dgm:pt modelId="{2F339270-7FEE-40DD-8C1F-B08904C0E916}">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557A4C74-A271-4102-A85D-9B781F43D760}" type="parTrans" cxnId="{ED82C14A-8049-49E6-B7F5-8205BEB3F305}">
      <dgm:prSet/>
      <dgm:spPr/>
      <dgm:t>
        <a:bodyPr/>
        <a:lstStyle/>
        <a:p>
          <a:endParaRPr lang="zh-TW" altLang="en-US"/>
        </a:p>
      </dgm:t>
    </dgm:pt>
    <dgm:pt modelId="{421D8231-29AB-446E-9C72-C18253FC0559}" type="sibTrans" cxnId="{ED82C14A-8049-49E6-B7F5-8205BEB3F305}">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pt>
    <dgm:pt modelId="{A70543BE-01B6-4F1A-B6C4-0370A54A640C}" type="pres">
      <dgm:prSet presAssocID="{DF5E7B82-3D8C-45A8-A74D-7325ECA5290E}" presName="descendantText" presStyleLbl="alignAcc1" presStyleIdx="0" presStyleCnt="1" custScaleY="208038">
        <dgm:presLayoutVars>
          <dgm:bulletEnabled val="1"/>
        </dgm:presLayoutVars>
      </dgm:prSet>
      <dgm:spPr/>
    </dgm:pt>
  </dgm:ptLst>
  <dgm:cxnLst>
    <dgm:cxn modelId="{D779D00A-EF04-4FC9-B2B1-9955641EB8D1}" srcId="{DF5E7B82-3D8C-45A8-A74D-7325ECA5290E}" destId="{BBE02421-6700-49B3-9BFE-685C19368092}" srcOrd="2" destOrd="0" parTransId="{17365CDC-BDB5-4A55-AFF3-DE0C5CDE842D}" sibTransId="{1DF58E5C-38A8-4D1B-965E-19B4E78F9C8D}"/>
    <dgm:cxn modelId="{3C84D70E-F8F9-41D6-8D7F-F6C9A85AFFA5}" type="presOf" srcId="{BBE02421-6700-49B3-9BFE-685C19368092}" destId="{A70543BE-01B6-4F1A-B6C4-0370A54A640C}"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272F7745-2BCD-4AF0-B5B8-C685CBCEFF8A}" type="presOf" srcId="{2F339270-7FEE-40DD-8C1F-B08904C0E916}" destId="{A70543BE-01B6-4F1A-B6C4-0370A54A640C}" srcOrd="0" destOrd="6" presId="urn:microsoft.com/office/officeart/2005/8/layout/chevron2"/>
    <dgm:cxn modelId="{ED82C14A-8049-49E6-B7F5-8205BEB3F305}" srcId="{2063C8DA-CA6E-4C19-88EB-74B9578F9DD7}" destId="{2F339270-7FEE-40DD-8C1F-B08904C0E916}" srcOrd="1" destOrd="0" parTransId="{557A4C74-A271-4102-A85D-9B781F43D760}" sibTransId="{421D8231-29AB-446E-9C72-C18253FC0559}"/>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5DD08A98-D126-4CDB-B613-D86BC4B3FFE6}" srcId="{2063C8DA-CA6E-4C19-88EB-74B9578F9DD7}" destId="{879933E7-75A2-43D9-8F2F-1F0111BAF6ED}" srcOrd="0" destOrd="0" parTransId="{72714E83-BB41-484B-86B3-287738B1E700}" sibTransId="{BA1FB737-0D10-418C-A95D-61204C65DDAE}"/>
    <dgm:cxn modelId="{2160989D-4B1C-4957-91DF-1BB557864177}" type="presOf" srcId="{A0F54710-BA5B-43B1-9760-FF458A967789}" destId="{A70543BE-01B6-4F1A-B6C4-0370A54A640C}" srcOrd="0" destOrd="1" presId="urn:microsoft.com/office/officeart/2005/8/layout/chevron2"/>
    <dgm:cxn modelId="{079DF4AE-0423-49F0-AD3C-48475E106AD5}" type="presOf" srcId="{2063C8DA-CA6E-4C19-88EB-74B9578F9DD7}" destId="{A70543BE-01B6-4F1A-B6C4-0370A54A640C}" srcOrd="0" destOrd="4" presId="urn:microsoft.com/office/officeart/2005/8/layout/chevron2"/>
    <dgm:cxn modelId="{28DD29B3-04AC-4A3E-8D4D-EA99720B9D1E}" srcId="{BBE02421-6700-49B3-9BFE-685C19368092}" destId="{50B6DC6D-0DDA-406A-980A-C5BF9C9F1260}" srcOrd="0" destOrd="0" parTransId="{425E87B6-0423-4455-974C-C85B5E650460}" sibTransId="{56E06F56-1231-4665-AC88-53C6E961292D}"/>
    <dgm:cxn modelId="{F90C88E3-AE79-4BB5-BA48-63A0D0C495A2}" type="presOf" srcId="{879933E7-75A2-43D9-8F2F-1F0111BAF6ED}" destId="{A70543BE-01B6-4F1A-B6C4-0370A54A640C}" srcOrd="0" destOrd="5" presId="urn:microsoft.com/office/officeart/2005/8/layout/chevron2"/>
    <dgm:cxn modelId="{9042C8EE-892D-43F9-A953-15EC76ED5785}" srcId="{DF5E7B82-3D8C-45A8-A74D-7325ECA5290E}" destId="{A0F54710-BA5B-43B1-9760-FF458A967789}" srcOrd="1" destOrd="0" parTransId="{CEC73621-0263-41B2-80D6-12E64BC50564}" sibTransId="{717387E6-D88D-49CD-8C10-1DB20F93A75C}"/>
    <dgm:cxn modelId="{4F4C60EF-4E27-4148-AC0D-E05AB2880726}" type="presOf" srcId="{A98EAC5C-1B50-431A-A6A9-7039EFEB5321}" destId="{9C8562D1-BCDC-46E8-B778-5144DE48A30C}" srcOrd="0" destOrd="0" presId="urn:microsoft.com/office/officeart/2005/8/layout/chevron2"/>
    <dgm:cxn modelId="{0C4CCDF7-1309-466A-976E-778CAF5E4945}" type="presOf" srcId="{50B6DC6D-0DDA-406A-980A-C5BF9C9F1260}" destId="{A70543BE-01B6-4F1A-B6C4-0370A54A640C}" srcOrd="0" destOrd="3" presId="urn:microsoft.com/office/officeart/2005/8/layout/chevron2"/>
    <dgm:cxn modelId="{0F426DFC-FC7B-4AB7-AD45-1635E9313785}" srcId="{DF5E7B82-3D8C-45A8-A74D-7325ECA5290E}" destId="{2063C8DA-CA6E-4C19-88EB-74B9578F9DD7}" srcOrd="3" destOrd="0" parTransId="{3BE7922B-F7D2-4116-BD4C-03E7C98884E6}" sibTransId="{6B44FC27-9A27-437F-8480-4ED984471EA7}"/>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ABE600A-F360-40F9-A09B-80972AC0E7F0}" type="doc">
      <dgm:prSet loTypeId="urn:microsoft.com/office/officeart/2005/8/layout/bList2" loCatId="list" qsTypeId="urn:microsoft.com/office/officeart/2005/8/quickstyle/simple1" qsCatId="simple" csTypeId="urn:microsoft.com/office/officeart/2005/8/colors/accent1_2" csCatId="accent1" phldr="1"/>
      <dgm:spPr/>
    </dgm:pt>
    <dgm:pt modelId="{C00E2518-BDE6-4679-8E31-6BE8DFAAE3F1}">
      <dgm:prSet phldrT="[文字]" custT="1"/>
      <dgm:spPr/>
      <dgm:t>
        <a:bodyPr/>
        <a:lstStyle/>
        <a:p>
          <a:pPr algn="ctr"/>
          <a:r>
            <a:rPr lang="zh-TW" altLang="en-US" sz="4800" dirty="0">
              <a:latin typeface="+mj-ea"/>
              <a:ea typeface="+mj-ea"/>
            </a:rPr>
            <a:t>單點辦理</a:t>
          </a:r>
        </a:p>
      </dgm:t>
    </dgm:pt>
    <dgm:pt modelId="{47CC6CD9-F128-42AD-821E-116A68B883F9}" type="parTrans" cxnId="{6B220F93-AB17-4EF8-8DBC-B3E20D065D45}">
      <dgm:prSet/>
      <dgm:spPr/>
      <dgm:t>
        <a:bodyPr/>
        <a:lstStyle/>
        <a:p>
          <a:endParaRPr lang="zh-TW" altLang="en-US"/>
        </a:p>
      </dgm:t>
    </dgm:pt>
    <dgm:pt modelId="{4AD88E74-3681-4F14-9E92-AAA67A858D98}" type="sibTrans" cxnId="{6B220F93-AB17-4EF8-8DBC-B3E20D065D45}">
      <dgm:prSet/>
      <dgm:spPr/>
      <dgm:t>
        <a:bodyPr/>
        <a:lstStyle/>
        <a:p>
          <a:endParaRPr lang="zh-TW" altLang="en-US"/>
        </a:p>
      </dgm:t>
    </dgm:pt>
    <dgm:pt modelId="{DF6A146B-4F0F-40F5-9B19-F11AE0246A51}">
      <dgm:prSet phldrT="[文字]" custT="1"/>
      <dgm:spPr/>
      <dgm:t>
        <a:bodyPr/>
        <a:lstStyle/>
        <a:p>
          <a:r>
            <a:rPr lang="zh-TW" altLang="en-US" sz="1800" dirty="0">
              <a:latin typeface="+mj-ea"/>
              <a:ea typeface="+mj-ea"/>
            </a:rPr>
            <a:t>免試入學招生名額</a:t>
          </a:r>
          <a:r>
            <a:rPr lang="zh-TW" altLang="en-US" sz="1800" dirty="0">
              <a:solidFill>
                <a:srgbClr val="FF0000"/>
              </a:solidFill>
              <a:latin typeface="+mj-ea"/>
              <a:ea typeface="+mj-ea"/>
            </a:rPr>
            <a:t>公立學校</a:t>
          </a:r>
          <a:r>
            <a:rPr lang="zh-TW" altLang="en-US" sz="1800" dirty="0">
              <a:latin typeface="+mj-ea"/>
              <a:ea typeface="+mj-ea"/>
            </a:rPr>
            <a:t>至少需達各校</a:t>
          </a:r>
          <a:r>
            <a:rPr lang="en-US" altLang="en-US" sz="1800" dirty="0">
              <a:latin typeface="+mj-ea"/>
              <a:ea typeface="+mj-ea"/>
            </a:rPr>
            <a:t>/</a:t>
          </a:r>
          <a:r>
            <a:rPr lang="zh-TW" altLang="en-US" sz="1800" dirty="0">
              <a:latin typeface="+mj-ea"/>
              <a:ea typeface="+mj-ea"/>
            </a:rPr>
            <a:t>科核定招生名額之</a:t>
          </a:r>
          <a:r>
            <a:rPr lang="en-US" altLang="en-US" sz="1800" b="1" dirty="0">
              <a:solidFill>
                <a:srgbClr val="FF0000"/>
              </a:solidFill>
              <a:latin typeface="+mj-ea"/>
              <a:ea typeface="+mj-ea"/>
            </a:rPr>
            <a:t>60%</a:t>
          </a:r>
          <a:r>
            <a:rPr lang="zh-TW" altLang="en-US" sz="1800" b="1" dirty="0">
              <a:solidFill>
                <a:srgbClr val="FF0000"/>
              </a:solidFill>
              <a:latin typeface="+mj-ea"/>
              <a:ea typeface="+mj-ea"/>
            </a:rPr>
            <a:t>以上</a:t>
          </a:r>
          <a:r>
            <a:rPr lang="zh-TW" altLang="en-US" sz="1800" dirty="0">
              <a:solidFill>
                <a:srgbClr val="FF0000"/>
              </a:solidFill>
              <a:latin typeface="+mj-ea"/>
              <a:ea typeface="+mj-ea"/>
            </a:rPr>
            <a:t>、私立學校</a:t>
          </a:r>
          <a:r>
            <a:rPr lang="zh-TW" altLang="en-US" sz="1800" dirty="0">
              <a:solidFill>
                <a:schemeClr val="tx1"/>
              </a:solidFill>
              <a:latin typeface="+mj-ea"/>
              <a:ea typeface="+mj-ea"/>
            </a:rPr>
            <a:t>以</a:t>
          </a:r>
          <a:r>
            <a:rPr lang="en-US" altLang="zh-TW" sz="1800" b="1" dirty="0">
              <a:solidFill>
                <a:srgbClr val="FF0000"/>
              </a:solidFill>
              <a:latin typeface="+mj-ea"/>
              <a:ea typeface="+mj-ea"/>
            </a:rPr>
            <a:t>30%-50%</a:t>
          </a:r>
          <a:r>
            <a:rPr lang="zh-TW" altLang="en-US" sz="1800" dirty="0">
              <a:solidFill>
                <a:schemeClr val="tx1"/>
              </a:solidFill>
              <a:latin typeface="+mj-ea"/>
              <a:ea typeface="+mj-ea"/>
            </a:rPr>
            <a:t>為原則</a:t>
          </a:r>
          <a:r>
            <a:rPr lang="zh-TW" altLang="en-US" sz="1800" dirty="0">
              <a:latin typeface="+mj-ea"/>
              <a:ea typeface="+mj-ea"/>
            </a:rPr>
            <a:t>。</a:t>
          </a:r>
        </a:p>
      </dgm:t>
    </dgm:pt>
    <dgm:pt modelId="{AAC27C9D-D5A4-42EB-9E59-63751DE1BB18}" type="parTrans" cxnId="{26AF02AD-F449-4B74-B569-754A5812BFD6}">
      <dgm:prSet/>
      <dgm:spPr/>
      <dgm:t>
        <a:bodyPr/>
        <a:lstStyle/>
        <a:p>
          <a:endParaRPr lang="zh-TW" altLang="en-US"/>
        </a:p>
      </dgm:t>
    </dgm:pt>
    <dgm:pt modelId="{784E8A51-2B19-4E5A-B35A-9ECD16047FA5}" type="sibTrans" cxnId="{26AF02AD-F449-4B74-B569-754A5812BFD6}">
      <dgm:prSet/>
      <dgm:spPr/>
      <dgm:t>
        <a:bodyPr/>
        <a:lstStyle/>
        <a:p>
          <a:endParaRPr lang="zh-TW" altLang="en-US"/>
        </a:p>
      </dgm:t>
    </dgm:pt>
    <dgm:pt modelId="{37A1AEC9-DBDF-429C-A04E-646700615FED}">
      <dgm:prSet custT="1"/>
      <dgm:spPr/>
      <dgm:t>
        <a:bodyPr/>
        <a:lstStyle/>
        <a:p>
          <a:r>
            <a:rPr lang="zh-TW" altLang="en-US" sz="1800" dirty="0">
              <a:latin typeface="+mj-ea"/>
              <a:ea typeface="+mj-ea"/>
            </a:rPr>
            <a:t>已辦理直升者，應優先整合各入學管道， 如有困難者，則其提列學習區完全免試入學比率，公立學校</a:t>
          </a:r>
          <a:r>
            <a:rPr lang="zh-TW" altLang="en-US" sz="1800" dirty="0">
              <a:solidFill>
                <a:schemeClr val="tx1"/>
              </a:solidFill>
              <a:latin typeface="+mj-ea"/>
              <a:ea typeface="+mj-ea"/>
            </a:rPr>
            <a:t>至少</a:t>
          </a:r>
          <a:r>
            <a:rPr lang="en-US" altLang="en-US" sz="1800" dirty="0">
              <a:solidFill>
                <a:srgbClr val="FF0000"/>
              </a:solidFill>
              <a:latin typeface="+mj-ea"/>
              <a:ea typeface="+mj-ea"/>
            </a:rPr>
            <a:t>40%</a:t>
          </a:r>
          <a:r>
            <a:rPr lang="zh-TW" altLang="en-US" sz="1800" dirty="0">
              <a:solidFill>
                <a:srgbClr val="FF0000"/>
              </a:solidFill>
              <a:latin typeface="+mj-ea"/>
              <a:ea typeface="+mj-ea"/>
            </a:rPr>
            <a:t>、</a:t>
          </a:r>
          <a:r>
            <a:rPr lang="zh-TW" altLang="en-US" sz="1800" dirty="0">
              <a:solidFill>
                <a:schemeClr val="tx1"/>
              </a:solidFill>
              <a:latin typeface="+mj-ea"/>
              <a:ea typeface="+mj-ea"/>
            </a:rPr>
            <a:t>私立學校至少</a:t>
          </a:r>
          <a:r>
            <a:rPr lang="en-US" altLang="zh-TW" sz="1800" dirty="0">
              <a:solidFill>
                <a:srgbClr val="FF0000"/>
              </a:solidFill>
              <a:latin typeface="+mj-ea"/>
              <a:ea typeface="+mj-ea"/>
            </a:rPr>
            <a:t>30%</a:t>
          </a:r>
          <a:r>
            <a:rPr lang="zh-TW" altLang="en-US" sz="1800" dirty="0">
              <a:solidFill>
                <a:schemeClr val="tx1"/>
              </a:solidFill>
              <a:latin typeface="+mj-ea"/>
              <a:ea typeface="+mj-ea"/>
            </a:rPr>
            <a:t>為原則</a:t>
          </a:r>
          <a:r>
            <a:rPr lang="zh-TW" altLang="en-US" sz="1800" dirty="0">
              <a:latin typeface="+mj-ea"/>
              <a:ea typeface="+mj-ea"/>
            </a:rPr>
            <a:t>。</a:t>
          </a:r>
        </a:p>
      </dgm:t>
    </dgm:pt>
    <dgm:pt modelId="{76DC752A-393D-4D85-A471-579DB915B171}" type="parTrans" cxnId="{6B7B7E74-79D6-4F48-A79B-E7D9304651AA}">
      <dgm:prSet/>
      <dgm:spPr/>
      <dgm:t>
        <a:bodyPr/>
        <a:lstStyle/>
        <a:p>
          <a:endParaRPr lang="zh-TW" altLang="en-US"/>
        </a:p>
      </dgm:t>
    </dgm:pt>
    <dgm:pt modelId="{3C388FB9-91B8-4F45-BE8F-38F6EC2D5964}" type="sibTrans" cxnId="{6B7B7E74-79D6-4F48-A79B-E7D9304651AA}">
      <dgm:prSet/>
      <dgm:spPr/>
      <dgm:t>
        <a:bodyPr/>
        <a:lstStyle/>
        <a:p>
          <a:endParaRPr lang="zh-TW" altLang="en-US"/>
        </a:p>
      </dgm:t>
    </dgm:pt>
    <dgm:pt modelId="{1D8B3BDD-F2EF-4B10-88F7-23E7E495E7BE}">
      <dgm:prSet custT="1"/>
      <dgm:spPr/>
      <dgm:t>
        <a:bodyPr/>
        <a:lstStyle/>
        <a:p>
          <a:r>
            <a:rPr lang="zh-TW" altLang="en-US" sz="1800" dirty="0">
              <a:solidFill>
                <a:srgbClr val="0070C0"/>
              </a:solidFill>
              <a:latin typeface="+mj-ea"/>
              <a:ea typeface="+mj-ea"/>
            </a:rPr>
            <a:t>原住民、身障生、其他特殊生</a:t>
          </a:r>
          <a:r>
            <a:rPr lang="zh-TW" altLang="en-US" sz="1800" dirty="0">
              <a:latin typeface="+mj-ea"/>
              <a:ea typeface="+mj-ea"/>
            </a:rPr>
            <a:t>外加名額分配，依各學校大免、完免各入學管道，分別占全部招生名額之比率進行分配，並採小數點以下無條件進位方式計算。</a:t>
          </a:r>
        </a:p>
      </dgm:t>
    </dgm:pt>
    <dgm:pt modelId="{E4A6FCB0-023E-4CBA-AC71-836C60CB1A7E}" type="parTrans" cxnId="{133E973B-46EA-4691-A45E-B7FD2F206C26}">
      <dgm:prSet/>
      <dgm:spPr/>
      <dgm:t>
        <a:bodyPr/>
        <a:lstStyle/>
        <a:p>
          <a:endParaRPr lang="zh-TW" altLang="en-US"/>
        </a:p>
      </dgm:t>
    </dgm:pt>
    <dgm:pt modelId="{625E5086-3C9C-45AB-9A0D-722EBA1EEC32}" type="sibTrans" cxnId="{133E973B-46EA-4691-A45E-B7FD2F206C26}">
      <dgm:prSet/>
      <dgm:spPr/>
      <dgm:t>
        <a:bodyPr/>
        <a:lstStyle/>
        <a:p>
          <a:endParaRPr lang="zh-TW" altLang="en-US"/>
        </a:p>
      </dgm:t>
    </dgm:pt>
    <dgm:pt modelId="{BD9EED7D-C971-4CD4-908B-2356C204957B}">
      <dgm:prSet custT="1"/>
      <dgm:spPr/>
      <dgm:t>
        <a:bodyPr/>
        <a:lstStyle/>
        <a:p>
          <a:pPr algn="ctr"/>
          <a:r>
            <a:rPr lang="zh-TW" altLang="en-US" sz="4800" dirty="0">
              <a:latin typeface="+mj-ea"/>
              <a:ea typeface="+mj-ea"/>
            </a:rPr>
            <a:t>區域辦理</a:t>
          </a:r>
        </a:p>
      </dgm:t>
    </dgm:pt>
    <dgm:pt modelId="{43798719-8246-4BC1-B1A7-5240CEDD0BBF}" type="parTrans" cxnId="{E62F08FA-ED52-40E5-8AD2-DA6D842D1A4D}">
      <dgm:prSet/>
      <dgm:spPr/>
      <dgm:t>
        <a:bodyPr/>
        <a:lstStyle/>
        <a:p>
          <a:endParaRPr lang="zh-TW" altLang="en-US"/>
        </a:p>
      </dgm:t>
    </dgm:pt>
    <dgm:pt modelId="{6A416069-BAA9-4D0B-98AD-828B35DD2167}" type="sibTrans" cxnId="{E62F08FA-ED52-40E5-8AD2-DA6D842D1A4D}">
      <dgm:prSet/>
      <dgm:spPr/>
      <dgm:t>
        <a:bodyPr/>
        <a:lstStyle/>
        <a:p>
          <a:endParaRPr lang="zh-TW" altLang="en-US"/>
        </a:p>
      </dgm:t>
    </dgm:pt>
    <dgm:pt modelId="{C5706062-BB3B-4AA7-8FF1-31D3A23C7BF5}">
      <dgm:prSet/>
      <dgm:spPr/>
      <dgm:t>
        <a:bodyPr/>
        <a:lstStyle/>
        <a:p>
          <a:r>
            <a:rPr lang="zh-TW" altLang="en-US" b="0" dirty="0">
              <a:solidFill>
                <a:srgbClr val="00B050"/>
              </a:solidFill>
              <a:latin typeface="+mj-ea"/>
              <a:ea typeface="+mj-ea"/>
            </a:rPr>
            <a:t>區域辦理學校</a:t>
          </a:r>
          <a:r>
            <a:rPr lang="zh-TW" altLang="en-US" dirty="0">
              <a:latin typeface="+mj-ea"/>
              <a:ea typeface="+mj-ea"/>
            </a:rPr>
            <a:t>名額比率以</a:t>
          </a:r>
          <a:r>
            <a:rPr lang="en-US" altLang="en-US" dirty="0">
              <a:latin typeface="+mj-ea"/>
              <a:ea typeface="+mj-ea"/>
            </a:rPr>
            <a:t>30%~90%</a:t>
          </a:r>
          <a:r>
            <a:rPr lang="zh-TW" altLang="en-US" dirty="0">
              <a:latin typeface="+mj-ea"/>
              <a:ea typeface="+mj-ea"/>
            </a:rPr>
            <a:t>為原則，先由各校自行提出申請名額，再經評估小組評估後報部核定招生名額。</a:t>
          </a:r>
        </a:p>
      </dgm:t>
    </dgm:pt>
    <dgm:pt modelId="{0835277B-7E1F-4B8A-8695-EC8000F70843}" type="parTrans" cxnId="{D180EC24-BF08-4682-A435-DE1B85A12C55}">
      <dgm:prSet/>
      <dgm:spPr/>
      <dgm:t>
        <a:bodyPr/>
        <a:lstStyle/>
        <a:p>
          <a:endParaRPr lang="zh-TW" altLang="en-US"/>
        </a:p>
      </dgm:t>
    </dgm:pt>
    <dgm:pt modelId="{A9582295-F611-44E2-822A-42D8BE9D94EB}" type="sibTrans" cxnId="{D180EC24-BF08-4682-A435-DE1B85A12C55}">
      <dgm:prSet/>
      <dgm:spPr/>
      <dgm:t>
        <a:bodyPr/>
        <a:lstStyle/>
        <a:p>
          <a:endParaRPr lang="zh-TW" altLang="en-US"/>
        </a:p>
      </dgm:t>
    </dgm:pt>
    <dgm:pt modelId="{180EDDD1-8282-431E-AC4D-185311773D8F}">
      <dgm:prSet/>
      <dgm:spPr/>
      <dgm:t>
        <a:bodyPr/>
        <a:lstStyle/>
        <a:p>
          <a:r>
            <a:rPr lang="zh-TW" altLang="en-US" dirty="0">
              <a:latin typeface="+mj-ea"/>
              <a:ea typeface="+mj-ea"/>
            </a:rPr>
            <a:t>第一類：區域內公立學校，得提供</a:t>
          </a:r>
          <a:r>
            <a:rPr lang="en-US" altLang="en-US" dirty="0">
              <a:solidFill>
                <a:srgbClr val="FF0000"/>
              </a:solidFill>
              <a:latin typeface="+mj-ea"/>
              <a:ea typeface="+mj-ea"/>
            </a:rPr>
            <a:t>60%</a:t>
          </a:r>
          <a:r>
            <a:rPr lang="zh-TW" altLang="en-US" dirty="0">
              <a:solidFill>
                <a:srgbClr val="FF0000"/>
              </a:solidFill>
              <a:latin typeface="+mj-ea"/>
              <a:ea typeface="+mj-ea"/>
            </a:rPr>
            <a:t>以上為原則</a:t>
          </a:r>
          <a:r>
            <a:rPr lang="zh-TW" altLang="en-US" dirty="0">
              <a:latin typeface="+mj-ea"/>
              <a:ea typeface="+mj-ea"/>
            </a:rPr>
            <a:t>之名額。</a:t>
          </a:r>
        </a:p>
      </dgm:t>
    </dgm:pt>
    <dgm:pt modelId="{AC77C3A1-2A70-4FDD-ABAB-3624794E20E8}" type="parTrans" cxnId="{FA9AE600-F960-4A30-BBC4-E05D1B8CB017}">
      <dgm:prSet/>
      <dgm:spPr/>
      <dgm:t>
        <a:bodyPr/>
        <a:lstStyle/>
        <a:p>
          <a:endParaRPr lang="zh-TW" altLang="en-US"/>
        </a:p>
      </dgm:t>
    </dgm:pt>
    <dgm:pt modelId="{9082CDE1-A9D2-4E13-8544-A8A8D24773FA}" type="sibTrans" cxnId="{FA9AE600-F960-4A30-BBC4-E05D1B8CB017}">
      <dgm:prSet/>
      <dgm:spPr/>
      <dgm:t>
        <a:bodyPr/>
        <a:lstStyle/>
        <a:p>
          <a:endParaRPr lang="zh-TW" altLang="en-US"/>
        </a:p>
      </dgm:t>
    </dgm:pt>
    <dgm:pt modelId="{033DD7AC-BF66-45CF-B910-F8A8B28E5807}">
      <dgm:prSet/>
      <dgm:spPr/>
      <dgm:t>
        <a:bodyPr/>
        <a:lstStyle/>
        <a:p>
          <a:r>
            <a:rPr lang="zh-TW" altLang="en-US" dirty="0">
              <a:latin typeface="+mj-ea"/>
              <a:ea typeface="+mj-ea"/>
            </a:rPr>
            <a:t>第二類：區域內私立學校，提供名額</a:t>
          </a:r>
          <a:r>
            <a:rPr lang="zh-TW" altLang="en-US" dirty="0">
              <a:solidFill>
                <a:srgbClr val="FF0000"/>
              </a:solidFill>
              <a:latin typeface="+mj-ea"/>
              <a:ea typeface="+mj-ea"/>
            </a:rPr>
            <a:t>比率為</a:t>
          </a:r>
          <a:r>
            <a:rPr lang="en-US" altLang="en-US" dirty="0">
              <a:solidFill>
                <a:srgbClr val="FF0000"/>
              </a:solidFill>
              <a:latin typeface="+mj-ea"/>
              <a:ea typeface="+mj-ea"/>
            </a:rPr>
            <a:t>30%~</a:t>
          </a:r>
          <a:r>
            <a:rPr lang="en-US" altLang="zh-TW" dirty="0">
              <a:solidFill>
                <a:srgbClr val="FF0000"/>
              </a:solidFill>
              <a:latin typeface="+mj-ea"/>
              <a:ea typeface="+mj-ea"/>
            </a:rPr>
            <a:t>70</a:t>
          </a:r>
          <a:r>
            <a:rPr lang="en-US" altLang="en-US" dirty="0">
              <a:solidFill>
                <a:srgbClr val="FF0000"/>
              </a:solidFill>
              <a:latin typeface="+mj-ea"/>
              <a:ea typeface="+mj-ea"/>
            </a:rPr>
            <a:t>%</a:t>
          </a:r>
          <a:r>
            <a:rPr lang="zh-TW" altLang="en-US" dirty="0">
              <a:latin typeface="+mj-ea"/>
              <a:ea typeface="+mj-ea"/>
            </a:rPr>
            <a:t>。</a:t>
          </a:r>
        </a:p>
      </dgm:t>
    </dgm:pt>
    <dgm:pt modelId="{9BF4807D-265B-4A00-84D3-4E5344B1362B}" type="parTrans" cxnId="{516FEBAC-9F5F-46C0-8499-EBD4F30C06A5}">
      <dgm:prSet/>
      <dgm:spPr/>
      <dgm:t>
        <a:bodyPr/>
        <a:lstStyle/>
        <a:p>
          <a:endParaRPr lang="zh-TW" altLang="en-US"/>
        </a:p>
      </dgm:t>
    </dgm:pt>
    <dgm:pt modelId="{13824F9F-971B-45E0-8B2F-AACA787B5191}" type="sibTrans" cxnId="{516FEBAC-9F5F-46C0-8499-EBD4F30C06A5}">
      <dgm:prSet/>
      <dgm:spPr/>
      <dgm:t>
        <a:bodyPr/>
        <a:lstStyle/>
        <a:p>
          <a:endParaRPr lang="zh-TW" altLang="en-US"/>
        </a:p>
      </dgm:t>
    </dgm:pt>
    <dgm:pt modelId="{256E6135-C604-4CE1-AF82-C99174A04639}" type="pres">
      <dgm:prSet presAssocID="{BABE600A-F360-40F9-A09B-80972AC0E7F0}" presName="diagram" presStyleCnt="0">
        <dgm:presLayoutVars>
          <dgm:dir/>
          <dgm:animLvl val="lvl"/>
          <dgm:resizeHandles val="exact"/>
        </dgm:presLayoutVars>
      </dgm:prSet>
      <dgm:spPr/>
    </dgm:pt>
    <dgm:pt modelId="{9A909985-4ADA-4283-B2AA-61FAF62E8B82}" type="pres">
      <dgm:prSet presAssocID="{C00E2518-BDE6-4679-8E31-6BE8DFAAE3F1}" presName="compNode" presStyleCnt="0"/>
      <dgm:spPr/>
    </dgm:pt>
    <dgm:pt modelId="{74B424D1-0F3E-4F0E-B69C-815036F591C2}" type="pres">
      <dgm:prSet presAssocID="{C00E2518-BDE6-4679-8E31-6BE8DFAAE3F1}" presName="childRect" presStyleLbl="bgAcc1" presStyleIdx="0" presStyleCnt="2" custScaleY="121325" custLinFactNeighborY="5811">
        <dgm:presLayoutVars>
          <dgm:bulletEnabled val="1"/>
        </dgm:presLayoutVars>
      </dgm:prSet>
      <dgm:spPr/>
    </dgm:pt>
    <dgm:pt modelId="{0A6E6986-0431-4756-9B2C-A97EDE3C9F53}" type="pres">
      <dgm:prSet presAssocID="{C00E2518-BDE6-4679-8E31-6BE8DFAAE3F1}" presName="parentText" presStyleLbl="node1" presStyleIdx="0" presStyleCnt="0">
        <dgm:presLayoutVars>
          <dgm:chMax val="0"/>
          <dgm:bulletEnabled val="1"/>
        </dgm:presLayoutVars>
      </dgm:prSet>
      <dgm:spPr/>
    </dgm:pt>
    <dgm:pt modelId="{E2E6CB19-9D6F-4CE2-BC17-41A6CEE7FE5B}" type="pres">
      <dgm:prSet presAssocID="{C00E2518-BDE6-4679-8E31-6BE8DFAAE3F1}" presName="parentRect" presStyleLbl="alignNode1" presStyleIdx="0" presStyleCnt="2" custScaleY="55199" custLinFactNeighborX="-92" custLinFactNeighborY="16617"/>
      <dgm:spPr/>
    </dgm:pt>
    <dgm:pt modelId="{E07890C0-543A-4D16-A84E-4830E526CE26}" type="pres">
      <dgm:prSet presAssocID="{C00E2518-BDE6-4679-8E31-6BE8DFAAE3F1}" presName="adorn" presStyleLbl="fgAccFollowNode1" presStyleIdx="0" presStyleCnt="2"/>
      <dgm:spPr/>
    </dgm:pt>
    <dgm:pt modelId="{12EA1DE7-1C16-4615-93E0-4D19C8912472}" type="pres">
      <dgm:prSet presAssocID="{4AD88E74-3681-4F14-9E92-AAA67A858D98}" presName="sibTrans" presStyleLbl="sibTrans2D1" presStyleIdx="0" presStyleCnt="0"/>
      <dgm:spPr/>
    </dgm:pt>
    <dgm:pt modelId="{7A2C7CA7-5230-4228-B2FC-3F5BB1C90BDA}" type="pres">
      <dgm:prSet presAssocID="{BD9EED7D-C971-4CD4-908B-2356C204957B}" presName="compNode" presStyleCnt="0"/>
      <dgm:spPr/>
    </dgm:pt>
    <dgm:pt modelId="{4006C20D-712F-4EF8-BB25-DD80A67B95EF}" type="pres">
      <dgm:prSet presAssocID="{BD9EED7D-C971-4CD4-908B-2356C204957B}" presName="childRect" presStyleLbl="bgAcc1" presStyleIdx="1" presStyleCnt="2" custScaleY="106602" custLinFactNeighborX="-667" custLinFactNeighborY="3126">
        <dgm:presLayoutVars>
          <dgm:bulletEnabled val="1"/>
        </dgm:presLayoutVars>
      </dgm:prSet>
      <dgm:spPr/>
    </dgm:pt>
    <dgm:pt modelId="{B0FC6E89-0818-4262-A36F-C4B6CB9E9419}" type="pres">
      <dgm:prSet presAssocID="{BD9EED7D-C971-4CD4-908B-2356C204957B}" presName="parentText" presStyleLbl="node1" presStyleIdx="0" presStyleCnt="0">
        <dgm:presLayoutVars>
          <dgm:chMax val="0"/>
          <dgm:bulletEnabled val="1"/>
        </dgm:presLayoutVars>
      </dgm:prSet>
      <dgm:spPr/>
    </dgm:pt>
    <dgm:pt modelId="{045FCE81-B4F1-4DD8-8536-48FE2C11F1EF}" type="pres">
      <dgm:prSet presAssocID="{BD9EED7D-C971-4CD4-908B-2356C204957B}" presName="parentRect" presStyleLbl="alignNode1" presStyleIdx="1" presStyleCnt="2" custScaleY="95847" custLinFactNeighborX="-666" custLinFactNeighborY="12456"/>
      <dgm:spPr/>
    </dgm:pt>
    <dgm:pt modelId="{BA172777-C5C4-455D-A07A-3D3550ED0D89}" type="pres">
      <dgm:prSet presAssocID="{BD9EED7D-C971-4CD4-908B-2356C204957B}" presName="adorn" presStyleLbl="fgAccFollowNode1" presStyleIdx="1" presStyleCnt="2"/>
      <dgm:spPr/>
    </dgm:pt>
  </dgm:ptLst>
  <dgm:cxnLst>
    <dgm:cxn modelId="{FA9AE600-F960-4A30-BBC4-E05D1B8CB017}" srcId="{BD9EED7D-C971-4CD4-908B-2356C204957B}" destId="{180EDDD1-8282-431E-AC4D-185311773D8F}" srcOrd="1" destOrd="0" parTransId="{AC77C3A1-2A70-4FDD-ABAB-3624794E20E8}" sibTransId="{9082CDE1-A9D2-4E13-8544-A8A8D24773FA}"/>
    <dgm:cxn modelId="{D9019A11-8CF0-41C9-9B60-1263665FE9EC}" type="presOf" srcId="{C5706062-BB3B-4AA7-8FF1-31D3A23C7BF5}" destId="{4006C20D-712F-4EF8-BB25-DD80A67B95EF}" srcOrd="0" destOrd="0" presId="urn:microsoft.com/office/officeart/2005/8/layout/bList2"/>
    <dgm:cxn modelId="{D180EC24-BF08-4682-A435-DE1B85A12C55}" srcId="{BD9EED7D-C971-4CD4-908B-2356C204957B}" destId="{C5706062-BB3B-4AA7-8FF1-31D3A23C7BF5}" srcOrd="0" destOrd="0" parTransId="{0835277B-7E1F-4B8A-8695-EC8000F70843}" sibTransId="{A9582295-F611-44E2-822A-42D8BE9D94EB}"/>
    <dgm:cxn modelId="{BC6A9F29-5A88-4296-85AA-EC2E6043144E}" type="presOf" srcId="{033DD7AC-BF66-45CF-B910-F8A8B28E5807}" destId="{4006C20D-712F-4EF8-BB25-DD80A67B95EF}" srcOrd="0" destOrd="2" presId="urn:microsoft.com/office/officeart/2005/8/layout/bList2"/>
    <dgm:cxn modelId="{5BE22D2C-DBE3-4F79-AEF8-1C92DD0D66AD}" type="presOf" srcId="{37A1AEC9-DBDF-429C-A04E-646700615FED}" destId="{74B424D1-0F3E-4F0E-B69C-815036F591C2}" srcOrd="0" destOrd="1" presId="urn:microsoft.com/office/officeart/2005/8/layout/bList2"/>
    <dgm:cxn modelId="{B2D22A2E-BEB4-49AE-A456-6EF6A2067D58}" type="presOf" srcId="{180EDDD1-8282-431E-AC4D-185311773D8F}" destId="{4006C20D-712F-4EF8-BB25-DD80A67B95EF}" srcOrd="0" destOrd="1" presId="urn:microsoft.com/office/officeart/2005/8/layout/bList2"/>
    <dgm:cxn modelId="{133E973B-46EA-4691-A45E-B7FD2F206C26}" srcId="{C00E2518-BDE6-4679-8E31-6BE8DFAAE3F1}" destId="{1D8B3BDD-F2EF-4B10-88F7-23E7E495E7BE}" srcOrd="2" destOrd="0" parTransId="{E4A6FCB0-023E-4CBA-AC71-836C60CB1A7E}" sibTransId="{625E5086-3C9C-45AB-9A0D-722EBA1EEC32}"/>
    <dgm:cxn modelId="{CD72E26C-A674-48D0-869A-D2AC8C2356FD}" type="presOf" srcId="{BD9EED7D-C971-4CD4-908B-2356C204957B}" destId="{B0FC6E89-0818-4262-A36F-C4B6CB9E9419}" srcOrd="0" destOrd="0" presId="urn:microsoft.com/office/officeart/2005/8/layout/bList2"/>
    <dgm:cxn modelId="{7D85AA4F-5B45-4205-95EE-37173734CE13}" type="presOf" srcId="{C00E2518-BDE6-4679-8E31-6BE8DFAAE3F1}" destId="{E2E6CB19-9D6F-4CE2-BC17-41A6CEE7FE5B}" srcOrd="1" destOrd="0" presId="urn:microsoft.com/office/officeart/2005/8/layout/bList2"/>
    <dgm:cxn modelId="{A6F16750-151A-4503-A524-55C72BEBD02C}" type="presOf" srcId="{C00E2518-BDE6-4679-8E31-6BE8DFAAE3F1}" destId="{0A6E6986-0431-4756-9B2C-A97EDE3C9F53}" srcOrd="0" destOrd="0" presId="urn:microsoft.com/office/officeart/2005/8/layout/bList2"/>
    <dgm:cxn modelId="{3EAD5673-7A60-4D78-986A-F3EDBBE852C9}" type="presOf" srcId="{4AD88E74-3681-4F14-9E92-AAA67A858D98}" destId="{12EA1DE7-1C16-4615-93E0-4D19C8912472}" srcOrd="0" destOrd="0" presId="urn:microsoft.com/office/officeart/2005/8/layout/bList2"/>
    <dgm:cxn modelId="{6B7B7E74-79D6-4F48-A79B-E7D9304651AA}" srcId="{C00E2518-BDE6-4679-8E31-6BE8DFAAE3F1}" destId="{37A1AEC9-DBDF-429C-A04E-646700615FED}" srcOrd="1" destOrd="0" parTransId="{76DC752A-393D-4D85-A471-579DB915B171}" sibTransId="{3C388FB9-91B8-4F45-BE8F-38F6EC2D5964}"/>
    <dgm:cxn modelId="{843ADD75-E310-4D83-8DCE-506ECC130AB4}" type="presOf" srcId="{BD9EED7D-C971-4CD4-908B-2356C204957B}" destId="{045FCE81-B4F1-4DD8-8536-48FE2C11F1EF}" srcOrd="1" destOrd="0" presId="urn:microsoft.com/office/officeart/2005/8/layout/bList2"/>
    <dgm:cxn modelId="{6B220F93-AB17-4EF8-8DBC-B3E20D065D45}" srcId="{BABE600A-F360-40F9-A09B-80972AC0E7F0}" destId="{C00E2518-BDE6-4679-8E31-6BE8DFAAE3F1}" srcOrd="0" destOrd="0" parTransId="{47CC6CD9-F128-42AD-821E-116A68B883F9}" sibTransId="{4AD88E74-3681-4F14-9E92-AAA67A858D98}"/>
    <dgm:cxn modelId="{9854FE95-1891-4B2A-AAAB-9E1D86AF66BF}" type="presOf" srcId="{BABE600A-F360-40F9-A09B-80972AC0E7F0}" destId="{256E6135-C604-4CE1-AF82-C99174A04639}" srcOrd="0" destOrd="0" presId="urn:microsoft.com/office/officeart/2005/8/layout/bList2"/>
    <dgm:cxn modelId="{516FEBAC-9F5F-46C0-8499-EBD4F30C06A5}" srcId="{BD9EED7D-C971-4CD4-908B-2356C204957B}" destId="{033DD7AC-BF66-45CF-B910-F8A8B28E5807}" srcOrd="2" destOrd="0" parTransId="{9BF4807D-265B-4A00-84D3-4E5344B1362B}" sibTransId="{13824F9F-971B-45E0-8B2F-AACA787B5191}"/>
    <dgm:cxn modelId="{26AF02AD-F449-4B74-B569-754A5812BFD6}" srcId="{C00E2518-BDE6-4679-8E31-6BE8DFAAE3F1}" destId="{DF6A146B-4F0F-40F5-9B19-F11AE0246A51}" srcOrd="0" destOrd="0" parTransId="{AAC27C9D-D5A4-42EB-9E59-63751DE1BB18}" sibTransId="{784E8A51-2B19-4E5A-B35A-9ECD16047FA5}"/>
    <dgm:cxn modelId="{57320EB9-E2A9-4546-84B1-28AF143B4080}" type="presOf" srcId="{DF6A146B-4F0F-40F5-9B19-F11AE0246A51}" destId="{74B424D1-0F3E-4F0E-B69C-815036F591C2}" srcOrd="0" destOrd="0" presId="urn:microsoft.com/office/officeart/2005/8/layout/bList2"/>
    <dgm:cxn modelId="{6F0F1BDC-772F-4B4B-A8B8-51500725F21D}" type="presOf" srcId="{1D8B3BDD-F2EF-4B10-88F7-23E7E495E7BE}" destId="{74B424D1-0F3E-4F0E-B69C-815036F591C2}" srcOrd="0" destOrd="2" presId="urn:microsoft.com/office/officeart/2005/8/layout/bList2"/>
    <dgm:cxn modelId="{E62F08FA-ED52-40E5-8AD2-DA6D842D1A4D}" srcId="{BABE600A-F360-40F9-A09B-80972AC0E7F0}" destId="{BD9EED7D-C971-4CD4-908B-2356C204957B}" srcOrd="1" destOrd="0" parTransId="{43798719-8246-4BC1-B1A7-5240CEDD0BBF}" sibTransId="{6A416069-BAA9-4D0B-98AD-828B35DD2167}"/>
    <dgm:cxn modelId="{0B2B7D1B-0DC2-4545-BA35-968DD6DD4775}" type="presParOf" srcId="{256E6135-C604-4CE1-AF82-C99174A04639}" destId="{9A909985-4ADA-4283-B2AA-61FAF62E8B82}" srcOrd="0" destOrd="0" presId="urn:microsoft.com/office/officeart/2005/8/layout/bList2"/>
    <dgm:cxn modelId="{CDEE0666-5177-4599-A551-7DCB0BC188DF}" type="presParOf" srcId="{9A909985-4ADA-4283-B2AA-61FAF62E8B82}" destId="{74B424D1-0F3E-4F0E-B69C-815036F591C2}" srcOrd="0" destOrd="0" presId="urn:microsoft.com/office/officeart/2005/8/layout/bList2"/>
    <dgm:cxn modelId="{2D701DEC-575B-4852-A94F-96B1E70A24CA}" type="presParOf" srcId="{9A909985-4ADA-4283-B2AA-61FAF62E8B82}" destId="{0A6E6986-0431-4756-9B2C-A97EDE3C9F53}" srcOrd="1" destOrd="0" presId="urn:microsoft.com/office/officeart/2005/8/layout/bList2"/>
    <dgm:cxn modelId="{9BE0447F-1AC8-4E26-93DC-499D539E1517}" type="presParOf" srcId="{9A909985-4ADA-4283-B2AA-61FAF62E8B82}" destId="{E2E6CB19-9D6F-4CE2-BC17-41A6CEE7FE5B}" srcOrd="2" destOrd="0" presId="urn:microsoft.com/office/officeart/2005/8/layout/bList2"/>
    <dgm:cxn modelId="{CF4826E0-9C41-43BA-88AA-42014F1B4415}" type="presParOf" srcId="{9A909985-4ADA-4283-B2AA-61FAF62E8B82}" destId="{E07890C0-543A-4D16-A84E-4830E526CE26}" srcOrd="3" destOrd="0" presId="urn:microsoft.com/office/officeart/2005/8/layout/bList2"/>
    <dgm:cxn modelId="{774CB5D5-53C4-4496-A257-F69BC2C482DD}" type="presParOf" srcId="{256E6135-C604-4CE1-AF82-C99174A04639}" destId="{12EA1DE7-1C16-4615-93E0-4D19C8912472}" srcOrd="1" destOrd="0" presId="urn:microsoft.com/office/officeart/2005/8/layout/bList2"/>
    <dgm:cxn modelId="{99FDC1AE-F8E3-4D5C-9711-D496CBA472EB}" type="presParOf" srcId="{256E6135-C604-4CE1-AF82-C99174A04639}" destId="{7A2C7CA7-5230-4228-B2FC-3F5BB1C90BDA}" srcOrd="2" destOrd="0" presId="urn:microsoft.com/office/officeart/2005/8/layout/bList2"/>
    <dgm:cxn modelId="{3F63ED20-901A-43E1-BBD8-385D485B8706}" type="presParOf" srcId="{7A2C7CA7-5230-4228-B2FC-3F5BB1C90BDA}" destId="{4006C20D-712F-4EF8-BB25-DD80A67B95EF}" srcOrd="0" destOrd="0" presId="urn:microsoft.com/office/officeart/2005/8/layout/bList2"/>
    <dgm:cxn modelId="{A7E2C9C1-E7E9-4BE8-B6EB-A02D79E61C0C}" type="presParOf" srcId="{7A2C7CA7-5230-4228-B2FC-3F5BB1C90BDA}" destId="{B0FC6E89-0818-4262-A36F-C4B6CB9E9419}" srcOrd="1" destOrd="0" presId="urn:microsoft.com/office/officeart/2005/8/layout/bList2"/>
    <dgm:cxn modelId="{E001C459-D0A3-4AEB-B657-BF8EFE1787AA}" type="presParOf" srcId="{7A2C7CA7-5230-4228-B2FC-3F5BB1C90BDA}" destId="{045FCE81-B4F1-4DD8-8536-48FE2C11F1EF}" srcOrd="2" destOrd="0" presId="urn:microsoft.com/office/officeart/2005/8/layout/bList2"/>
    <dgm:cxn modelId="{1BE968A8-1E15-4337-B253-89A24AF3CAF7}" type="presParOf" srcId="{7A2C7CA7-5230-4228-B2FC-3F5BB1C90BDA}" destId="{BA172777-C5C4-455D-A07A-3D3550ED0D8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ADE2B5C-13BF-4CEF-A48D-FC1E8C62830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800" dirty="0">
              <a:latin typeface="微軟正黑體" panose="020B0604030504040204" pitchFamily="34" charset="-120"/>
              <a:ea typeface="微軟正黑體" panose="020B0604030504040204" pitchFamily="34"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tyle>
          <a:lnRef idx="2">
            <a:schemeClr val="accent5">
              <a:shade val="50000"/>
            </a:schemeClr>
          </a:lnRef>
          <a:fillRef idx="1">
            <a:schemeClr val="accent5"/>
          </a:fillRef>
          <a:effectRef idx="0">
            <a:schemeClr val="accent5"/>
          </a:effectRef>
          <a:fontRef idx="minor">
            <a:schemeClr val="lt1"/>
          </a:fontRef>
        </dgm:style>
      </dgm:prSet>
      <dgm:spPr>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公告資格審查結果</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含直接入班名單公告</a:t>
          </a:r>
          <a:r>
            <a:rPr lang="en-US" altLang="zh-TW" sz="20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800" dirty="0">
              <a:latin typeface="微軟正黑體" panose="020B0604030504040204" pitchFamily="34" charset="-120"/>
              <a:ea typeface="微軟正黑體" panose="020B0604030504040204" pitchFamily="34"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800" dirty="0">
              <a:latin typeface="微軟正黑體" panose="020B0604030504040204" pitchFamily="34" charset="-120"/>
              <a:ea typeface="微軟正黑體" panose="020B0604030504040204" pitchFamily="34"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2C959338-94C1-442B-8E9F-2D5EE9C36221}" type="pres">
      <dgm:prSet presAssocID="{BADE2B5C-13BF-4CEF-A48D-FC1E8C62830F}" presName="outerComposite" presStyleCnt="0">
        <dgm:presLayoutVars>
          <dgm:chMax val="5"/>
          <dgm:dir/>
          <dgm:resizeHandles val="exact"/>
        </dgm:presLayoutVars>
      </dgm:prSet>
      <dgm:spPr/>
    </dgm:pt>
    <dgm:pt modelId="{9582364C-86DD-452C-B956-FD708E2ECD13}" type="pres">
      <dgm:prSet presAssocID="{BADE2B5C-13BF-4CEF-A48D-FC1E8C62830F}" presName="dummyMaxCanvas" presStyleCnt="0">
        <dgm:presLayoutVars/>
      </dgm:prSet>
      <dgm:spPr/>
    </dgm:pt>
    <dgm:pt modelId="{1FAEAD2B-BD31-4C82-AF32-4FE59247486A}" type="pres">
      <dgm:prSet presAssocID="{BADE2B5C-13BF-4CEF-A48D-FC1E8C62830F}" presName="FiveNodes_1" presStyleLbl="node1" presStyleIdx="0" presStyleCnt="5">
        <dgm:presLayoutVars>
          <dgm:bulletEnabled val="1"/>
        </dgm:presLayoutVars>
      </dgm:prSet>
      <dgm:spPr/>
    </dgm:pt>
    <dgm:pt modelId="{6FFB0566-9872-4C8D-BC98-C0767645F8F7}" type="pres">
      <dgm:prSet presAssocID="{BADE2B5C-13BF-4CEF-A48D-FC1E8C62830F}" presName="FiveNodes_2" presStyleLbl="node1" presStyleIdx="1" presStyleCnt="5">
        <dgm:presLayoutVars>
          <dgm:bulletEnabled val="1"/>
        </dgm:presLayoutVars>
      </dgm:prSet>
      <dgm:spPr/>
    </dgm:pt>
    <dgm:pt modelId="{331477F0-E9C0-49CD-A55A-417B978DB536}" type="pres">
      <dgm:prSet presAssocID="{BADE2B5C-13BF-4CEF-A48D-FC1E8C62830F}" presName="FiveNodes_3" presStyleLbl="node1" presStyleIdx="2" presStyleCnt="5">
        <dgm:presLayoutVars>
          <dgm:bulletEnabled val="1"/>
        </dgm:presLayoutVars>
      </dgm:prSet>
      <dgm:spPr/>
    </dgm:pt>
    <dgm:pt modelId="{47037EF6-63FA-4F12-8BAB-868A14167365}" type="pres">
      <dgm:prSet presAssocID="{BADE2B5C-13BF-4CEF-A48D-FC1E8C62830F}" presName="FiveNodes_4" presStyleLbl="node1" presStyleIdx="3" presStyleCnt="5">
        <dgm:presLayoutVars>
          <dgm:bulletEnabled val="1"/>
        </dgm:presLayoutVars>
      </dgm:prSet>
      <dgm:spPr/>
    </dgm:pt>
    <dgm:pt modelId="{A7BF7C6B-62D9-4045-940B-B01AA6FB0340}" type="pres">
      <dgm:prSet presAssocID="{BADE2B5C-13BF-4CEF-A48D-FC1E8C62830F}" presName="FiveNodes_5" presStyleLbl="node1" presStyleIdx="4" presStyleCnt="5">
        <dgm:presLayoutVars>
          <dgm:bulletEnabled val="1"/>
        </dgm:presLayoutVars>
      </dgm:prSet>
      <dgm:spPr/>
    </dgm:pt>
    <dgm:pt modelId="{D94828EB-1861-4AFB-AF5D-5EE30639A9FB}" type="pres">
      <dgm:prSet presAssocID="{BADE2B5C-13BF-4CEF-A48D-FC1E8C62830F}" presName="FiveConn_1-2" presStyleLbl="fgAccFollowNode1" presStyleIdx="0" presStyleCnt="4">
        <dgm:presLayoutVars>
          <dgm:bulletEnabled val="1"/>
        </dgm:presLayoutVars>
      </dgm:prSet>
      <dgm:spPr/>
    </dgm:pt>
    <dgm:pt modelId="{A7C2DC0E-2191-4875-A1F9-6FF547B50DFB}" type="pres">
      <dgm:prSet presAssocID="{BADE2B5C-13BF-4CEF-A48D-FC1E8C62830F}" presName="FiveConn_2-3" presStyleLbl="fgAccFollowNode1" presStyleIdx="1" presStyleCnt="4">
        <dgm:presLayoutVars>
          <dgm:bulletEnabled val="1"/>
        </dgm:presLayoutVars>
      </dgm:prSet>
      <dgm:spPr/>
    </dgm:pt>
    <dgm:pt modelId="{A4A400B0-AD9F-4229-B791-6E3A1A552CEC}" type="pres">
      <dgm:prSet presAssocID="{BADE2B5C-13BF-4CEF-A48D-FC1E8C62830F}" presName="FiveConn_3-4" presStyleLbl="fgAccFollowNode1" presStyleIdx="2" presStyleCnt="4">
        <dgm:presLayoutVars>
          <dgm:bulletEnabled val="1"/>
        </dgm:presLayoutVars>
      </dgm:prSet>
      <dgm:spPr/>
    </dgm:pt>
    <dgm:pt modelId="{91F920CF-539B-47EC-8EF4-314387277D67}" type="pres">
      <dgm:prSet presAssocID="{BADE2B5C-13BF-4CEF-A48D-FC1E8C62830F}" presName="FiveConn_4-5" presStyleLbl="fgAccFollowNode1" presStyleIdx="3" presStyleCnt="4">
        <dgm:presLayoutVars>
          <dgm:bulletEnabled val="1"/>
        </dgm:presLayoutVars>
      </dgm:prSet>
      <dgm:spPr/>
    </dgm:pt>
    <dgm:pt modelId="{09D9C1BA-7D1E-4250-87B9-0ABA6F130115}" type="pres">
      <dgm:prSet presAssocID="{BADE2B5C-13BF-4CEF-A48D-FC1E8C62830F}" presName="FiveNodes_1_text" presStyleLbl="node1" presStyleIdx="4" presStyleCnt="5">
        <dgm:presLayoutVars>
          <dgm:bulletEnabled val="1"/>
        </dgm:presLayoutVars>
      </dgm:prSet>
      <dgm:spPr/>
    </dgm:pt>
    <dgm:pt modelId="{EE40CA2A-4442-4839-A9B6-809900F38A9A}" type="pres">
      <dgm:prSet presAssocID="{BADE2B5C-13BF-4CEF-A48D-FC1E8C62830F}" presName="FiveNodes_2_text" presStyleLbl="node1" presStyleIdx="4" presStyleCnt="5">
        <dgm:presLayoutVars>
          <dgm:bulletEnabled val="1"/>
        </dgm:presLayoutVars>
      </dgm:prSet>
      <dgm:spPr/>
    </dgm:pt>
    <dgm:pt modelId="{B6AA5F3C-0C1D-4E1F-842E-399847ED5860}" type="pres">
      <dgm:prSet presAssocID="{BADE2B5C-13BF-4CEF-A48D-FC1E8C62830F}" presName="FiveNodes_3_text" presStyleLbl="node1" presStyleIdx="4" presStyleCnt="5">
        <dgm:presLayoutVars>
          <dgm:bulletEnabled val="1"/>
        </dgm:presLayoutVars>
      </dgm:prSet>
      <dgm:spPr/>
    </dgm:pt>
    <dgm:pt modelId="{28D20F19-4E3B-4A63-8A10-3B8DCD3D10F0}" type="pres">
      <dgm:prSet presAssocID="{BADE2B5C-13BF-4CEF-A48D-FC1E8C62830F}" presName="FiveNodes_4_text" presStyleLbl="node1" presStyleIdx="4" presStyleCnt="5">
        <dgm:presLayoutVars>
          <dgm:bulletEnabled val="1"/>
        </dgm:presLayoutVars>
      </dgm:prSet>
      <dgm:spPr/>
    </dgm:pt>
    <dgm:pt modelId="{39EFD423-4E48-47D3-ABF2-B76BE692541E}" type="pres">
      <dgm:prSet presAssocID="{BADE2B5C-13BF-4CEF-A48D-FC1E8C62830F}" presName="FiveNodes_5_text" presStyleLbl="node1" presStyleIdx="4" presStyleCnt="5">
        <dgm:presLayoutVars>
          <dgm:bulletEnabled val="1"/>
        </dgm:presLayoutVars>
      </dgm:prSet>
      <dgm:spPr/>
    </dgm:pt>
  </dgm:ptLst>
  <dgm:cxnLst>
    <dgm:cxn modelId="{25753900-898A-40C8-8163-515F3117125B}" srcId="{BADE2B5C-13BF-4CEF-A48D-FC1E8C62830F}" destId="{D070C77E-3924-43B8-BC2E-25FD05D93509}" srcOrd="0" destOrd="0" parTransId="{18E29BAA-5679-477E-B70A-3A6C0D88F403}" sibTransId="{44FEE17C-4854-4204-A975-AEA1BF80CE47}"/>
    <dgm:cxn modelId="{16418B01-CAC6-4D6C-B3C6-159B48EA33E6}" type="presOf" srcId="{6EC71DD6-D463-4298-8A0D-269E52FA8924}" destId="{331477F0-E9C0-49CD-A55A-417B978DB536}" srcOrd="0" destOrd="0" presId="urn:microsoft.com/office/officeart/2005/8/layout/vProcess5"/>
    <dgm:cxn modelId="{2F6E3805-9FB3-4214-A2E6-59797870C763}" type="presOf" srcId="{846756A6-84AC-40FB-BD42-DE7E5DEC2C40}" destId="{39EFD423-4E48-47D3-ABF2-B76BE692541E}" srcOrd="1" destOrd="0" presId="urn:microsoft.com/office/officeart/2005/8/layout/vProcess5"/>
    <dgm:cxn modelId="{3133FB13-C9F0-4969-8983-ABC61CDA25C8}" type="presOf" srcId="{D070C77E-3924-43B8-BC2E-25FD05D93509}" destId="{1FAEAD2B-BD31-4C82-AF32-4FE59247486A}" srcOrd="0" destOrd="0" presId="urn:microsoft.com/office/officeart/2005/8/layout/vProcess5"/>
    <dgm:cxn modelId="{AB92A316-4B68-419A-B599-9BD31F26DE4E}" type="presOf" srcId="{BADE2B5C-13BF-4CEF-A48D-FC1E8C62830F}" destId="{2C959338-94C1-442B-8E9F-2D5EE9C36221}" srcOrd="0" destOrd="0" presId="urn:microsoft.com/office/officeart/2005/8/layout/vProcess5"/>
    <dgm:cxn modelId="{F8B7091B-7A62-4E58-A6FA-B13A7C211E2D}" type="presOf" srcId="{C5710161-3F1E-4688-9B69-A2299CE0AA49}" destId="{28D20F19-4E3B-4A63-8A10-3B8DCD3D10F0}" srcOrd="1" destOrd="0" presId="urn:microsoft.com/office/officeart/2005/8/layout/vProcess5"/>
    <dgm:cxn modelId="{E6936535-F3CC-475D-9E66-5D3B4BA10D1C}" type="presOf" srcId="{44FEE17C-4854-4204-A975-AEA1BF80CE47}" destId="{D94828EB-1861-4AFB-AF5D-5EE30639A9FB}" srcOrd="0" destOrd="0" presId="urn:microsoft.com/office/officeart/2005/8/layout/vProcess5"/>
    <dgm:cxn modelId="{EEB02D60-BAFD-47C3-8C22-EE4AEFCC6E8F}" type="presOf" srcId="{6D175548-3CBA-4CB5-9431-CB3C92839DA6}" destId="{A4A400B0-AD9F-4229-B791-6E3A1A552CEC}" srcOrd="0" destOrd="0" presId="urn:microsoft.com/office/officeart/2005/8/layout/vProcess5"/>
    <dgm:cxn modelId="{09142C64-7B36-4DED-BB81-26D1359625F1}" type="presOf" srcId="{846756A6-84AC-40FB-BD42-DE7E5DEC2C40}" destId="{A7BF7C6B-62D9-4045-940B-B01AA6FB0340}" srcOrd="0" destOrd="0" presId="urn:microsoft.com/office/officeart/2005/8/layout/vProcess5"/>
    <dgm:cxn modelId="{31510952-F00E-4C9C-BB22-453925BDB7B1}" srcId="{BADE2B5C-13BF-4CEF-A48D-FC1E8C62830F}" destId="{BA019736-0669-473C-8DBE-2B4284EA45E2}" srcOrd="1" destOrd="0" parTransId="{5A2683C3-1AE9-4E6F-9DC9-5B22DDEA57E0}" sibTransId="{12526A45-8E60-47AE-9151-D8B4B5DB6107}"/>
    <dgm:cxn modelId="{47230058-850F-4FF9-AA8D-8FE776E0962D}" srcId="{BADE2B5C-13BF-4CEF-A48D-FC1E8C62830F}" destId="{6EC71DD6-D463-4298-8A0D-269E52FA8924}" srcOrd="2" destOrd="0" parTransId="{089B9B0B-CB11-4915-AE09-B916B8EA3BA2}" sibTransId="{6D175548-3CBA-4CB5-9431-CB3C92839DA6}"/>
    <dgm:cxn modelId="{0F010E83-818D-4645-ABD2-0EEC86CFCDEF}" type="presOf" srcId="{12526A45-8E60-47AE-9151-D8B4B5DB6107}" destId="{A7C2DC0E-2191-4875-A1F9-6FF547B50DFB}" srcOrd="0" destOrd="0" presId="urn:microsoft.com/office/officeart/2005/8/layout/vProcess5"/>
    <dgm:cxn modelId="{267BE58E-1E38-4A8B-9D5F-89C5F32652D2}" type="presOf" srcId="{BA019736-0669-473C-8DBE-2B4284EA45E2}" destId="{EE40CA2A-4442-4839-A9B6-809900F38A9A}" srcOrd="1" destOrd="0" presId="urn:microsoft.com/office/officeart/2005/8/layout/vProcess5"/>
    <dgm:cxn modelId="{3694C899-DB2B-4CA8-9BD5-CA5E73CC49F1}" srcId="{BADE2B5C-13BF-4CEF-A48D-FC1E8C62830F}" destId="{846756A6-84AC-40FB-BD42-DE7E5DEC2C40}" srcOrd="4" destOrd="0" parTransId="{7BC0D519-9133-4E9C-8C51-E71829D25CEF}" sibTransId="{7C1EEE3F-6A25-4854-9338-A86F67BEDDD5}"/>
    <dgm:cxn modelId="{788EFB9F-4763-4FB9-B223-55C38DFD9143}" type="presOf" srcId="{D070C77E-3924-43B8-BC2E-25FD05D93509}" destId="{09D9C1BA-7D1E-4250-87B9-0ABA6F130115}" srcOrd="1" destOrd="0" presId="urn:microsoft.com/office/officeart/2005/8/layout/vProcess5"/>
    <dgm:cxn modelId="{24A7E4A6-A08E-45F8-BAF0-DD640183345D}" type="presOf" srcId="{BA019736-0669-473C-8DBE-2B4284EA45E2}" destId="{6FFB0566-9872-4C8D-BC98-C0767645F8F7}" srcOrd="0" destOrd="0" presId="urn:microsoft.com/office/officeart/2005/8/layout/vProcess5"/>
    <dgm:cxn modelId="{A5A848CD-3E11-4A56-BFC7-431192413B67}" type="presOf" srcId="{6EC71DD6-D463-4298-8A0D-269E52FA8924}" destId="{B6AA5F3C-0C1D-4E1F-842E-399847ED5860}" srcOrd="1" destOrd="0" presId="urn:microsoft.com/office/officeart/2005/8/layout/vProcess5"/>
    <dgm:cxn modelId="{6C56ADCE-F662-47A1-AE77-6AC5BF56405E}" type="presOf" srcId="{C5710161-3F1E-4688-9B69-A2299CE0AA49}" destId="{47037EF6-63FA-4F12-8BAB-868A14167365}" srcOrd="0" destOrd="0" presId="urn:microsoft.com/office/officeart/2005/8/layout/vProcess5"/>
    <dgm:cxn modelId="{F08B90E2-7831-4823-9A0C-FAC4922A4485}" srcId="{BADE2B5C-13BF-4CEF-A48D-FC1E8C62830F}" destId="{C5710161-3F1E-4688-9B69-A2299CE0AA49}" srcOrd="3" destOrd="0" parTransId="{6E67215C-B57D-4191-A25A-6FA265E6934D}" sibTransId="{8E77813A-12CC-45D3-82C3-F3963FE5781B}"/>
    <dgm:cxn modelId="{FA5AFAE8-CE5E-4F60-B2EC-B4239566C2F5}" type="presOf" srcId="{8E77813A-12CC-45D3-82C3-F3963FE5781B}" destId="{91F920CF-539B-47EC-8EF4-314387277D67}" srcOrd="0" destOrd="0" presId="urn:microsoft.com/office/officeart/2005/8/layout/vProcess5"/>
    <dgm:cxn modelId="{BA796048-CA42-4FEE-8A3D-5D8E4D4402A2}" type="presParOf" srcId="{2C959338-94C1-442B-8E9F-2D5EE9C36221}" destId="{9582364C-86DD-452C-B956-FD708E2ECD13}" srcOrd="0" destOrd="0" presId="urn:microsoft.com/office/officeart/2005/8/layout/vProcess5"/>
    <dgm:cxn modelId="{E019779E-2A47-4A9D-8ADE-CCD5210774A6}" type="presParOf" srcId="{2C959338-94C1-442B-8E9F-2D5EE9C36221}" destId="{1FAEAD2B-BD31-4C82-AF32-4FE59247486A}" srcOrd="1" destOrd="0" presId="urn:microsoft.com/office/officeart/2005/8/layout/vProcess5"/>
    <dgm:cxn modelId="{D8E7B47B-E25C-4174-9104-7F37C2D612E1}" type="presParOf" srcId="{2C959338-94C1-442B-8E9F-2D5EE9C36221}" destId="{6FFB0566-9872-4C8D-BC98-C0767645F8F7}" srcOrd="2" destOrd="0" presId="urn:microsoft.com/office/officeart/2005/8/layout/vProcess5"/>
    <dgm:cxn modelId="{CF220C38-8BAE-4DDC-921D-7769764DB461}" type="presParOf" srcId="{2C959338-94C1-442B-8E9F-2D5EE9C36221}" destId="{331477F0-E9C0-49CD-A55A-417B978DB536}" srcOrd="3" destOrd="0" presId="urn:microsoft.com/office/officeart/2005/8/layout/vProcess5"/>
    <dgm:cxn modelId="{7AAC4315-47E0-4FA8-9876-A677D73078D2}" type="presParOf" srcId="{2C959338-94C1-442B-8E9F-2D5EE9C36221}" destId="{47037EF6-63FA-4F12-8BAB-868A14167365}" srcOrd="4" destOrd="0" presId="urn:microsoft.com/office/officeart/2005/8/layout/vProcess5"/>
    <dgm:cxn modelId="{476676C7-D693-475F-91EB-FFA4F954B98C}" type="presParOf" srcId="{2C959338-94C1-442B-8E9F-2D5EE9C36221}" destId="{A7BF7C6B-62D9-4045-940B-B01AA6FB0340}" srcOrd="5" destOrd="0" presId="urn:microsoft.com/office/officeart/2005/8/layout/vProcess5"/>
    <dgm:cxn modelId="{3A82DC94-3CED-4476-9937-8E7ECCD4702A}" type="presParOf" srcId="{2C959338-94C1-442B-8E9F-2D5EE9C36221}" destId="{D94828EB-1861-4AFB-AF5D-5EE30639A9FB}" srcOrd="6" destOrd="0" presId="urn:microsoft.com/office/officeart/2005/8/layout/vProcess5"/>
    <dgm:cxn modelId="{2CB7002F-6074-4E4E-94E8-4E01885FFD86}" type="presParOf" srcId="{2C959338-94C1-442B-8E9F-2D5EE9C36221}" destId="{A7C2DC0E-2191-4875-A1F9-6FF547B50DFB}" srcOrd="7" destOrd="0" presId="urn:microsoft.com/office/officeart/2005/8/layout/vProcess5"/>
    <dgm:cxn modelId="{5E74F844-7257-4897-BD36-A961EAB35AFB}" type="presParOf" srcId="{2C959338-94C1-442B-8E9F-2D5EE9C36221}" destId="{A4A400B0-AD9F-4229-B791-6E3A1A552CEC}" srcOrd="8" destOrd="0" presId="urn:microsoft.com/office/officeart/2005/8/layout/vProcess5"/>
    <dgm:cxn modelId="{C1448494-85B5-4383-A047-2A0EACF74AB2}" type="presParOf" srcId="{2C959338-94C1-442B-8E9F-2D5EE9C36221}" destId="{91F920CF-539B-47EC-8EF4-314387277D67}" srcOrd="9" destOrd="0" presId="urn:microsoft.com/office/officeart/2005/8/layout/vProcess5"/>
    <dgm:cxn modelId="{37855BEC-0527-436E-AD7A-B5834F5D0291}" type="presParOf" srcId="{2C959338-94C1-442B-8E9F-2D5EE9C36221}" destId="{09D9C1BA-7D1E-4250-87B9-0ABA6F130115}" srcOrd="10" destOrd="0" presId="urn:microsoft.com/office/officeart/2005/8/layout/vProcess5"/>
    <dgm:cxn modelId="{01D1BFF0-1502-4026-9EC3-3B3F55A42CCB}" type="presParOf" srcId="{2C959338-94C1-442B-8E9F-2D5EE9C36221}" destId="{EE40CA2A-4442-4839-A9B6-809900F38A9A}" srcOrd="11" destOrd="0" presId="urn:microsoft.com/office/officeart/2005/8/layout/vProcess5"/>
    <dgm:cxn modelId="{3070ABAB-8EF5-45B8-B255-950DC9E48AE8}" type="presParOf" srcId="{2C959338-94C1-442B-8E9F-2D5EE9C36221}" destId="{B6AA5F3C-0C1D-4E1F-842E-399847ED5860}" srcOrd="12" destOrd="0" presId="urn:microsoft.com/office/officeart/2005/8/layout/vProcess5"/>
    <dgm:cxn modelId="{9DB532B9-195C-46E8-BE08-37588521D2DA}" type="presParOf" srcId="{2C959338-94C1-442B-8E9F-2D5EE9C36221}" destId="{28D20F19-4E3B-4A63-8A10-3B8DCD3D10F0}" srcOrd="13" destOrd="0" presId="urn:microsoft.com/office/officeart/2005/8/layout/vProcess5"/>
    <dgm:cxn modelId="{F04A2DE5-4328-4ABA-8593-DCF124F8C85D}" type="presParOf" srcId="{2C959338-94C1-442B-8E9F-2D5EE9C36221}" destId="{39EFD423-4E48-47D3-ABF2-B76BE692541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dirty="0">
              <a:solidFill>
                <a:schemeClr val="bg1"/>
              </a:solidFill>
              <a:latin typeface="微軟正黑體" panose="020B0604030504040204" pitchFamily="34" charset="-120"/>
              <a:ea typeface="微軟正黑體" panose="020B0604030504040204" pitchFamily="34" charset="-120"/>
            </a:rPr>
            <a:t>?</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：國中若曾轉學，是否可報考科學班</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：重考生可以報考科學班嗎？</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：不可以。</a:t>
          </a:r>
          <a:endParaRPr lang="zh-TW" altLang="en-US" sz="2400" b="1" dirty="0">
            <a:solidFill>
              <a:schemeClr val="bg1"/>
            </a:solidFill>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3"/>
      <dgm:spPr/>
    </dgm:pt>
    <dgm:pt modelId="{FB69BD3D-999E-4D7B-86BF-854DF1ECD81C}" type="pres">
      <dgm:prSet presAssocID="{0F79E5FA-649E-4F88-B038-067C63A0BE99}" presName="conn" presStyleLbl="parChTrans1D2" presStyleIdx="0" presStyleCnt="1"/>
      <dgm:spPr/>
    </dgm:pt>
    <dgm:pt modelId="{C7FF7348-890E-48AF-BA59-8DD5773A6787}" type="pres">
      <dgm:prSet presAssocID="{0F79E5FA-649E-4F88-B038-067C63A0BE99}" presName="extraNode" presStyleLbl="node1" presStyleIdx="0" presStyleCnt="3"/>
      <dgm:spPr/>
    </dgm:pt>
    <dgm:pt modelId="{00515E4E-ED0A-43D5-A73F-AECDE2967687}" type="pres">
      <dgm:prSet presAssocID="{0F79E5FA-649E-4F88-B038-067C63A0BE99}" presName="dstNode" presStyleLbl="node1" presStyleIdx="0" presStyleCnt="3"/>
      <dgm:spPr/>
    </dgm:pt>
    <dgm:pt modelId="{68CC20D1-43A9-4751-AE51-3884254962D6}" type="pres">
      <dgm:prSet presAssocID="{5598F61A-A144-43B8-B238-8993AD6168DE}" presName="text_1" presStyleLbl="node1" presStyleIdx="0" presStyleCnt="3">
        <dgm:presLayoutVars>
          <dgm:bulletEnabled val="1"/>
        </dgm:presLayoutVars>
      </dgm:prSet>
      <dgm:spPr/>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3"/>
      <dgm:spPr/>
    </dgm:pt>
    <dgm:pt modelId="{DABE7535-B652-4A0A-B407-5FB4AEC2EF8D}" type="pres">
      <dgm:prSet presAssocID="{D52A009F-38BB-4E2F-AE8C-29B6539EEE66}" presName="text_2" presStyleLbl="node1" presStyleIdx="1" presStyleCnt="3">
        <dgm:presLayoutVars>
          <dgm:bulletEnabled val="1"/>
        </dgm:presLayoutVars>
      </dgm:prSet>
      <dgm:spPr/>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3"/>
      <dgm:spPr/>
    </dgm:pt>
    <dgm:pt modelId="{37089B8F-2A49-426F-AA0B-E2C845A5709E}" type="pres">
      <dgm:prSet presAssocID="{258CE392-97EF-4831-9047-920A6E7D2646}" presName="text_3" presStyleLbl="node1" presStyleIdx="2" presStyleCnt="3">
        <dgm:presLayoutVars>
          <dgm:bulletEnabled val="1"/>
        </dgm:presLayoutVars>
      </dgm:prSet>
      <dgm:spPr/>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3"/>
      <dgm:spPr/>
    </dgm:pt>
  </dgm:ptLst>
  <dgm:cxnLst>
    <dgm:cxn modelId="{1D479B41-C290-4E27-9D1C-A78FB6472EF3}" type="presOf" srcId="{258CE392-97EF-4831-9047-920A6E7D2646}" destId="{37089B8F-2A49-426F-AA0B-E2C845A5709E}" srcOrd="0" destOrd="0" presId="urn:microsoft.com/office/officeart/2008/layout/VerticalCurvedList"/>
    <dgm:cxn modelId="{D31B1F87-F81E-4171-BD39-93DD6DF8BA4F}" type="presOf" srcId="{D52A009F-38BB-4E2F-AE8C-29B6539EEE66}" destId="{DABE7535-B652-4A0A-B407-5FB4AEC2EF8D}"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9A88B2C7-C0B7-483F-81F0-32C31DB5901E}" srcId="{0F79E5FA-649E-4F88-B038-067C63A0BE99}" destId="{5598F61A-A144-43B8-B238-8993AD6168DE}" srcOrd="0" destOrd="0" parTransId="{B793866C-697D-4CAF-88B1-363D0B4A8D10}" sibTransId="{378D5481-DB12-4543-B6BA-9F76E5A448B3}"/>
    <dgm:cxn modelId="{FEE345E1-0C0F-44A7-987E-CB77BD54179D}" type="presOf" srcId="{0F79E5FA-649E-4F88-B038-067C63A0BE99}" destId="{2CF61AC8-8E8D-49B5-91B3-C7A3A3547B1B}"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36616BE7-9F8D-4C40-A04C-1F22CAEDC62A}" srcId="{0F79E5FA-649E-4F88-B038-067C63A0BE99}" destId="{258CE392-97EF-4831-9047-920A6E7D2646}" srcOrd="2" destOrd="0" parTransId="{64DC59E1-1C57-4B88-BE53-5E38917C4842}" sibTransId="{02283C11-5550-479C-A71C-60704B09B67E}"/>
    <dgm:cxn modelId="{AFF4D4FC-E22A-4697-A567-B3808DB8E58A}" type="presOf" srcId="{5598F61A-A144-43B8-B238-8993AD6168DE}" destId="{68CC20D1-43A9-4751-AE51-3884254962D6}"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178F0C9-76F6-4881-8B67-A34249D394B9}" type="presParOf" srcId="{96F29B21-F9C5-429B-9C17-621611E4EB26}" destId="{DABE7535-B652-4A0A-B407-5FB4AEC2EF8D}" srcOrd="3" destOrd="0" presId="urn:microsoft.com/office/officeart/2008/layout/VerticalCurvedList"/>
    <dgm:cxn modelId="{ABD0DFE0-1DEB-4062-B9D8-44CC9DBEAA3A}" type="presParOf" srcId="{96F29B21-F9C5-429B-9C17-621611E4EB26}" destId="{1D82CF91-24EE-430A-86C7-DF09F26B3D1B}" srcOrd="4" destOrd="0" presId="urn:microsoft.com/office/officeart/2008/layout/VerticalCurvedList"/>
    <dgm:cxn modelId="{696E24E7-962A-43AF-A891-13752D115EB6}" type="presParOf" srcId="{1D82CF91-24EE-430A-86C7-DF09F26B3D1B}" destId="{C6FFC3BE-8935-417D-8086-B0718A464E47}" srcOrd="0" destOrd="0" presId="urn:microsoft.com/office/officeart/2008/layout/VerticalCurvedList"/>
    <dgm:cxn modelId="{FDA12997-08EC-476A-A133-A1075ACC5A08}" type="presParOf" srcId="{96F29B21-F9C5-429B-9C17-621611E4EB26}" destId="{37089B8F-2A49-426F-AA0B-E2C845A5709E}" srcOrd="5" destOrd="0" presId="urn:microsoft.com/office/officeart/2008/layout/VerticalCurvedList"/>
    <dgm:cxn modelId="{A0B2B4C6-4977-4E25-9A3F-AA97E21D6833}" type="presParOf" srcId="{96F29B21-F9C5-429B-9C17-621611E4EB26}" destId="{0509CEF2-9514-4909-99CD-209F01BE7897}" srcOrd="6" destOrd="0" presId="urn:microsoft.com/office/officeart/2008/layout/VerticalCurvedList"/>
    <dgm:cxn modelId="{4054A4C0-13F4-43BC-BEC7-CB7E27F04FD3}" type="presParOf" srcId="{0509CEF2-9514-4909-99CD-209F01BE7897}" destId="{16B7F87A-9172-4A54-8166-DCF01A064F5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None/>
          </a:pPr>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：不會。</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37D5C233-E368-40BD-BF96-FD0FC0AE3864}">
      <dgm:prSet phldrT="[文字]" custT="1"/>
      <dgm:spPr/>
      <dgm:t>
        <a:bodyPr/>
        <a:lstStyle/>
        <a:p>
          <a:pPr>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br>
            <a:rPr lang="en-US" altLang="zh-TW" sz="1800" dirty="0">
              <a:solidFill>
                <a:schemeClr val="bg1"/>
              </a:solidFill>
              <a:latin typeface="微軟正黑體" panose="020B0604030504040204" pitchFamily="34" charset="-120"/>
              <a:ea typeface="微軟正黑體" panose="020B0604030504040204" pitchFamily="34" charset="-120"/>
            </a:rPr>
          </a:br>
          <a:r>
            <a:rPr lang="zh-TW" altLang="en-US" sz="18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7DAD8BDA-5497-4B5F-8ECB-88B85CDB9415}" type="parTrans" cxnId="{E60B54AE-D70C-429C-A4FB-01A90E989581}">
      <dgm:prSet/>
      <dgm:spPr/>
      <dgm:t>
        <a:bodyPr/>
        <a:lstStyle/>
        <a:p>
          <a:endParaRPr lang="zh-TW" altLang="en-US"/>
        </a:p>
      </dgm:t>
    </dgm:pt>
    <dgm:pt modelId="{F7FEE6FB-CB0F-4676-835D-5811B132FBF0}" type="sibTrans" cxnId="{E60B54AE-D70C-429C-A4FB-01A90E989581}">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4"/>
      <dgm:spPr/>
    </dgm:pt>
    <dgm:pt modelId="{FB69BD3D-999E-4D7B-86BF-854DF1ECD81C}" type="pres">
      <dgm:prSet presAssocID="{0F79E5FA-649E-4F88-B038-067C63A0BE99}" presName="conn" presStyleLbl="parChTrans1D2" presStyleIdx="0" presStyleCnt="1"/>
      <dgm:spPr/>
    </dgm:pt>
    <dgm:pt modelId="{C7FF7348-890E-48AF-BA59-8DD5773A6787}" type="pres">
      <dgm:prSet presAssocID="{0F79E5FA-649E-4F88-B038-067C63A0BE99}" presName="extraNode" presStyleLbl="node1" presStyleIdx="0" presStyleCnt="4"/>
      <dgm:spPr/>
    </dgm:pt>
    <dgm:pt modelId="{00515E4E-ED0A-43D5-A73F-AECDE2967687}" type="pres">
      <dgm:prSet presAssocID="{0F79E5FA-649E-4F88-B038-067C63A0BE99}" presName="dstNode" presStyleLbl="node1" presStyleIdx="0" presStyleCnt="4"/>
      <dgm:spPr/>
    </dgm:pt>
    <dgm:pt modelId="{68CC20D1-43A9-4751-AE51-3884254962D6}" type="pres">
      <dgm:prSet presAssocID="{5598F61A-A144-43B8-B238-8993AD6168DE}" presName="text_1" presStyleLbl="node1" presStyleIdx="0" presStyleCnt="4">
        <dgm:presLayoutVars>
          <dgm:bulletEnabled val="1"/>
        </dgm:presLayoutVars>
      </dgm:prSet>
      <dgm:spPr/>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4"/>
      <dgm:spPr/>
    </dgm:pt>
    <dgm:pt modelId="{DABE7535-B652-4A0A-B407-5FB4AEC2EF8D}" type="pres">
      <dgm:prSet presAssocID="{D52A009F-38BB-4E2F-AE8C-29B6539EEE66}" presName="text_2" presStyleLbl="node1" presStyleIdx="1" presStyleCnt="4">
        <dgm:presLayoutVars>
          <dgm:bulletEnabled val="1"/>
        </dgm:presLayoutVars>
      </dgm:prSet>
      <dgm:spPr/>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4"/>
      <dgm:spPr/>
    </dgm:pt>
    <dgm:pt modelId="{37089B8F-2A49-426F-AA0B-E2C845A5709E}" type="pres">
      <dgm:prSet presAssocID="{258CE392-97EF-4831-9047-920A6E7D2646}" presName="text_3" presStyleLbl="node1" presStyleIdx="2" presStyleCnt="4">
        <dgm:presLayoutVars>
          <dgm:bulletEnabled val="1"/>
        </dgm:presLayoutVars>
      </dgm:prSet>
      <dgm:spPr/>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4"/>
      <dgm:spPr/>
    </dgm:pt>
    <dgm:pt modelId="{513E016D-67B3-4758-AF54-59D29E1106E3}" type="pres">
      <dgm:prSet presAssocID="{37D5C233-E368-40BD-BF96-FD0FC0AE3864}" presName="text_4" presStyleLbl="node1" presStyleIdx="3" presStyleCnt="4" custScaleY="127898">
        <dgm:presLayoutVars>
          <dgm:bulletEnabled val="1"/>
        </dgm:presLayoutVars>
      </dgm:prSet>
      <dgm:spPr/>
    </dgm:pt>
    <dgm:pt modelId="{E6352437-B47A-4065-955C-563A0E67B63E}" type="pres">
      <dgm:prSet presAssocID="{37D5C233-E368-40BD-BF96-FD0FC0AE3864}" presName="accent_4" presStyleCnt="0"/>
      <dgm:spPr/>
    </dgm:pt>
    <dgm:pt modelId="{95FC8113-206E-490F-A096-640F8E4BD9FC}" type="pres">
      <dgm:prSet presAssocID="{37D5C233-E368-40BD-BF96-FD0FC0AE3864}" presName="accentRepeatNode" presStyleLbl="solidFgAcc1" presStyleIdx="3" presStyleCnt="4"/>
      <dgm:spPr/>
    </dgm:pt>
  </dgm:ptLst>
  <dgm:cxnLst>
    <dgm:cxn modelId="{360B2B56-103C-4A66-B007-51EE31D50581}" type="presOf" srcId="{258CE392-97EF-4831-9047-920A6E7D2646}" destId="{37089B8F-2A49-426F-AA0B-E2C845A5709E}" srcOrd="0" destOrd="0" presId="urn:microsoft.com/office/officeart/2008/layout/VerticalCurvedList"/>
    <dgm:cxn modelId="{1E9C0C59-35CB-4E2D-BDAB-F28759F23382}" type="presOf" srcId="{37D5C233-E368-40BD-BF96-FD0FC0AE3864}" destId="{513E016D-67B3-4758-AF54-59D29E1106E3}" srcOrd="0" destOrd="0" presId="urn:microsoft.com/office/officeart/2008/layout/VerticalCurvedList"/>
    <dgm:cxn modelId="{87803683-D7CD-41B4-9F10-5A14030B79EB}" type="presOf" srcId="{D52A009F-38BB-4E2F-AE8C-29B6539EEE66}" destId="{DABE7535-B652-4A0A-B407-5FB4AEC2EF8D}"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E60B54AE-D70C-429C-A4FB-01A90E989581}" srcId="{0F79E5FA-649E-4F88-B038-067C63A0BE99}" destId="{37D5C233-E368-40BD-BF96-FD0FC0AE3864}" srcOrd="3" destOrd="0" parTransId="{7DAD8BDA-5497-4B5F-8ECB-88B85CDB9415}" sibTransId="{F7FEE6FB-CB0F-4676-835D-5811B132FBF0}"/>
    <dgm:cxn modelId="{9A88B2C7-C0B7-483F-81F0-32C31DB5901E}" srcId="{0F79E5FA-649E-4F88-B038-067C63A0BE99}" destId="{5598F61A-A144-43B8-B238-8993AD6168DE}" srcOrd="0" destOrd="0" parTransId="{B793866C-697D-4CAF-88B1-363D0B4A8D10}" sibTransId="{378D5481-DB12-4543-B6BA-9F76E5A448B3}"/>
    <dgm:cxn modelId="{FEE345E1-0C0F-44A7-987E-CB77BD54179D}" type="presOf" srcId="{0F79E5FA-649E-4F88-B038-067C63A0BE99}" destId="{2CF61AC8-8E8D-49B5-91B3-C7A3A3547B1B}"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36616BE7-9F8D-4C40-A04C-1F22CAEDC62A}" srcId="{0F79E5FA-649E-4F88-B038-067C63A0BE99}" destId="{258CE392-97EF-4831-9047-920A6E7D2646}" srcOrd="2" destOrd="0" parTransId="{64DC59E1-1C57-4B88-BE53-5E38917C4842}" sibTransId="{02283C11-5550-479C-A71C-60704B09B67E}"/>
    <dgm:cxn modelId="{AFF4D4FC-E22A-4697-A567-B3808DB8E58A}" type="presOf" srcId="{5598F61A-A144-43B8-B238-8993AD6168DE}" destId="{68CC20D1-43A9-4751-AE51-3884254962D6}"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5768CCA-4845-4875-A22C-B50A4356A15E}" type="presParOf" srcId="{96F29B21-F9C5-429B-9C17-621611E4EB26}" destId="{DABE7535-B652-4A0A-B407-5FB4AEC2EF8D}" srcOrd="3" destOrd="0" presId="urn:microsoft.com/office/officeart/2008/layout/VerticalCurvedList"/>
    <dgm:cxn modelId="{EE8DD2A5-FCB7-4E74-B83E-AC343F6B5827}" type="presParOf" srcId="{96F29B21-F9C5-429B-9C17-621611E4EB26}" destId="{1D82CF91-24EE-430A-86C7-DF09F26B3D1B}" srcOrd="4" destOrd="0" presId="urn:microsoft.com/office/officeart/2008/layout/VerticalCurvedList"/>
    <dgm:cxn modelId="{3262196B-910E-4859-B1E1-9B2C2D11835D}" type="presParOf" srcId="{1D82CF91-24EE-430A-86C7-DF09F26B3D1B}" destId="{C6FFC3BE-8935-417D-8086-B0718A464E47}" srcOrd="0" destOrd="0" presId="urn:microsoft.com/office/officeart/2008/layout/VerticalCurvedList"/>
    <dgm:cxn modelId="{C31FC35E-3573-41AB-BEFA-C6F9EBAC0A2F}" type="presParOf" srcId="{96F29B21-F9C5-429B-9C17-621611E4EB26}" destId="{37089B8F-2A49-426F-AA0B-E2C845A5709E}" srcOrd="5" destOrd="0" presId="urn:microsoft.com/office/officeart/2008/layout/VerticalCurvedList"/>
    <dgm:cxn modelId="{60A3C5DA-38C5-4FF8-8E40-BAF5CA00BC34}" type="presParOf" srcId="{96F29B21-F9C5-429B-9C17-621611E4EB26}" destId="{0509CEF2-9514-4909-99CD-209F01BE7897}" srcOrd="6" destOrd="0" presId="urn:microsoft.com/office/officeart/2008/layout/VerticalCurvedList"/>
    <dgm:cxn modelId="{54A5F3A1-0CAE-4E66-AA49-CDC9905C10DF}" type="presParOf" srcId="{0509CEF2-9514-4909-99CD-209F01BE7897}" destId="{16B7F87A-9172-4A54-8166-DCF01A064F50}" srcOrd="0" destOrd="0" presId="urn:microsoft.com/office/officeart/2008/layout/VerticalCurvedList"/>
    <dgm:cxn modelId="{2C988DD9-0B14-4DA5-995D-7161B40C69B8}" type="presParOf" srcId="{96F29B21-F9C5-429B-9C17-621611E4EB26}" destId="{513E016D-67B3-4758-AF54-59D29E1106E3}" srcOrd="7" destOrd="0" presId="urn:microsoft.com/office/officeart/2008/layout/VerticalCurvedList"/>
    <dgm:cxn modelId="{4A59F72D-C66A-4FC9-A2FB-F6B6E51F13FD}" type="presParOf" srcId="{96F29B21-F9C5-429B-9C17-621611E4EB26}" destId="{E6352437-B47A-4065-955C-563A0E67B63E}" srcOrd="8" destOrd="0" presId="urn:microsoft.com/office/officeart/2008/layout/VerticalCurvedList"/>
    <dgm:cxn modelId="{BE34C207-C08E-4549-B966-0D90F146FEB8}" type="presParOf" srcId="{E6352437-B47A-4065-955C-563A0E67B63E}" destId="{95FC8113-206E-490F-A096-640F8E4BD9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8C21E21-7C31-4CFE-9F2A-EF76BF77A2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B9E3B842-11B6-499D-B0B7-38A276F32088}">
      <dgm:prSet phldrT="[文字]" custT="1"/>
      <dgm:spPr/>
      <dgm:t>
        <a:bodyPr/>
        <a:lstStyle/>
        <a:p>
          <a:r>
            <a:rPr lang="zh-TW" altLang="en-US" sz="3200" b="0" dirty="0">
              <a:solidFill>
                <a:schemeClr val="bg1"/>
              </a:solidFill>
              <a:latin typeface="微軟正黑體" panose="020B0604030504040204" pitchFamily="34" charset="-120"/>
              <a:ea typeface="微軟正黑體" panose="020B0604030504040204" pitchFamily="34" charset="-120"/>
            </a:rPr>
            <a:t>申請資格</a:t>
          </a:r>
        </a:p>
      </dgm:t>
    </dgm:pt>
    <dgm:pt modelId="{D0C77FA1-6D46-43DC-A707-BE3952CBD8BC}" type="parTrans" cxnId="{3A7DEA57-1A3C-40E5-9CF7-168CBB4FEA73}">
      <dgm:prSet/>
      <dgm:spPr/>
      <dgm:t>
        <a:bodyPr/>
        <a:lstStyle/>
        <a:p>
          <a:endParaRPr lang="zh-TW" altLang="en-US"/>
        </a:p>
      </dgm:t>
    </dgm:pt>
    <dgm:pt modelId="{EF09415D-5C17-45AD-B7CB-DA93E07601D4}" type="sibTrans" cxnId="{3A7DEA57-1A3C-40E5-9CF7-168CBB4FEA73}">
      <dgm:prSet/>
      <dgm:spPr/>
      <dgm:t>
        <a:bodyPr/>
        <a:lstStyle/>
        <a:p>
          <a:endParaRPr lang="zh-TW" altLang="en-US"/>
        </a:p>
      </dgm:t>
    </dgm:pt>
    <dgm:pt modelId="{00F1B68C-5A9E-4EDF-83DA-CE5CE32AD89E}">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dirty="0">
            <a:latin typeface="微軟正黑體" panose="020B0604030504040204" pitchFamily="34" charset="-120"/>
            <a:ea typeface="微軟正黑體" panose="020B0604030504040204" pitchFamily="34" charset="-120"/>
          </a:endParaRPr>
        </a:p>
      </dgm:t>
    </dgm:pt>
    <dgm:pt modelId="{A461B184-B360-4749-A79E-0E92E981024E}" type="parTrans" cxnId="{18F0C7DF-65A2-4DFD-B990-8F3F4D65F5FB}">
      <dgm:prSet/>
      <dgm:spPr/>
      <dgm:t>
        <a:bodyPr/>
        <a:lstStyle/>
        <a:p>
          <a:endParaRPr lang="zh-TW" altLang="en-US"/>
        </a:p>
      </dgm:t>
    </dgm:pt>
    <dgm:pt modelId="{AAF1CB26-2273-4C97-BA0C-8312D87D91B0}" type="sibTrans" cxnId="{18F0C7DF-65A2-4DFD-B990-8F3F4D65F5FB}">
      <dgm:prSet/>
      <dgm:spPr/>
      <dgm:t>
        <a:bodyPr/>
        <a:lstStyle/>
        <a:p>
          <a:endParaRPr lang="zh-TW" altLang="en-US"/>
        </a:p>
      </dgm:t>
    </dgm:pt>
    <dgm:pt modelId="{B36A2E60-6E6B-42D3-A3A0-7922DF6B1CE6}">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43EBDA15-A2B8-49AA-82D3-45F946840B36}" type="parTrans" cxnId="{FE1BCFC6-FB25-4FDB-8841-0067CC542F53}">
      <dgm:prSet/>
      <dgm:spPr/>
      <dgm:t>
        <a:bodyPr/>
        <a:lstStyle/>
        <a:p>
          <a:endParaRPr lang="zh-TW" altLang="en-US"/>
        </a:p>
      </dgm:t>
    </dgm:pt>
    <dgm:pt modelId="{7CD6222A-4A21-4949-A075-8E09071D1CF0}" type="sibTrans" cxnId="{FE1BCFC6-FB25-4FDB-8841-0067CC542F53}">
      <dgm:prSet/>
      <dgm:spPr/>
      <dgm:t>
        <a:bodyPr/>
        <a:lstStyle/>
        <a:p>
          <a:endParaRPr lang="zh-TW" altLang="en-US"/>
        </a:p>
      </dgm:t>
    </dgm:pt>
    <dgm:pt modelId="{246E1E8D-81EE-48F0-BE50-703572729888}">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A0E5570B-B60B-4309-BBC5-0485D3C82AF5}" type="parTrans" cxnId="{E6D0C278-1D84-4071-8233-D8F88DA49340}">
      <dgm:prSet/>
      <dgm:spPr/>
      <dgm:t>
        <a:bodyPr/>
        <a:lstStyle/>
        <a:p>
          <a:endParaRPr lang="zh-TW" altLang="en-US"/>
        </a:p>
      </dgm:t>
    </dgm:pt>
    <dgm:pt modelId="{1956899B-8D7B-4226-8886-534A53404F68}" type="sibTrans" cxnId="{E6D0C278-1D84-4071-8233-D8F88DA49340}">
      <dgm:prSet/>
      <dgm:spPr/>
      <dgm:t>
        <a:bodyPr/>
        <a:lstStyle/>
        <a:p>
          <a:endParaRPr lang="zh-TW" altLang="en-US"/>
        </a:p>
      </dgm:t>
    </dgm:pt>
    <dgm:pt modelId="{35E66D92-D0CE-44FA-9EBC-954AE222E49E}">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5776C146-72E7-497C-8EB1-39417ACAFCCB}" type="parTrans" cxnId="{EA7947F9-230C-4197-94E3-B25F472AB1E5}">
      <dgm:prSet/>
      <dgm:spPr/>
      <dgm:t>
        <a:bodyPr/>
        <a:lstStyle/>
        <a:p>
          <a:endParaRPr lang="zh-TW" altLang="en-US"/>
        </a:p>
      </dgm:t>
    </dgm:pt>
    <dgm:pt modelId="{496E250D-4226-4706-920C-4A517972E303}" type="sibTrans" cxnId="{EA7947F9-230C-4197-94E3-B25F472AB1E5}">
      <dgm:prSet/>
      <dgm:spPr/>
      <dgm:t>
        <a:bodyPr/>
        <a:lstStyle/>
        <a:p>
          <a:endParaRPr lang="zh-TW" altLang="en-US"/>
        </a:p>
      </dgm:t>
    </dgm:pt>
    <dgm:pt modelId="{7225EE88-D34F-4512-A914-2B0CA591E1BC}">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3206556A-CDBF-490E-A3C9-D93C47616F07}" type="parTrans" cxnId="{D5C60FA4-C02B-48A2-84DE-5CB6222940CB}">
      <dgm:prSet/>
      <dgm:spPr/>
      <dgm:t>
        <a:bodyPr/>
        <a:lstStyle/>
        <a:p>
          <a:endParaRPr lang="zh-TW" altLang="en-US"/>
        </a:p>
      </dgm:t>
    </dgm:pt>
    <dgm:pt modelId="{243C4C7D-F37C-42CF-ACA9-FC87ED052144}" type="sibTrans" cxnId="{D5C60FA4-C02B-48A2-84DE-5CB6222940CB}">
      <dgm:prSet/>
      <dgm:spPr/>
      <dgm:t>
        <a:bodyPr/>
        <a:lstStyle/>
        <a:p>
          <a:endParaRPr lang="zh-TW" altLang="en-US"/>
        </a:p>
      </dgm:t>
    </dgm:pt>
    <dgm:pt modelId="{3459799C-88EC-4543-8630-CAE50040C4BD}">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E932CD9B-B877-45BE-B5E2-51D1DB20F344}" type="parTrans" cxnId="{6C4EFD48-F3FC-47DC-B4FD-A9DA8815F02C}">
      <dgm:prSet/>
      <dgm:spPr/>
      <dgm:t>
        <a:bodyPr/>
        <a:lstStyle/>
        <a:p>
          <a:endParaRPr lang="zh-TW" altLang="en-US"/>
        </a:p>
      </dgm:t>
    </dgm:pt>
    <dgm:pt modelId="{C45166F7-1B21-42BE-98B6-D08FA33C4B1A}" type="sibTrans" cxnId="{6C4EFD48-F3FC-47DC-B4FD-A9DA8815F02C}">
      <dgm:prSet/>
      <dgm:spPr/>
      <dgm:t>
        <a:bodyPr/>
        <a:lstStyle/>
        <a:p>
          <a:endParaRPr lang="zh-TW" altLang="en-US"/>
        </a:p>
      </dgm:t>
    </dgm:pt>
    <dgm:pt modelId="{3908F35E-2EE8-4D99-BB71-0AEDE27EB1A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應屆畢</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結</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D90DB807-E448-4D87-9536-5E6ACBA615B4}" type="parTrans" cxnId="{F1E12E34-6EB1-4533-91F7-0A130DB75E8D}">
      <dgm:prSet/>
      <dgm:spPr/>
      <dgm:t>
        <a:bodyPr/>
        <a:lstStyle/>
        <a:p>
          <a:endParaRPr lang="zh-TW" altLang="en-US"/>
        </a:p>
      </dgm:t>
    </dgm:pt>
    <dgm:pt modelId="{61F535DB-C14B-4886-A379-A52C322C2AF5}" type="sibTrans" cxnId="{F1E12E34-6EB1-4533-91F7-0A130DB75E8D}">
      <dgm:prSet/>
      <dgm:spPr/>
      <dgm:t>
        <a:bodyPr/>
        <a:lstStyle/>
        <a:p>
          <a:endParaRPr lang="zh-TW" altLang="en-US"/>
        </a:p>
      </dgm:t>
    </dgm:pt>
    <dgm:pt modelId="{B7808392-11F1-4D43-A6A8-2C826918BB2A}" type="pres">
      <dgm:prSet presAssocID="{78C21E21-7C31-4CFE-9F2A-EF76BF77A243}" presName="linear" presStyleCnt="0">
        <dgm:presLayoutVars>
          <dgm:dir/>
          <dgm:animLvl val="lvl"/>
          <dgm:resizeHandles val="exact"/>
        </dgm:presLayoutVars>
      </dgm:prSet>
      <dgm:spPr/>
    </dgm:pt>
    <dgm:pt modelId="{65B028CD-B357-4495-BC66-BCF6E43D51BB}" type="pres">
      <dgm:prSet presAssocID="{B9E3B842-11B6-499D-B0B7-38A276F32088}" presName="parentLin" presStyleCnt="0"/>
      <dgm:spPr/>
    </dgm:pt>
    <dgm:pt modelId="{801528FE-51F8-4967-BC10-C9EDD72DCC3D}" type="pres">
      <dgm:prSet presAssocID="{B9E3B842-11B6-499D-B0B7-38A276F32088}" presName="parentLeftMargin" presStyleLbl="node1" presStyleIdx="0" presStyleCnt="1"/>
      <dgm:spPr/>
    </dgm:pt>
    <dgm:pt modelId="{CADA161A-D384-48A1-B3D7-F6A504990401}" type="pres">
      <dgm:prSet presAssocID="{B9E3B842-11B6-499D-B0B7-38A276F32088}" presName="parentText" presStyleLbl="node1" presStyleIdx="0" presStyleCnt="1">
        <dgm:presLayoutVars>
          <dgm:chMax val="0"/>
          <dgm:bulletEnabled val="1"/>
        </dgm:presLayoutVars>
      </dgm:prSet>
      <dgm:spPr/>
    </dgm:pt>
    <dgm:pt modelId="{850AE2B5-00B4-4FB9-8F0C-5E4A6A904F27}" type="pres">
      <dgm:prSet presAssocID="{B9E3B842-11B6-499D-B0B7-38A276F32088}" presName="negativeSpace" presStyleCnt="0"/>
      <dgm:spPr/>
    </dgm:pt>
    <dgm:pt modelId="{DE2F4C1A-0A0C-45B9-B14D-43560130C5B9}" type="pres">
      <dgm:prSet presAssocID="{B9E3B842-11B6-499D-B0B7-38A276F32088}" presName="childText" presStyleLbl="conFgAcc1" presStyleIdx="0" presStyleCnt="1">
        <dgm:presLayoutVars>
          <dgm:bulletEnabled val="1"/>
        </dgm:presLayoutVars>
      </dgm:prSet>
      <dgm:spPr/>
    </dgm:pt>
  </dgm:ptLst>
  <dgm:cxnLst>
    <dgm:cxn modelId="{E185581F-4FF2-4E08-9D3F-5569DD5F2BC8}" type="presOf" srcId="{246E1E8D-81EE-48F0-BE50-703572729888}" destId="{DE2F4C1A-0A0C-45B9-B14D-43560130C5B9}" srcOrd="0" destOrd="2" presId="urn:microsoft.com/office/officeart/2005/8/layout/list1"/>
    <dgm:cxn modelId="{F1E12E34-6EB1-4533-91F7-0A130DB75E8D}" srcId="{B9E3B842-11B6-499D-B0B7-38A276F32088}" destId="{3908F35E-2EE8-4D99-BB71-0AEDE27EB1A9}" srcOrd="6" destOrd="0" parTransId="{D90DB807-E448-4D87-9536-5E6ACBA615B4}" sibTransId="{61F535DB-C14B-4886-A379-A52C322C2AF5}"/>
    <dgm:cxn modelId="{1FC37E48-EE71-43F4-BB62-6185C2D7043C}" type="presOf" srcId="{B36A2E60-6E6B-42D3-A3A0-7922DF6B1CE6}" destId="{DE2F4C1A-0A0C-45B9-B14D-43560130C5B9}" srcOrd="0" destOrd="1" presId="urn:microsoft.com/office/officeart/2005/8/layout/list1"/>
    <dgm:cxn modelId="{6C4EFD48-F3FC-47DC-B4FD-A9DA8815F02C}" srcId="{B9E3B842-11B6-499D-B0B7-38A276F32088}" destId="{3459799C-88EC-4543-8630-CAE50040C4BD}" srcOrd="5" destOrd="0" parTransId="{E932CD9B-B877-45BE-B5E2-51D1DB20F344}" sibTransId="{C45166F7-1B21-42BE-98B6-D08FA33C4B1A}"/>
    <dgm:cxn modelId="{3A7DEA57-1A3C-40E5-9CF7-168CBB4FEA73}" srcId="{78C21E21-7C31-4CFE-9F2A-EF76BF77A243}" destId="{B9E3B842-11B6-499D-B0B7-38A276F32088}" srcOrd="0" destOrd="0" parTransId="{D0C77FA1-6D46-43DC-A707-BE3952CBD8BC}" sibTransId="{EF09415D-5C17-45AD-B7CB-DA93E07601D4}"/>
    <dgm:cxn modelId="{E6D0C278-1D84-4071-8233-D8F88DA49340}" srcId="{B9E3B842-11B6-499D-B0B7-38A276F32088}" destId="{246E1E8D-81EE-48F0-BE50-703572729888}" srcOrd="2" destOrd="0" parTransId="{A0E5570B-B60B-4309-BBC5-0485D3C82AF5}" sibTransId="{1956899B-8D7B-4226-8886-534A53404F68}"/>
    <dgm:cxn modelId="{480BF191-B3F5-419E-B4F5-A0F7B0179ED9}" type="presOf" srcId="{3459799C-88EC-4543-8630-CAE50040C4BD}" destId="{DE2F4C1A-0A0C-45B9-B14D-43560130C5B9}" srcOrd="0" destOrd="5" presId="urn:microsoft.com/office/officeart/2005/8/layout/list1"/>
    <dgm:cxn modelId="{D5C60FA4-C02B-48A2-84DE-5CB6222940CB}" srcId="{B9E3B842-11B6-499D-B0B7-38A276F32088}" destId="{7225EE88-D34F-4512-A914-2B0CA591E1BC}" srcOrd="4" destOrd="0" parTransId="{3206556A-CDBF-490E-A3C9-D93C47616F07}" sibTransId="{243C4C7D-F37C-42CF-ACA9-FC87ED052144}"/>
    <dgm:cxn modelId="{06D039AA-E392-4D9B-895F-43A9F31AFBC4}" type="presOf" srcId="{00F1B68C-5A9E-4EDF-83DA-CE5CE32AD89E}" destId="{DE2F4C1A-0A0C-45B9-B14D-43560130C5B9}" srcOrd="0" destOrd="0" presId="urn:microsoft.com/office/officeart/2005/8/layout/list1"/>
    <dgm:cxn modelId="{F96243AD-280C-4FFB-AB2F-B82A995BD358}" type="presOf" srcId="{35E66D92-D0CE-44FA-9EBC-954AE222E49E}" destId="{DE2F4C1A-0A0C-45B9-B14D-43560130C5B9}" srcOrd="0" destOrd="3" presId="urn:microsoft.com/office/officeart/2005/8/layout/list1"/>
    <dgm:cxn modelId="{71A9EABD-9FF6-4C6E-BAE8-C11061DF39B1}" type="presOf" srcId="{7225EE88-D34F-4512-A914-2B0CA591E1BC}" destId="{DE2F4C1A-0A0C-45B9-B14D-43560130C5B9}" srcOrd="0" destOrd="4" presId="urn:microsoft.com/office/officeart/2005/8/layout/list1"/>
    <dgm:cxn modelId="{8FAA3CBE-25CC-4B19-8618-D96062C68D12}" type="presOf" srcId="{3908F35E-2EE8-4D99-BB71-0AEDE27EB1A9}" destId="{DE2F4C1A-0A0C-45B9-B14D-43560130C5B9}" srcOrd="0" destOrd="6" presId="urn:microsoft.com/office/officeart/2005/8/layout/list1"/>
    <dgm:cxn modelId="{FE1BCFC6-FB25-4FDB-8841-0067CC542F53}" srcId="{B9E3B842-11B6-499D-B0B7-38A276F32088}" destId="{B36A2E60-6E6B-42D3-A3A0-7922DF6B1CE6}" srcOrd="1" destOrd="0" parTransId="{43EBDA15-A2B8-49AA-82D3-45F946840B36}" sibTransId="{7CD6222A-4A21-4949-A075-8E09071D1CF0}"/>
    <dgm:cxn modelId="{07D219DA-6355-49C1-B3B9-57504303CC0A}" type="presOf" srcId="{B9E3B842-11B6-499D-B0B7-38A276F32088}" destId="{CADA161A-D384-48A1-B3D7-F6A504990401}" srcOrd="1" destOrd="0" presId="urn:microsoft.com/office/officeart/2005/8/layout/list1"/>
    <dgm:cxn modelId="{B14EE8DA-1C1C-48D2-9D53-6B3285F532B9}" type="presOf" srcId="{B9E3B842-11B6-499D-B0B7-38A276F32088}" destId="{801528FE-51F8-4967-BC10-C9EDD72DCC3D}" srcOrd="0" destOrd="0" presId="urn:microsoft.com/office/officeart/2005/8/layout/list1"/>
    <dgm:cxn modelId="{18F0C7DF-65A2-4DFD-B990-8F3F4D65F5FB}" srcId="{B9E3B842-11B6-499D-B0B7-38A276F32088}" destId="{00F1B68C-5A9E-4EDF-83DA-CE5CE32AD89E}" srcOrd="0" destOrd="0" parTransId="{A461B184-B360-4749-A79E-0E92E981024E}" sibTransId="{AAF1CB26-2273-4C97-BA0C-8312D87D91B0}"/>
    <dgm:cxn modelId="{C14E41ED-6964-47A5-88E3-F7A77C486796}" type="presOf" srcId="{78C21E21-7C31-4CFE-9F2A-EF76BF77A243}" destId="{B7808392-11F1-4D43-A6A8-2C826918BB2A}" srcOrd="0" destOrd="0" presId="urn:microsoft.com/office/officeart/2005/8/layout/list1"/>
    <dgm:cxn modelId="{EA7947F9-230C-4197-94E3-B25F472AB1E5}" srcId="{B9E3B842-11B6-499D-B0B7-38A276F32088}" destId="{35E66D92-D0CE-44FA-9EBC-954AE222E49E}" srcOrd="3" destOrd="0" parTransId="{5776C146-72E7-497C-8EB1-39417ACAFCCB}" sibTransId="{496E250D-4226-4706-920C-4A517972E303}"/>
    <dgm:cxn modelId="{10C48833-2E50-4A41-A6C4-5632DE71C464}" type="presParOf" srcId="{B7808392-11F1-4D43-A6A8-2C826918BB2A}" destId="{65B028CD-B357-4495-BC66-BCF6E43D51BB}" srcOrd="0" destOrd="0" presId="urn:microsoft.com/office/officeart/2005/8/layout/list1"/>
    <dgm:cxn modelId="{54A83215-34BE-46BE-8ED4-8FBD0F930D7F}" type="presParOf" srcId="{65B028CD-B357-4495-BC66-BCF6E43D51BB}" destId="{801528FE-51F8-4967-BC10-C9EDD72DCC3D}" srcOrd="0" destOrd="0" presId="urn:microsoft.com/office/officeart/2005/8/layout/list1"/>
    <dgm:cxn modelId="{D9B38D21-5BF3-4FC4-92C4-D35956AC6322}" type="presParOf" srcId="{65B028CD-B357-4495-BC66-BCF6E43D51BB}" destId="{CADA161A-D384-48A1-B3D7-F6A504990401}" srcOrd="1" destOrd="0" presId="urn:microsoft.com/office/officeart/2005/8/layout/list1"/>
    <dgm:cxn modelId="{C8A66B70-E2D3-425C-9093-DF2FE9FBB72C}" type="presParOf" srcId="{B7808392-11F1-4D43-A6A8-2C826918BB2A}" destId="{850AE2B5-00B4-4FB9-8F0C-5E4A6A904F27}" srcOrd="1" destOrd="0" presId="urn:microsoft.com/office/officeart/2005/8/layout/list1"/>
    <dgm:cxn modelId="{4B9D7AB0-79EB-4F8E-B406-1E640738A4F8}" type="presParOf" srcId="{B7808392-11F1-4D43-A6A8-2C826918BB2A}" destId="{DE2F4C1A-0A0C-45B9-B14D-43560130C5B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4400" b="1" dirty="0"/>
            <a:t>學校</a:t>
          </a:r>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r>
            <a:rPr lang="zh-TW" altLang="en-US" sz="3000" dirty="0">
              <a:solidFill>
                <a:schemeClr val="tx1"/>
              </a:solidFill>
              <a:latin typeface="+mn-ea"/>
              <a:ea typeface="+mn-ea"/>
            </a:rPr>
            <a:t>市立士林高商、私立惇敍工商、私立金甌女中</a:t>
          </a:r>
          <a:br>
            <a:rPr lang="en-US" altLang="zh-TW" sz="3000" dirty="0">
              <a:solidFill>
                <a:schemeClr val="tx1"/>
              </a:solidFill>
              <a:latin typeface="+mn-ea"/>
              <a:ea typeface="+mn-ea"/>
            </a:rPr>
          </a:br>
          <a:r>
            <a:rPr lang="zh-TW" altLang="en-US" sz="3000" dirty="0">
              <a:solidFill>
                <a:schemeClr val="tx1"/>
              </a:solidFill>
              <a:latin typeface="+mn-ea"/>
              <a:ea typeface="+mn-ea"/>
            </a:rPr>
            <a:t>私立育達高中、私立景文高中、私立稻江高商</a:t>
          </a:r>
          <a:br>
            <a:rPr lang="en-US" altLang="zh-TW" sz="3000" dirty="0">
              <a:solidFill>
                <a:schemeClr val="tx1"/>
              </a:solidFill>
              <a:latin typeface="+mn-ea"/>
              <a:ea typeface="+mn-ea"/>
            </a:rPr>
          </a:br>
          <a:r>
            <a:rPr lang="zh-TW" altLang="en-US" sz="3000" dirty="0">
              <a:solidFill>
                <a:schemeClr val="tx1"/>
              </a:solidFill>
              <a:latin typeface="+mn-ea"/>
              <a:ea typeface="+mn-ea"/>
            </a:rPr>
            <a:t>私立華岡藝術學校、私立開平餐飲學校、私立協和祐德高中、</a:t>
          </a:r>
          <a:r>
            <a:rPr lang="zh-TW" sz="3000" dirty="0"/>
            <a:t>私立東方工商</a:t>
          </a:r>
          <a:r>
            <a:rPr lang="zh-TW" altLang="en-US" sz="3000" dirty="0"/>
            <a:t>、</a:t>
          </a:r>
          <a:r>
            <a:rPr lang="zh-TW" sz="3000" dirty="0"/>
            <a:t>私立泰北高中</a:t>
          </a:r>
          <a:endParaRPr lang="zh-TW" altLang="en-US" sz="2800" b="1" dirty="0">
            <a:solidFill>
              <a:srgbClr val="FF0000"/>
            </a:solidFill>
            <a:latin typeface="+mn-ea"/>
            <a:ea typeface="+mn-ea"/>
          </a:endParaRPr>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D558DD1A-D7AC-4A8A-BBCC-AC9BB0AD5C50}">
      <dgm:prSet phldrT="[文字]" custT="1"/>
      <dgm:spPr/>
      <dgm:t>
        <a:bodyPr/>
        <a:lstStyle/>
        <a:p>
          <a:r>
            <a:rPr lang="zh-TW" altLang="en-US" sz="2800" b="1" dirty="0">
              <a:solidFill>
                <a:srgbClr val="FF0000"/>
              </a:solidFill>
              <a:latin typeface="+mn-ea"/>
              <a:ea typeface="+mn-ea"/>
            </a:rPr>
            <a:t>各校招生科別及測驗方式請看簡章</a:t>
          </a:r>
        </a:p>
      </dgm:t>
    </dgm:pt>
    <dgm:pt modelId="{ACE28341-480B-4AAB-AAB9-960B99436619}" type="parTrans" cxnId="{B5F9090C-9786-4A74-AC5D-373B8080562C}">
      <dgm:prSet/>
      <dgm:spPr/>
      <dgm:t>
        <a:bodyPr/>
        <a:lstStyle/>
        <a:p>
          <a:endParaRPr lang="zh-TW" altLang="en-US"/>
        </a:p>
      </dgm:t>
    </dgm:pt>
    <dgm:pt modelId="{4084EFFE-F508-47A7-9DA1-53A21DBAA6BB}" type="sibTrans" cxnId="{B5F9090C-9786-4A74-AC5D-373B8080562C}">
      <dgm:prSet/>
      <dgm:spPr/>
      <dgm:t>
        <a:bodyPr/>
        <a:lstStyle/>
        <a:p>
          <a:endParaRPr lang="zh-TW" altLang="en-US"/>
        </a:p>
      </dgm:t>
    </dgm:pt>
    <dgm:pt modelId="{1C9C5BA0-D7F7-41B5-AE8D-6A40283D18CE}">
      <dgm:prSet phldrT="[文字]" custT="1"/>
      <dgm:spPr/>
      <dgm:t>
        <a:bodyPr/>
        <a:lstStyle/>
        <a:p>
          <a:r>
            <a:rPr lang="zh-TW" altLang="en-US" sz="2800" b="1" dirty="0">
              <a:latin typeface="+mn-ea"/>
              <a:ea typeface="+mn-ea"/>
            </a:rPr>
            <a:t>臺北市特招專業群科甄選入學承辦學校：士林高商</a:t>
          </a:r>
          <a:endParaRPr lang="zh-TW" altLang="en-US" sz="2800" b="1" dirty="0">
            <a:solidFill>
              <a:srgbClr val="FF0000"/>
            </a:solidFill>
            <a:latin typeface="+mn-ea"/>
            <a:ea typeface="+mn-ea"/>
          </a:endParaRPr>
        </a:p>
      </dgm:t>
    </dgm:pt>
    <dgm:pt modelId="{282EA805-5B9C-40AE-B3CA-FA7BCB8B3687}" type="parTrans" cxnId="{877BB46B-428A-44B7-97CE-D2F74F311C18}">
      <dgm:prSet/>
      <dgm:spPr/>
      <dgm:t>
        <a:bodyPr/>
        <a:lstStyle/>
        <a:p>
          <a:endParaRPr lang="zh-TW" altLang="en-US"/>
        </a:p>
      </dgm:t>
    </dgm:pt>
    <dgm:pt modelId="{828B799A-BF10-4C2B-AD9D-CBDBA2DFEBFB}" type="sibTrans" cxnId="{877BB46B-428A-44B7-97CE-D2F74F311C18}">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00196" custScaleY="100000" custLinFactNeighborX="-304" custLinFactNeighborY="8882">
        <dgm:presLayoutVars>
          <dgm:chMax val="0"/>
          <dgm:chPref val="0"/>
          <dgm:bulletEnabled val="1"/>
        </dgm:presLayoutVars>
      </dgm:prSet>
      <dgm:spPr/>
    </dgm:pt>
    <dgm:pt modelId="{714B80D7-11D7-4FAA-9B1F-989E458A7C19}" type="pres">
      <dgm:prSet presAssocID="{17D8E6E2-F0E4-44F9-A8C0-208A1CCB1B1B}" presName="desTx" presStyleLbl="alignAccFollowNode1" presStyleIdx="0" presStyleCnt="1" custScaleX="100098" custLinFactNeighborX="-417" custLinFactNeighborY="4526">
        <dgm:presLayoutVars>
          <dgm:bulletEnabled val="1"/>
        </dgm:presLayoutVars>
      </dgm:prSet>
      <dgm:spPr/>
    </dgm:pt>
  </dgm:ptLst>
  <dgm:cxnLst>
    <dgm:cxn modelId="{B5F9090C-9786-4A74-AC5D-373B8080562C}" srcId="{17D8E6E2-F0E4-44F9-A8C0-208A1CCB1B1B}" destId="{D558DD1A-D7AC-4A8A-BBCC-AC9BB0AD5C50}" srcOrd="2" destOrd="0" parTransId="{ACE28341-480B-4AAB-AAB9-960B99436619}" sibTransId="{4084EFFE-F508-47A7-9DA1-53A21DBAA6BB}"/>
    <dgm:cxn modelId="{2209AD18-70C3-414C-83B8-4B3E5C104147}" type="presOf" srcId="{1C9C5BA0-D7F7-41B5-AE8D-6A40283D18CE}" destId="{714B80D7-11D7-4FAA-9B1F-989E458A7C19}" srcOrd="0" destOrd="1" presId="urn:microsoft.com/office/officeart/2005/8/layout/hList1"/>
    <dgm:cxn modelId="{217DB41B-EF50-497F-8422-08FDDD175651}" type="presOf" srcId="{FF3DEDCE-6740-41F5-BF2A-B7847A6EFCE7}" destId="{53878E18-4B37-49C6-84F5-12C0E03A662E}"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877BB46B-428A-44B7-97CE-D2F74F311C18}" srcId="{17D8E6E2-F0E4-44F9-A8C0-208A1CCB1B1B}" destId="{1C9C5BA0-D7F7-41B5-AE8D-6A40283D18CE}" srcOrd="1" destOrd="0" parTransId="{282EA805-5B9C-40AE-B3CA-FA7BCB8B3687}" sibTransId="{828B799A-BF10-4C2B-AD9D-CBDBA2DFEBFB}"/>
    <dgm:cxn modelId="{2073996C-9CC2-4397-B4D3-5A3BE43398CF}" type="presOf" srcId="{D558DD1A-D7AC-4A8A-BBCC-AC9BB0AD5C50}" destId="{714B80D7-11D7-4FAA-9B1F-989E458A7C19}" srcOrd="0" destOrd="2" presId="urn:microsoft.com/office/officeart/2005/8/layout/hList1"/>
    <dgm:cxn modelId="{C6699CB3-8657-43E6-BF30-63DCE6EA822F}" type="presOf" srcId="{17D8E6E2-F0E4-44F9-A8C0-208A1CCB1B1B}" destId="{A39B4E89-221F-40D0-8D3D-15C956775D6F}" srcOrd="0" destOrd="0" presId="urn:microsoft.com/office/officeart/2005/8/layout/hList1"/>
    <dgm:cxn modelId="{902230CA-66E6-4FA2-BE25-F15F16616E74}" type="presOf" srcId="{24C92F37-86CB-4962-B260-12B72D99E329}" destId="{714B80D7-11D7-4FAA-9B1F-989E458A7C19}"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5908C1A-2795-48D5-8B62-F370629B41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52862621-7A2A-486B-B526-F78B97C84131}">
      <dgm:prSet phldrT="[文字]" custT="1"/>
      <dgm:spPr/>
      <dgm:t>
        <a:bodyPr/>
        <a:lstStyle/>
        <a:p>
          <a:r>
            <a:rPr lang="zh-TW" altLang="en-US" sz="4800" dirty="0"/>
            <a:t>輪調式</a:t>
          </a:r>
        </a:p>
      </dgm:t>
    </dgm:pt>
    <dgm:pt modelId="{B1E12EB0-08C5-4655-8F0D-387B99381049}" type="parTrans" cxnId="{89A9F801-6E9A-4F32-ABCA-CD6A74435BAE}">
      <dgm:prSet/>
      <dgm:spPr/>
      <dgm:t>
        <a:bodyPr/>
        <a:lstStyle/>
        <a:p>
          <a:endParaRPr lang="zh-TW" altLang="en-US"/>
        </a:p>
      </dgm:t>
    </dgm:pt>
    <dgm:pt modelId="{97DE5FE9-54D2-4100-84E5-56C8889C3AAA}" type="sibTrans" cxnId="{89A9F801-6E9A-4F32-ABCA-CD6A74435BAE}">
      <dgm:prSet/>
      <dgm:spPr/>
      <dgm:t>
        <a:bodyPr/>
        <a:lstStyle/>
        <a:p>
          <a:endParaRPr lang="zh-TW" altLang="en-US"/>
        </a:p>
      </dgm:t>
    </dgm:pt>
    <dgm:pt modelId="{52F41EBC-3E3C-405F-849B-E11854CFA10F}">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AA4F19C0-E684-475A-9D43-2C5BEE1F51DD}" type="parTrans" cxnId="{C8DACEE7-4701-47A7-9268-E018E46338BF}">
      <dgm:prSet/>
      <dgm:spPr/>
      <dgm:t>
        <a:bodyPr/>
        <a:lstStyle/>
        <a:p>
          <a:endParaRPr lang="zh-TW" altLang="en-US"/>
        </a:p>
      </dgm:t>
    </dgm:pt>
    <dgm:pt modelId="{76EC5F96-ED6A-44A1-946C-AC7F79CB3C8E}" type="sibTrans" cxnId="{C8DACEE7-4701-47A7-9268-E018E46338BF}">
      <dgm:prSet/>
      <dgm:spPr/>
      <dgm:t>
        <a:bodyPr/>
        <a:lstStyle/>
        <a:p>
          <a:endParaRPr lang="zh-TW" altLang="en-US"/>
        </a:p>
      </dgm:t>
    </dgm:pt>
    <dgm:pt modelId="{00CE5130-286D-4F36-B6D7-8FBC842EEF94}">
      <dgm:prSet phldrT="[文字]" custT="1"/>
      <dgm:spPr/>
      <dgm:t>
        <a:bodyPr/>
        <a:lstStyle/>
        <a:p>
          <a:r>
            <a:rPr lang="zh-TW" altLang="en-US" sz="4800" dirty="0"/>
            <a:t>階梯式</a:t>
          </a:r>
        </a:p>
      </dgm:t>
    </dgm:pt>
    <dgm:pt modelId="{87CE3B40-4735-4245-A71C-271B4E11120A}" type="parTrans" cxnId="{F941620F-38C0-4B58-8C7F-2C141E3228B7}">
      <dgm:prSet/>
      <dgm:spPr/>
      <dgm:t>
        <a:bodyPr/>
        <a:lstStyle/>
        <a:p>
          <a:endParaRPr lang="zh-TW" altLang="en-US"/>
        </a:p>
      </dgm:t>
    </dgm:pt>
    <dgm:pt modelId="{9DF93D34-BD79-4715-A086-8902455DB0C2}" type="sibTrans" cxnId="{F941620F-38C0-4B58-8C7F-2C141E3228B7}">
      <dgm:prSet/>
      <dgm:spPr/>
      <dgm:t>
        <a:bodyPr/>
        <a:lstStyle/>
        <a:p>
          <a:endParaRPr lang="zh-TW" altLang="en-US"/>
        </a:p>
      </dgm:t>
    </dgm:pt>
    <dgm:pt modelId="{8B475704-F519-44D7-B08D-ED7D6789220B}">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C2B0D116-8211-4C8B-BEE3-98AE1298C46F}" type="parTrans" cxnId="{316C1D1C-512B-446D-8CAC-59822D99DB8E}">
      <dgm:prSet/>
      <dgm:spPr/>
      <dgm:t>
        <a:bodyPr/>
        <a:lstStyle/>
        <a:p>
          <a:endParaRPr lang="zh-TW" altLang="en-US"/>
        </a:p>
      </dgm:t>
    </dgm:pt>
    <dgm:pt modelId="{35699EE4-0228-441D-AFE3-96C10ACB36D5}" type="sibTrans" cxnId="{316C1D1C-512B-446D-8CAC-59822D99DB8E}">
      <dgm:prSet/>
      <dgm:spPr/>
      <dgm:t>
        <a:bodyPr/>
        <a:lstStyle/>
        <a:p>
          <a:endParaRPr lang="zh-TW" altLang="en-US"/>
        </a:p>
      </dgm:t>
    </dgm:pt>
    <dgm:pt modelId="{7C9A2FED-3F91-45E5-BD26-D9676EAD6427}">
      <dgm:prSet phldrT="[文字]" custT="1"/>
      <dgm:spPr/>
      <dgm:t>
        <a:bodyPr/>
        <a:lstStyle/>
        <a:p>
          <a:r>
            <a:rPr lang="zh-TW" altLang="en-US" sz="4800" dirty="0"/>
            <a:t>實習式</a:t>
          </a:r>
        </a:p>
      </dgm:t>
    </dgm:pt>
    <dgm:pt modelId="{A8BEC3F7-22C0-4D73-B388-503A1C5BCAF3}" type="parTrans" cxnId="{EF4A9ECE-1B1F-4DE5-B447-9C36D6E01897}">
      <dgm:prSet/>
      <dgm:spPr/>
      <dgm:t>
        <a:bodyPr/>
        <a:lstStyle/>
        <a:p>
          <a:endParaRPr lang="zh-TW" altLang="en-US"/>
        </a:p>
      </dgm:t>
    </dgm:pt>
    <dgm:pt modelId="{9FB37A9F-7D51-4D75-B8E5-6DE255FFB474}" type="sibTrans" cxnId="{EF4A9ECE-1B1F-4DE5-B447-9C36D6E01897}">
      <dgm:prSet/>
      <dgm:spPr/>
      <dgm:t>
        <a:bodyPr/>
        <a:lstStyle/>
        <a:p>
          <a:endParaRPr lang="zh-TW" altLang="en-US"/>
        </a:p>
      </dgm:t>
    </dgm:pt>
    <dgm:pt modelId="{F04DDBA1-1A15-48C6-ADC8-A4AABC2EB439}">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spc="200" dirty="0">
              <a:latin typeface="微軟正黑體" panose="020B0604030504040204" pitchFamily="34" charset="-120"/>
              <a:ea typeface="微軟正黑體" panose="020B0604030504040204" pitchFamily="34" charset="-120"/>
            </a:rPr>
            <a:t>至建教合作機構接受職業技能訓練。</a:t>
          </a:r>
          <a:endParaRPr lang="zh-TW" altLang="en-US" sz="1800" dirty="0"/>
        </a:p>
      </dgm:t>
    </dgm:pt>
    <dgm:pt modelId="{D3850F6E-59A8-4961-AAB4-A41F4002865A}" type="parTrans" cxnId="{93EB2326-A149-4761-AEE7-8762C6EDB0DA}">
      <dgm:prSet/>
      <dgm:spPr/>
      <dgm:t>
        <a:bodyPr/>
        <a:lstStyle/>
        <a:p>
          <a:endParaRPr lang="zh-TW" altLang="en-US"/>
        </a:p>
      </dgm:t>
    </dgm:pt>
    <dgm:pt modelId="{DC1A5CA1-ECF9-4371-8216-C69BD47824AF}" type="sibTrans" cxnId="{93EB2326-A149-4761-AEE7-8762C6EDB0DA}">
      <dgm:prSet/>
      <dgm:spPr/>
      <dgm:t>
        <a:bodyPr/>
        <a:lstStyle/>
        <a:p>
          <a:endParaRPr lang="zh-TW" altLang="en-US"/>
        </a:p>
      </dgm:t>
    </dgm:pt>
    <dgm:pt modelId="{E08758C2-2B2C-4B2F-A1F6-A0C76213EA79}" type="pres">
      <dgm:prSet presAssocID="{65908C1A-2795-48D5-8B62-F370629B4199}" presName="Name0" presStyleCnt="0">
        <dgm:presLayoutVars>
          <dgm:dir/>
          <dgm:animLvl val="lvl"/>
          <dgm:resizeHandles val="exact"/>
        </dgm:presLayoutVars>
      </dgm:prSet>
      <dgm:spPr/>
    </dgm:pt>
    <dgm:pt modelId="{17ACF3B6-28D8-4CCA-85F6-34A2E4335D65}" type="pres">
      <dgm:prSet presAssocID="{52862621-7A2A-486B-B526-F78B97C84131}" presName="linNode" presStyleCnt="0"/>
      <dgm:spPr/>
    </dgm:pt>
    <dgm:pt modelId="{ACF2282B-1BCF-4741-B23B-63BADC4DAF9A}" type="pres">
      <dgm:prSet presAssocID="{52862621-7A2A-486B-B526-F78B97C84131}" presName="parentText" presStyleLbl="node1" presStyleIdx="0" presStyleCnt="3" custLinFactNeighborX="-1795" custLinFactNeighborY="694">
        <dgm:presLayoutVars>
          <dgm:chMax val="1"/>
          <dgm:bulletEnabled val="1"/>
        </dgm:presLayoutVars>
      </dgm:prSet>
      <dgm:spPr/>
    </dgm:pt>
    <dgm:pt modelId="{9EF463F0-F6C6-45B0-9E63-4A97D68BEAB6}" type="pres">
      <dgm:prSet presAssocID="{52862621-7A2A-486B-B526-F78B97C84131}" presName="descendantText" presStyleLbl="alignAccFollowNode1" presStyleIdx="0" presStyleCnt="3">
        <dgm:presLayoutVars>
          <dgm:bulletEnabled val="1"/>
        </dgm:presLayoutVars>
      </dgm:prSet>
      <dgm:spPr/>
    </dgm:pt>
    <dgm:pt modelId="{407D641A-9AEF-4977-B461-70022FE0FF05}" type="pres">
      <dgm:prSet presAssocID="{97DE5FE9-54D2-4100-84E5-56C8889C3AAA}" presName="sp" presStyleCnt="0"/>
      <dgm:spPr/>
    </dgm:pt>
    <dgm:pt modelId="{4555F64D-BB58-4361-8201-7277494C12C2}" type="pres">
      <dgm:prSet presAssocID="{00CE5130-286D-4F36-B6D7-8FBC842EEF94}" presName="linNode" presStyleCnt="0"/>
      <dgm:spPr/>
    </dgm:pt>
    <dgm:pt modelId="{56CE07D7-FA1D-432A-8C1E-747EF14A056A}" type="pres">
      <dgm:prSet presAssocID="{00CE5130-286D-4F36-B6D7-8FBC842EEF94}" presName="parentText" presStyleLbl="node1" presStyleIdx="1" presStyleCnt="3">
        <dgm:presLayoutVars>
          <dgm:chMax val="1"/>
          <dgm:bulletEnabled val="1"/>
        </dgm:presLayoutVars>
      </dgm:prSet>
      <dgm:spPr/>
    </dgm:pt>
    <dgm:pt modelId="{0EC8481D-716E-40D0-927B-AB6698E3F180}" type="pres">
      <dgm:prSet presAssocID="{00CE5130-286D-4F36-B6D7-8FBC842EEF94}" presName="descendantText" presStyleLbl="alignAccFollowNode1" presStyleIdx="1" presStyleCnt="3">
        <dgm:presLayoutVars>
          <dgm:bulletEnabled val="1"/>
        </dgm:presLayoutVars>
      </dgm:prSet>
      <dgm:spPr/>
    </dgm:pt>
    <dgm:pt modelId="{23D374CF-F6A6-4102-A42B-3EFB74D38DEE}" type="pres">
      <dgm:prSet presAssocID="{9DF93D34-BD79-4715-A086-8902455DB0C2}" presName="sp" presStyleCnt="0"/>
      <dgm:spPr/>
    </dgm:pt>
    <dgm:pt modelId="{D3096C91-8329-4C46-81E0-120A1CB116AB}" type="pres">
      <dgm:prSet presAssocID="{7C9A2FED-3F91-45E5-BD26-D9676EAD6427}" presName="linNode" presStyleCnt="0"/>
      <dgm:spPr/>
    </dgm:pt>
    <dgm:pt modelId="{91BD6282-CDB9-4246-B451-4418007F5FEE}" type="pres">
      <dgm:prSet presAssocID="{7C9A2FED-3F91-45E5-BD26-D9676EAD6427}" presName="parentText" presStyleLbl="node1" presStyleIdx="2" presStyleCnt="3">
        <dgm:presLayoutVars>
          <dgm:chMax val="1"/>
          <dgm:bulletEnabled val="1"/>
        </dgm:presLayoutVars>
      </dgm:prSet>
      <dgm:spPr/>
    </dgm:pt>
    <dgm:pt modelId="{D004DCC9-DD72-4238-A022-DD95E8B0CDDC}" type="pres">
      <dgm:prSet presAssocID="{7C9A2FED-3F91-45E5-BD26-D9676EAD6427}" presName="descendantText" presStyleLbl="alignAccFollowNode1" presStyleIdx="2" presStyleCnt="3">
        <dgm:presLayoutVars>
          <dgm:bulletEnabled val="1"/>
        </dgm:presLayoutVars>
      </dgm:prSet>
      <dgm:spPr/>
    </dgm:pt>
  </dgm:ptLst>
  <dgm:cxnLst>
    <dgm:cxn modelId="{89A9F801-6E9A-4F32-ABCA-CD6A74435BAE}" srcId="{65908C1A-2795-48D5-8B62-F370629B4199}" destId="{52862621-7A2A-486B-B526-F78B97C84131}" srcOrd="0" destOrd="0" parTransId="{B1E12EB0-08C5-4655-8F0D-387B99381049}" sibTransId="{97DE5FE9-54D2-4100-84E5-56C8889C3AAA}"/>
    <dgm:cxn modelId="{F941620F-38C0-4B58-8C7F-2C141E3228B7}" srcId="{65908C1A-2795-48D5-8B62-F370629B4199}" destId="{00CE5130-286D-4F36-B6D7-8FBC842EEF94}" srcOrd="1" destOrd="0" parTransId="{87CE3B40-4735-4245-A71C-271B4E11120A}" sibTransId="{9DF93D34-BD79-4715-A086-8902455DB0C2}"/>
    <dgm:cxn modelId="{DF85831B-9BE4-4897-80B8-ACFE2EE251F2}" type="presOf" srcId="{F04DDBA1-1A15-48C6-ADC8-A4AABC2EB439}" destId="{D004DCC9-DD72-4238-A022-DD95E8B0CDDC}" srcOrd="0" destOrd="0" presId="urn:microsoft.com/office/officeart/2005/8/layout/vList5"/>
    <dgm:cxn modelId="{316C1D1C-512B-446D-8CAC-59822D99DB8E}" srcId="{00CE5130-286D-4F36-B6D7-8FBC842EEF94}" destId="{8B475704-F519-44D7-B08D-ED7D6789220B}" srcOrd="0" destOrd="0" parTransId="{C2B0D116-8211-4C8B-BEE3-98AE1298C46F}" sibTransId="{35699EE4-0228-441D-AFE3-96C10ACB36D5}"/>
    <dgm:cxn modelId="{93EB2326-A149-4761-AEE7-8762C6EDB0DA}" srcId="{7C9A2FED-3F91-45E5-BD26-D9676EAD6427}" destId="{F04DDBA1-1A15-48C6-ADC8-A4AABC2EB439}" srcOrd="0" destOrd="0" parTransId="{D3850F6E-59A8-4961-AAB4-A41F4002865A}" sibTransId="{DC1A5CA1-ECF9-4371-8216-C69BD47824AF}"/>
    <dgm:cxn modelId="{1CD59D30-7E15-4224-9308-8F762728C4FF}" type="presOf" srcId="{52F41EBC-3E3C-405F-849B-E11854CFA10F}" destId="{9EF463F0-F6C6-45B0-9E63-4A97D68BEAB6}" srcOrd="0" destOrd="0" presId="urn:microsoft.com/office/officeart/2005/8/layout/vList5"/>
    <dgm:cxn modelId="{12238D45-4E4C-4FC7-AD48-51F69D4C6749}" type="presOf" srcId="{00CE5130-286D-4F36-B6D7-8FBC842EEF94}" destId="{56CE07D7-FA1D-432A-8C1E-747EF14A056A}" srcOrd="0" destOrd="0" presId="urn:microsoft.com/office/officeart/2005/8/layout/vList5"/>
    <dgm:cxn modelId="{0CE22A4B-9088-468E-8146-03812DA7F9B1}" type="presOf" srcId="{52862621-7A2A-486B-B526-F78B97C84131}" destId="{ACF2282B-1BCF-4741-B23B-63BADC4DAF9A}" srcOrd="0" destOrd="0" presId="urn:microsoft.com/office/officeart/2005/8/layout/vList5"/>
    <dgm:cxn modelId="{97BB3C6E-98B0-47A8-ADE5-21FCFEEAD8E8}" type="presOf" srcId="{65908C1A-2795-48D5-8B62-F370629B4199}" destId="{E08758C2-2B2C-4B2F-A1F6-A0C76213EA79}" srcOrd="0" destOrd="0" presId="urn:microsoft.com/office/officeart/2005/8/layout/vList5"/>
    <dgm:cxn modelId="{4B2371AF-8A2A-4A47-B210-CA58B5A6DFB4}" type="presOf" srcId="{7C9A2FED-3F91-45E5-BD26-D9676EAD6427}" destId="{91BD6282-CDB9-4246-B451-4418007F5FEE}" srcOrd="0" destOrd="0" presId="urn:microsoft.com/office/officeart/2005/8/layout/vList5"/>
    <dgm:cxn modelId="{EF4A9ECE-1B1F-4DE5-B447-9C36D6E01897}" srcId="{65908C1A-2795-48D5-8B62-F370629B4199}" destId="{7C9A2FED-3F91-45E5-BD26-D9676EAD6427}" srcOrd="2" destOrd="0" parTransId="{A8BEC3F7-22C0-4D73-B388-503A1C5BCAF3}" sibTransId="{9FB37A9F-7D51-4D75-B8E5-6DE255FFB474}"/>
    <dgm:cxn modelId="{C8DACEE7-4701-47A7-9268-E018E46338BF}" srcId="{52862621-7A2A-486B-B526-F78B97C84131}" destId="{52F41EBC-3E3C-405F-849B-E11854CFA10F}" srcOrd="0" destOrd="0" parTransId="{AA4F19C0-E684-475A-9D43-2C5BEE1F51DD}" sibTransId="{76EC5F96-ED6A-44A1-946C-AC7F79CB3C8E}"/>
    <dgm:cxn modelId="{D140EDF1-1D29-42CC-825A-C7C300E809CD}" type="presOf" srcId="{8B475704-F519-44D7-B08D-ED7D6789220B}" destId="{0EC8481D-716E-40D0-927B-AB6698E3F180}" srcOrd="0" destOrd="0" presId="urn:microsoft.com/office/officeart/2005/8/layout/vList5"/>
    <dgm:cxn modelId="{DAA10EB3-759D-4C21-8AB1-E1B20576DB5E}" type="presParOf" srcId="{E08758C2-2B2C-4B2F-A1F6-A0C76213EA79}" destId="{17ACF3B6-28D8-4CCA-85F6-34A2E4335D65}" srcOrd="0" destOrd="0" presId="urn:microsoft.com/office/officeart/2005/8/layout/vList5"/>
    <dgm:cxn modelId="{73EF974C-7DDC-48D5-80F1-4F372CE22AC6}" type="presParOf" srcId="{17ACF3B6-28D8-4CCA-85F6-34A2E4335D65}" destId="{ACF2282B-1BCF-4741-B23B-63BADC4DAF9A}" srcOrd="0" destOrd="0" presId="urn:microsoft.com/office/officeart/2005/8/layout/vList5"/>
    <dgm:cxn modelId="{4868ACC2-3369-4497-B72A-CE5824EAF2F8}" type="presParOf" srcId="{17ACF3B6-28D8-4CCA-85F6-34A2E4335D65}" destId="{9EF463F0-F6C6-45B0-9E63-4A97D68BEAB6}" srcOrd="1" destOrd="0" presId="urn:microsoft.com/office/officeart/2005/8/layout/vList5"/>
    <dgm:cxn modelId="{AB0E1CEB-987F-4636-B63E-5C20F4BD916E}" type="presParOf" srcId="{E08758C2-2B2C-4B2F-A1F6-A0C76213EA79}" destId="{407D641A-9AEF-4977-B461-70022FE0FF05}" srcOrd="1" destOrd="0" presId="urn:microsoft.com/office/officeart/2005/8/layout/vList5"/>
    <dgm:cxn modelId="{9D2E0082-7D7E-471E-8193-66FD7E586F9A}" type="presParOf" srcId="{E08758C2-2B2C-4B2F-A1F6-A0C76213EA79}" destId="{4555F64D-BB58-4361-8201-7277494C12C2}" srcOrd="2" destOrd="0" presId="urn:microsoft.com/office/officeart/2005/8/layout/vList5"/>
    <dgm:cxn modelId="{6179F408-379E-4E13-8AD4-0A416D3917F2}" type="presParOf" srcId="{4555F64D-BB58-4361-8201-7277494C12C2}" destId="{56CE07D7-FA1D-432A-8C1E-747EF14A056A}" srcOrd="0" destOrd="0" presId="urn:microsoft.com/office/officeart/2005/8/layout/vList5"/>
    <dgm:cxn modelId="{F94EBFAB-5CA9-4F89-9E8C-9892F95B0C87}" type="presParOf" srcId="{4555F64D-BB58-4361-8201-7277494C12C2}" destId="{0EC8481D-716E-40D0-927B-AB6698E3F180}" srcOrd="1" destOrd="0" presId="urn:microsoft.com/office/officeart/2005/8/layout/vList5"/>
    <dgm:cxn modelId="{0F5C437D-1E09-45A0-9145-F37A38DCC5C5}" type="presParOf" srcId="{E08758C2-2B2C-4B2F-A1F6-A0C76213EA79}" destId="{23D374CF-F6A6-4102-A42B-3EFB74D38DEE}" srcOrd="3" destOrd="0" presId="urn:microsoft.com/office/officeart/2005/8/layout/vList5"/>
    <dgm:cxn modelId="{B34E83C2-E2E5-4F3A-B22C-3264DCDD1105}" type="presParOf" srcId="{E08758C2-2B2C-4B2F-A1F6-A0C76213EA79}" destId="{D3096C91-8329-4C46-81E0-120A1CB116AB}" srcOrd="4" destOrd="0" presId="urn:microsoft.com/office/officeart/2005/8/layout/vList5"/>
    <dgm:cxn modelId="{6B0A8F1A-2AEF-4997-83D5-3C47C6B2B76F}" type="presParOf" srcId="{D3096C91-8329-4C46-81E0-120A1CB116AB}" destId="{91BD6282-CDB9-4246-B451-4418007F5FEE}" srcOrd="0" destOrd="0" presId="urn:microsoft.com/office/officeart/2005/8/layout/vList5"/>
    <dgm:cxn modelId="{9A657D99-CDBD-492C-A36C-8A1750594A84}" type="presParOf" srcId="{D3096C91-8329-4C46-81E0-120A1CB116AB}" destId="{D004DCC9-DD72-4238-A022-DD95E8B0CD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964241C-BE8C-4620-AB3F-54C0AE0D6201}" type="doc">
      <dgm:prSet loTypeId="urn:microsoft.com/office/officeart/2009/3/layout/IncreasingArrowsProcess" loCatId="process" qsTypeId="urn:microsoft.com/office/officeart/2005/8/quickstyle/simple1" qsCatId="simple" csTypeId="urn:microsoft.com/office/officeart/2005/8/colors/accent2_2" csCatId="accent2" phldr="1"/>
      <dgm:spPr/>
      <dgm:t>
        <a:bodyPr/>
        <a:lstStyle/>
        <a:p>
          <a:endParaRPr lang="zh-TW" altLang="en-US"/>
        </a:p>
      </dgm:t>
    </dgm:pt>
    <dgm:pt modelId="{7787292E-B14C-4BEA-9D7B-0CFBD08F741C}">
      <dgm:prSet phldrT="[文字]" custT="1"/>
      <dgm:spPr/>
      <dgm:t>
        <a:bodyPr/>
        <a:lstStyle/>
        <a:p>
          <a:r>
            <a:rPr lang="zh-TW" altLang="en-US" sz="2000" dirty="0"/>
            <a:t>大學設備與業界師資</a:t>
          </a:r>
        </a:p>
      </dgm:t>
    </dgm:pt>
    <dgm:pt modelId="{2B245ADB-B742-44DD-8455-6377CF79A474}" type="parTrans" cxnId="{7E5B3A0F-5E2B-4020-ADAA-8A9EF6DD1844}">
      <dgm:prSet/>
      <dgm:spPr/>
      <dgm:t>
        <a:bodyPr/>
        <a:lstStyle/>
        <a:p>
          <a:endParaRPr lang="zh-TW" altLang="en-US"/>
        </a:p>
      </dgm:t>
    </dgm:pt>
    <dgm:pt modelId="{B90411F2-C352-4EE6-A1E2-802F4FAA0632}" type="sibTrans" cxnId="{7E5B3A0F-5E2B-4020-ADAA-8A9EF6DD1844}">
      <dgm:prSet/>
      <dgm:spPr/>
      <dgm:t>
        <a:bodyPr/>
        <a:lstStyle/>
        <a:p>
          <a:endParaRPr lang="zh-TW" altLang="en-US"/>
        </a:p>
      </dgm:t>
    </dgm:pt>
    <dgm:pt modelId="{3F0D9052-8C06-4844-8057-DA4C457A0D13}">
      <dgm:prSet phldrT="[文字]" custT="1"/>
      <dgm:spPr/>
      <dgm:t>
        <a:bodyPr/>
        <a:lstStyle/>
        <a:p>
          <a:r>
            <a:rPr lang="zh-TW" altLang="en-US" sz="2000" dirty="0"/>
            <a:t>鼓勵考取證照</a:t>
          </a:r>
        </a:p>
      </dgm:t>
    </dgm:pt>
    <dgm:pt modelId="{37D8394D-602A-4B36-8AD0-EC9BAD58C86B}" type="parTrans" cxnId="{4543B5BE-CFDD-469F-A383-CBE594416105}">
      <dgm:prSet/>
      <dgm:spPr/>
      <dgm:t>
        <a:bodyPr/>
        <a:lstStyle/>
        <a:p>
          <a:endParaRPr lang="zh-TW" altLang="en-US"/>
        </a:p>
      </dgm:t>
    </dgm:pt>
    <dgm:pt modelId="{37BD81CC-0347-4F90-8402-182B1B8B1694}" type="sibTrans" cxnId="{4543B5BE-CFDD-469F-A383-CBE594416105}">
      <dgm:prSet/>
      <dgm:spPr/>
      <dgm:t>
        <a:bodyPr/>
        <a:lstStyle/>
        <a:p>
          <a:endParaRPr lang="zh-TW" altLang="en-US"/>
        </a:p>
      </dgm:t>
    </dgm:pt>
    <dgm:pt modelId="{4D4C6472-DF46-42B3-9998-A83AE3CD1723}">
      <dgm:prSet phldrT="[文字]" custT="1"/>
      <dgm:spPr/>
      <dgm:t>
        <a:bodyPr/>
        <a:lstStyle/>
        <a:p>
          <a:r>
            <a:rPr lang="zh-TW" altLang="en-US" sz="2000" dirty="0"/>
            <a:t>重視專題製作</a:t>
          </a:r>
        </a:p>
      </dgm:t>
    </dgm:pt>
    <dgm:pt modelId="{554E92C4-0D36-4F49-9964-6B50E65DB3B0}" type="parTrans" cxnId="{022E0869-EB35-45C4-984D-1AF201BD8FD0}">
      <dgm:prSet/>
      <dgm:spPr/>
      <dgm:t>
        <a:bodyPr/>
        <a:lstStyle/>
        <a:p>
          <a:endParaRPr lang="zh-TW" altLang="en-US"/>
        </a:p>
      </dgm:t>
    </dgm:pt>
    <dgm:pt modelId="{0974499E-19E1-4A38-A3A9-795199F2430E}" type="sibTrans" cxnId="{022E0869-EB35-45C4-984D-1AF201BD8FD0}">
      <dgm:prSet/>
      <dgm:spPr/>
      <dgm:t>
        <a:bodyPr/>
        <a:lstStyle/>
        <a:p>
          <a:endParaRPr lang="zh-TW" altLang="en-US"/>
        </a:p>
      </dgm:t>
    </dgm:pt>
    <dgm:pt modelId="{312F6B82-2F2A-4769-A249-CF795E5ABBC8}">
      <dgm:prSet phldrT="[文字]" custT="1"/>
      <dgm:spPr/>
      <dgm:t>
        <a:bodyPr/>
        <a:lstStyle/>
        <a:p>
          <a:r>
            <a:rPr lang="zh-TW" altLang="en-US" sz="2000" dirty="0"/>
            <a:t>彈性課程規劃</a:t>
          </a:r>
        </a:p>
      </dgm:t>
    </dgm:pt>
    <dgm:pt modelId="{26D361CB-2F5D-42F6-BA12-7595A8BB2DF3}" type="parTrans" cxnId="{1C89A777-6F84-4A75-B51B-05AB4FD0E881}">
      <dgm:prSet/>
      <dgm:spPr/>
      <dgm:t>
        <a:bodyPr/>
        <a:lstStyle/>
        <a:p>
          <a:endParaRPr lang="zh-TW" altLang="en-US"/>
        </a:p>
      </dgm:t>
    </dgm:pt>
    <dgm:pt modelId="{B553222D-7DBD-4FF4-93C9-30FBA27FC9D4}" type="sibTrans" cxnId="{1C89A777-6F84-4A75-B51B-05AB4FD0E881}">
      <dgm:prSet/>
      <dgm:spPr/>
      <dgm:t>
        <a:bodyPr/>
        <a:lstStyle/>
        <a:p>
          <a:endParaRPr lang="zh-TW" altLang="en-US"/>
        </a:p>
      </dgm:t>
    </dgm:pt>
    <dgm:pt modelId="{A9A5E72F-85D1-4830-ABF2-875745D9EDC3}">
      <dgm:prSet phldrT="[文字]" custT="1"/>
      <dgm:spPr/>
      <dgm:t>
        <a:bodyPr/>
        <a:lstStyle/>
        <a:p>
          <a:r>
            <a:rPr lang="zh-TW" altLang="en-US" sz="2000" dirty="0"/>
            <a:t>落實校外實習</a:t>
          </a:r>
        </a:p>
      </dgm:t>
    </dgm:pt>
    <dgm:pt modelId="{D29AC702-6DE0-4D46-8F63-DE2940160C6D}" type="parTrans" cxnId="{17DF6C0D-9BE8-40C6-B569-B8FFD87178B2}">
      <dgm:prSet/>
      <dgm:spPr/>
      <dgm:t>
        <a:bodyPr/>
        <a:lstStyle/>
        <a:p>
          <a:endParaRPr lang="zh-TW" altLang="en-US"/>
        </a:p>
      </dgm:t>
    </dgm:pt>
    <dgm:pt modelId="{116B27E7-FAC9-46FA-9732-40B69A1DDCDD}" type="sibTrans" cxnId="{17DF6C0D-9BE8-40C6-B569-B8FFD87178B2}">
      <dgm:prSet/>
      <dgm:spPr/>
      <dgm:t>
        <a:bodyPr/>
        <a:lstStyle/>
        <a:p>
          <a:endParaRPr lang="zh-TW" altLang="en-US"/>
        </a:p>
      </dgm:t>
    </dgm:pt>
    <dgm:pt modelId="{50B55873-A98E-4E8E-9401-188C397BEB04}" type="pres">
      <dgm:prSet presAssocID="{8964241C-BE8C-4620-AB3F-54C0AE0D6201}" presName="Name0" presStyleCnt="0">
        <dgm:presLayoutVars>
          <dgm:chMax val="5"/>
          <dgm:chPref val="5"/>
          <dgm:dir/>
          <dgm:animLvl val="lvl"/>
        </dgm:presLayoutVars>
      </dgm:prSet>
      <dgm:spPr/>
    </dgm:pt>
    <dgm:pt modelId="{341FCF41-1ED8-4726-9324-A6C57C3F01FB}" type="pres">
      <dgm:prSet presAssocID="{7787292E-B14C-4BEA-9D7B-0CFBD08F741C}" presName="parentText1" presStyleLbl="node1" presStyleIdx="0" presStyleCnt="5">
        <dgm:presLayoutVars>
          <dgm:chMax/>
          <dgm:chPref val="3"/>
          <dgm:bulletEnabled val="1"/>
        </dgm:presLayoutVars>
      </dgm:prSet>
      <dgm:spPr/>
    </dgm:pt>
    <dgm:pt modelId="{21912E3E-0CC9-49BC-8CF0-E3EE2B7CD91C}" type="pres">
      <dgm:prSet presAssocID="{3F0D9052-8C06-4844-8057-DA4C457A0D13}" presName="parentText2" presStyleLbl="node1" presStyleIdx="1" presStyleCnt="5">
        <dgm:presLayoutVars>
          <dgm:chMax/>
          <dgm:chPref val="3"/>
          <dgm:bulletEnabled val="1"/>
        </dgm:presLayoutVars>
      </dgm:prSet>
      <dgm:spPr/>
    </dgm:pt>
    <dgm:pt modelId="{EF4A4664-DF62-492A-A59F-62E156450CD7}" type="pres">
      <dgm:prSet presAssocID="{4D4C6472-DF46-42B3-9998-A83AE3CD1723}" presName="parentText3" presStyleLbl="node1" presStyleIdx="2" presStyleCnt="5">
        <dgm:presLayoutVars>
          <dgm:chMax/>
          <dgm:chPref val="3"/>
          <dgm:bulletEnabled val="1"/>
        </dgm:presLayoutVars>
      </dgm:prSet>
      <dgm:spPr/>
    </dgm:pt>
    <dgm:pt modelId="{1A4235CC-5986-47F7-893D-1552CF546CEB}" type="pres">
      <dgm:prSet presAssocID="{312F6B82-2F2A-4769-A249-CF795E5ABBC8}" presName="parentText4" presStyleLbl="node1" presStyleIdx="3" presStyleCnt="5">
        <dgm:presLayoutVars>
          <dgm:chMax/>
          <dgm:chPref val="3"/>
          <dgm:bulletEnabled val="1"/>
        </dgm:presLayoutVars>
      </dgm:prSet>
      <dgm:spPr/>
    </dgm:pt>
    <dgm:pt modelId="{F2713AE8-E719-4F7D-A502-1E76C0A6CD3E}" type="pres">
      <dgm:prSet presAssocID="{A9A5E72F-85D1-4830-ABF2-875745D9EDC3}" presName="parentText5" presStyleLbl="node1" presStyleIdx="4" presStyleCnt="5">
        <dgm:presLayoutVars>
          <dgm:chMax/>
          <dgm:chPref val="3"/>
          <dgm:bulletEnabled val="1"/>
        </dgm:presLayoutVars>
      </dgm:prSet>
      <dgm:spPr/>
    </dgm:pt>
  </dgm:ptLst>
  <dgm:cxnLst>
    <dgm:cxn modelId="{17DF6C0D-9BE8-40C6-B569-B8FFD87178B2}" srcId="{8964241C-BE8C-4620-AB3F-54C0AE0D6201}" destId="{A9A5E72F-85D1-4830-ABF2-875745D9EDC3}" srcOrd="4" destOrd="0" parTransId="{D29AC702-6DE0-4D46-8F63-DE2940160C6D}" sibTransId="{116B27E7-FAC9-46FA-9732-40B69A1DDCDD}"/>
    <dgm:cxn modelId="{7E5B3A0F-5E2B-4020-ADAA-8A9EF6DD1844}" srcId="{8964241C-BE8C-4620-AB3F-54C0AE0D6201}" destId="{7787292E-B14C-4BEA-9D7B-0CFBD08F741C}" srcOrd="0" destOrd="0" parTransId="{2B245ADB-B742-44DD-8455-6377CF79A474}" sibTransId="{B90411F2-C352-4EE6-A1E2-802F4FAA0632}"/>
    <dgm:cxn modelId="{9EEC6334-07FB-4B34-AFD1-EA11820A046C}" type="presOf" srcId="{4D4C6472-DF46-42B3-9998-A83AE3CD1723}" destId="{EF4A4664-DF62-492A-A59F-62E156450CD7}" srcOrd="0" destOrd="0" presId="urn:microsoft.com/office/officeart/2009/3/layout/IncreasingArrowsProcess"/>
    <dgm:cxn modelId="{00E5B234-8923-4BFD-8912-00EECACCB34D}" type="presOf" srcId="{8964241C-BE8C-4620-AB3F-54C0AE0D6201}" destId="{50B55873-A98E-4E8E-9401-188C397BEB04}" srcOrd="0" destOrd="0" presId="urn:microsoft.com/office/officeart/2009/3/layout/IncreasingArrowsProcess"/>
    <dgm:cxn modelId="{AD640E67-EB4D-46EE-A7C0-E53B4512647E}" type="presOf" srcId="{A9A5E72F-85D1-4830-ABF2-875745D9EDC3}" destId="{F2713AE8-E719-4F7D-A502-1E76C0A6CD3E}" srcOrd="0" destOrd="0" presId="urn:microsoft.com/office/officeart/2009/3/layout/IncreasingArrowsProcess"/>
    <dgm:cxn modelId="{022E0869-EB35-45C4-984D-1AF201BD8FD0}" srcId="{8964241C-BE8C-4620-AB3F-54C0AE0D6201}" destId="{4D4C6472-DF46-42B3-9998-A83AE3CD1723}" srcOrd="2" destOrd="0" parTransId="{554E92C4-0D36-4F49-9964-6B50E65DB3B0}" sibTransId="{0974499E-19E1-4A38-A3A9-795199F2430E}"/>
    <dgm:cxn modelId="{1C89A777-6F84-4A75-B51B-05AB4FD0E881}" srcId="{8964241C-BE8C-4620-AB3F-54C0AE0D6201}" destId="{312F6B82-2F2A-4769-A249-CF795E5ABBC8}" srcOrd="3" destOrd="0" parTransId="{26D361CB-2F5D-42F6-BA12-7595A8BB2DF3}" sibTransId="{B553222D-7DBD-4FF4-93C9-30FBA27FC9D4}"/>
    <dgm:cxn modelId="{E7412C59-F902-4C2E-8063-F2AB3A2EB88D}" type="presOf" srcId="{7787292E-B14C-4BEA-9D7B-0CFBD08F741C}" destId="{341FCF41-1ED8-4726-9324-A6C57C3F01FB}" srcOrd="0" destOrd="0" presId="urn:microsoft.com/office/officeart/2009/3/layout/IncreasingArrowsProcess"/>
    <dgm:cxn modelId="{E9AF9C85-E7A6-40D3-BCE3-3DD27EDFC683}" type="presOf" srcId="{312F6B82-2F2A-4769-A249-CF795E5ABBC8}" destId="{1A4235CC-5986-47F7-893D-1552CF546CEB}" srcOrd="0" destOrd="0" presId="urn:microsoft.com/office/officeart/2009/3/layout/IncreasingArrowsProcess"/>
    <dgm:cxn modelId="{4543B5BE-CFDD-469F-A383-CBE594416105}" srcId="{8964241C-BE8C-4620-AB3F-54C0AE0D6201}" destId="{3F0D9052-8C06-4844-8057-DA4C457A0D13}" srcOrd="1" destOrd="0" parTransId="{37D8394D-602A-4B36-8AD0-EC9BAD58C86B}" sibTransId="{37BD81CC-0347-4F90-8402-182B1B8B1694}"/>
    <dgm:cxn modelId="{105A8DDF-349C-46FE-9DE7-D916D12A2851}" type="presOf" srcId="{3F0D9052-8C06-4844-8057-DA4C457A0D13}" destId="{21912E3E-0CC9-49BC-8CF0-E3EE2B7CD91C}" srcOrd="0" destOrd="0" presId="urn:microsoft.com/office/officeart/2009/3/layout/IncreasingArrowsProcess"/>
    <dgm:cxn modelId="{67847360-436C-4A3F-B35C-F5B7AE81DD3A}" type="presParOf" srcId="{50B55873-A98E-4E8E-9401-188C397BEB04}" destId="{341FCF41-1ED8-4726-9324-A6C57C3F01FB}" srcOrd="0" destOrd="0" presId="urn:microsoft.com/office/officeart/2009/3/layout/IncreasingArrowsProcess"/>
    <dgm:cxn modelId="{B2AFA978-6E7C-45FE-930B-83BD568CA191}" type="presParOf" srcId="{50B55873-A98E-4E8E-9401-188C397BEB04}" destId="{21912E3E-0CC9-49BC-8CF0-E3EE2B7CD91C}" srcOrd="1" destOrd="0" presId="urn:microsoft.com/office/officeart/2009/3/layout/IncreasingArrowsProcess"/>
    <dgm:cxn modelId="{7265C493-FA24-40DB-9817-01E0E642636A}" type="presParOf" srcId="{50B55873-A98E-4E8E-9401-188C397BEB04}" destId="{EF4A4664-DF62-492A-A59F-62E156450CD7}" srcOrd="2" destOrd="0" presId="urn:microsoft.com/office/officeart/2009/3/layout/IncreasingArrowsProcess"/>
    <dgm:cxn modelId="{5FBC1752-F318-45A2-A682-CC747AFCE1ED}" type="presParOf" srcId="{50B55873-A98E-4E8E-9401-188C397BEB04}" destId="{1A4235CC-5986-47F7-893D-1552CF546CEB}" srcOrd="3" destOrd="0" presId="urn:microsoft.com/office/officeart/2009/3/layout/IncreasingArrowsProcess"/>
    <dgm:cxn modelId="{70335AC8-B0E9-4BCA-84C6-FC46F0EA3A6F}" type="presParOf" srcId="{50B55873-A98E-4E8E-9401-188C397BEB04}" destId="{F2713AE8-E719-4F7D-A502-1E76C0A6CD3E}" srcOrd="4"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0DB73AB-11D3-4C5B-81F4-9753AAD64900}" type="doc">
      <dgm:prSet loTypeId="urn:microsoft.com/office/officeart/2005/8/layout/process2" loCatId="process" qsTypeId="urn:microsoft.com/office/officeart/2005/8/quickstyle/simple1" qsCatId="simple" csTypeId="urn:microsoft.com/office/officeart/2005/8/colors/accent1_2" csCatId="accent1" phldr="1"/>
      <dgm:spPr/>
    </dgm:pt>
    <dgm:pt modelId="{B1B993BC-15C2-47B3-B664-0C37664A9603}">
      <dgm:prSet phldrT="[文字]" custT="1"/>
      <dgm:spPr>
        <a:solidFill>
          <a:srgbClr val="FF9933"/>
        </a:solidFill>
      </dgm:spPr>
      <dgm:t>
        <a:bodyPr/>
        <a:lstStyle/>
        <a:p>
          <a:r>
            <a:rPr lang="zh-TW" altLang="en-US" sz="2400" b="1" dirty="0"/>
            <a:t>國中教育會考</a:t>
          </a:r>
        </a:p>
      </dgm:t>
    </dgm:pt>
    <dgm:pt modelId="{06457E71-C748-497C-AA46-073750EC53CC}" type="parTrans" cxnId="{10112FE5-C939-4E7F-9E70-C6D516F45DA6}">
      <dgm:prSet/>
      <dgm:spPr/>
      <dgm:t>
        <a:bodyPr/>
        <a:lstStyle/>
        <a:p>
          <a:endParaRPr lang="zh-TW" altLang="en-US"/>
        </a:p>
      </dgm:t>
    </dgm:pt>
    <dgm:pt modelId="{9C25D5A8-0A73-4B43-A594-E306BAE5FA37}" type="sibTrans" cxnId="{10112FE5-C939-4E7F-9E70-C6D516F45DA6}">
      <dgm:prSet/>
      <dgm:spPr/>
      <dgm:t>
        <a:bodyPr/>
        <a:lstStyle/>
        <a:p>
          <a:endParaRPr lang="zh-TW" altLang="en-US"/>
        </a:p>
      </dgm:t>
    </dgm:pt>
    <dgm:pt modelId="{328C93A3-7D39-4D09-8B80-44E0294302ED}">
      <dgm:prSet phldrT="[文字]" custT="1"/>
      <dgm:spPr/>
      <dgm:t>
        <a:bodyPr/>
        <a:lstStyle/>
        <a:p>
          <a:r>
            <a:rPr lang="zh-TW" altLang="en-US" sz="2400" b="1" dirty="0"/>
            <a:t>五專優先免試入學</a:t>
          </a:r>
        </a:p>
      </dgm:t>
    </dgm:pt>
    <dgm:pt modelId="{F33FC6B5-A9DB-471B-A8F6-409B87B0FE4F}" type="parTrans" cxnId="{1BD2C09C-7273-47D3-969F-4103795419D3}">
      <dgm:prSet/>
      <dgm:spPr/>
      <dgm:t>
        <a:bodyPr/>
        <a:lstStyle/>
        <a:p>
          <a:endParaRPr lang="zh-TW" altLang="en-US"/>
        </a:p>
      </dgm:t>
    </dgm:pt>
    <dgm:pt modelId="{4B328E2D-60D0-4654-BC57-9D440A3EE027}" type="sibTrans" cxnId="{1BD2C09C-7273-47D3-969F-4103795419D3}">
      <dgm:prSet/>
      <dgm:spPr/>
      <dgm:t>
        <a:bodyPr/>
        <a:lstStyle/>
        <a:p>
          <a:endParaRPr lang="zh-TW" altLang="en-US"/>
        </a:p>
      </dgm:t>
    </dgm:pt>
    <dgm:pt modelId="{54EC2EC6-E285-4176-9F39-11EAD402EACA}">
      <dgm:prSet phldrT="[文字]" custT="1"/>
      <dgm:spPr/>
      <dgm:t>
        <a:bodyPr/>
        <a:lstStyle/>
        <a:p>
          <a:r>
            <a:rPr lang="zh-TW" altLang="en-US" sz="2400" b="1" dirty="0"/>
            <a:t>各校五專免試續招</a:t>
          </a:r>
        </a:p>
      </dgm:t>
    </dgm:pt>
    <dgm:pt modelId="{711BD8EF-1AB8-483C-8F6B-62C2F2C8B25C}" type="parTrans" cxnId="{61ACAA7F-8126-4769-B7BE-D1BF884D2AAC}">
      <dgm:prSet/>
      <dgm:spPr/>
      <dgm:t>
        <a:bodyPr/>
        <a:lstStyle/>
        <a:p>
          <a:endParaRPr lang="zh-TW" altLang="en-US"/>
        </a:p>
      </dgm:t>
    </dgm:pt>
    <dgm:pt modelId="{9A63DD0E-341C-429B-8E8C-0C2D3F118941}" type="sibTrans" cxnId="{61ACAA7F-8126-4769-B7BE-D1BF884D2AAC}">
      <dgm:prSet/>
      <dgm:spPr/>
      <dgm:t>
        <a:bodyPr/>
        <a:lstStyle/>
        <a:p>
          <a:endParaRPr lang="zh-TW" altLang="en-US"/>
        </a:p>
      </dgm:t>
    </dgm:pt>
    <dgm:pt modelId="{A56129A2-50B5-40FE-98DF-3DA9EF5449FE}">
      <dgm:prSet phldrT="[文字]" custT="1"/>
      <dgm:spPr/>
      <dgm:t>
        <a:bodyPr/>
        <a:lstStyle/>
        <a:p>
          <a:r>
            <a:rPr lang="zh-TW" altLang="en-US" sz="2400" b="1" dirty="0"/>
            <a:t>北、中、南區五專聯合免試入學</a:t>
          </a:r>
        </a:p>
      </dgm:t>
    </dgm:pt>
    <dgm:pt modelId="{0629FA38-1C77-44BE-8C6A-96B5769317D6}" type="parTrans" cxnId="{2730490D-7368-42CC-BBE3-188BC2C982A8}">
      <dgm:prSet/>
      <dgm:spPr/>
      <dgm:t>
        <a:bodyPr/>
        <a:lstStyle/>
        <a:p>
          <a:endParaRPr lang="zh-TW" altLang="en-US"/>
        </a:p>
      </dgm:t>
    </dgm:pt>
    <dgm:pt modelId="{1AADE01A-CA16-4FEF-8A3E-48546DA062B1}" type="sibTrans" cxnId="{2730490D-7368-42CC-BBE3-188BC2C982A8}">
      <dgm:prSet/>
      <dgm:spPr/>
      <dgm:t>
        <a:bodyPr/>
        <a:lstStyle/>
        <a:p>
          <a:endParaRPr lang="zh-TW" altLang="en-US"/>
        </a:p>
      </dgm:t>
    </dgm:pt>
    <dgm:pt modelId="{169AD0E1-2DB5-4388-94D8-7351D77DBD9E}">
      <dgm:prSet phldrT="[文字]" custT="1"/>
      <dgm:spPr>
        <a:solidFill>
          <a:srgbClr val="6600CC"/>
        </a:solidFill>
      </dgm:spPr>
      <dgm:t>
        <a:bodyPr/>
        <a:lstStyle/>
        <a:p>
          <a:r>
            <a:rPr lang="zh-TW" altLang="en-US" sz="2400" b="1" dirty="0"/>
            <a:t>五專完全免試入學</a:t>
          </a:r>
        </a:p>
      </dgm:t>
    </dgm:pt>
    <dgm:pt modelId="{B6D560E0-5EFB-4EBF-96CD-11EA20D07D91}" type="parTrans" cxnId="{059DB8F2-3E70-4A53-BC44-35E3D5A07AAB}">
      <dgm:prSet/>
      <dgm:spPr/>
      <dgm:t>
        <a:bodyPr/>
        <a:lstStyle/>
        <a:p>
          <a:endParaRPr lang="zh-TW" altLang="en-US"/>
        </a:p>
      </dgm:t>
    </dgm:pt>
    <dgm:pt modelId="{E58C629F-384F-4381-8316-3BB3B2550A64}" type="sibTrans" cxnId="{059DB8F2-3E70-4A53-BC44-35E3D5A07AAB}">
      <dgm:prSet/>
      <dgm:spPr/>
      <dgm:t>
        <a:bodyPr/>
        <a:lstStyle/>
        <a:p>
          <a:endParaRPr lang="zh-TW" altLang="en-US"/>
        </a:p>
      </dgm:t>
    </dgm:pt>
    <dgm:pt modelId="{73DB2936-8DE2-4A0E-97E1-E7BDA75E7344}" type="pres">
      <dgm:prSet presAssocID="{30DB73AB-11D3-4C5B-81F4-9753AAD64900}" presName="linearFlow" presStyleCnt="0">
        <dgm:presLayoutVars>
          <dgm:resizeHandles val="exact"/>
        </dgm:presLayoutVars>
      </dgm:prSet>
      <dgm:spPr/>
    </dgm:pt>
    <dgm:pt modelId="{458CE39A-CEFE-45BB-8D0D-BBE83C93ACF5}" type="pres">
      <dgm:prSet presAssocID="{169AD0E1-2DB5-4388-94D8-7351D77DBD9E}" presName="node" presStyleLbl="node1" presStyleIdx="0" presStyleCnt="5" custScaleX="238097">
        <dgm:presLayoutVars>
          <dgm:bulletEnabled val="1"/>
        </dgm:presLayoutVars>
      </dgm:prSet>
      <dgm:spPr/>
    </dgm:pt>
    <dgm:pt modelId="{D9467084-CDFA-4AB4-88C0-F5617AA9EB33}" type="pres">
      <dgm:prSet presAssocID="{E58C629F-384F-4381-8316-3BB3B2550A64}" presName="sibTrans" presStyleLbl="sibTrans2D1" presStyleIdx="0" presStyleCnt="4"/>
      <dgm:spPr/>
    </dgm:pt>
    <dgm:pt modelId="{BA779503-5C17-417C-A654-C4FA3017D8CD}" type="pres">
      <dgm:prSet presAssocID="{E58C629F-384F-4381-8316-3BB3B2550A64}" presName="connectorText" presStyleLbl="sibTrans2D1" presStyleIdx="0" presStyleCnt="4"/>
      <dgm:spPr/>
    </dgm:pt>
    <dgm:pt modelId="{B69EF004-6D3F-4C72-8CD0-A21D72F9DEA6}" type="pres">
      <dgm:prSet presAssocID="{B1B993BC-15C2-47B3-B664-0C37664A9603}" presName="node" presStyleLbl="node1" presStyleIdx="1" presStyleCnt="5" custScaleX="241331">
        <dgm:presLayoutVars>
          <dgm:bulletEnabled val="1"/>
        </dgm:presLayoutVars>
      </dgm:prSet>
      <dgm:spPr/>
    </dgm:pt>
    <dgm:pt modelId="{DDE17ACA-FB47-4EA3-B3A1-51BEB767A3DC}" type="pres">
      <dgm:prSet presAssocID="{9C25D5A8-0A73-4B43-A594-E306BAE5FA37}" presName="sibTrans" presStyleLbl="sibTrans2D1" presStyleIdx="1" presStyleCnt="4"/>
      <dgm:spPr/>
    </dgm:pt>
    <dgm:pt modelId="{2F4E9EF8-D459-4FE8-A31E-BE654BDF6EDA}" type="pres">
      <dgm:prSet presAssocID="{9C25D5A8-0A73-4B43-A594-E306BAE5FA37}" presName="connectorText" presStyleLbl="sibTrans2D1" presStyleIdx="1" presStyleCnt="4"/>
      <dgm:spPr/>
    </dgm:pt>
    <dgm:pt modelId="{00932726-DBBC-4C03-9BA9-3C5F121BAAD5}" type="pres">
      <dgm:prSet presAssocID="{328C93A3-7D39-4D09-8B80-44E0294302ED}" presName="node" presStyleLbl="node1" presStyleIdx="2" presStyleCnt="5" custScaleX="238944" custLinFactNeighborX="-1027" custLinFactNeighborY="-9633">
        <dgm:presLayoutVars>
          <dgm:bulletEnabled val="1"/>
        </dgm:presLayoutVars>
      </dgm:prSet>
      <dgm:spPr/>
    </dgm:pt>
    <dgm:pt modelId="{3F63D755-0416-437B-A0EE-DB5A3315B0EE}" type="pres">
      <dgm:prSet presAssocID="{4B328E2D-60D0-4654-BC57-9D440A3EE027}" presName="sibTrans" presStyleLbl="sibTrans2D1" presStyleIdx="2" presStyleCnt="4"/>
      <dgm:spPr/>
    </dgm:pt>
    <dgm:pt modelId="{374A47CB-AF24-4828-8C21-C7B2A5A98457}" type="pres">
      <dgm:prSet presAssocID="{4B328E2D-60D0-4654-BC57-9D440A3EE027}" presName="connectorText" presStyleLbl="sibTrans2D1" presStyleIdx="2" presStyleCnt="4"/>
      <dgm:spPr/>
    </dgm:pt>
    <dgm:pt modelId="{6D0940DE-5D4C-4D80-879A-552621E9B2C9}" type="pres">
      <dgm:prSet presAssocID="{A56129A2-50B5-40FE-98DF-3DA9EF5449FE}" presName="node" presStyleLbl="node1" presStyleIdx="3" presStyleCnt="5" custScaleX="237523">
        <dgm:presLayoutVars>
          <dgm:bulletEnabled val="1"/>
        </dgm:presLayoutVars>
      </dgm:prSet>
      <dgm:spPr/>
    </dgm:pt>
    <dgm:pt modelId="{F8E2226E-A1FF-405B-B86D-6A24EFE37960}" type="pres">
      <dgm:prSet presAssocID="{1AADE01A-CA16-4FEF-8A3E-48546DA062B1}" presName="sibTrans" presStyleLbl="sibTrans2D1" presStyleIdx="3" presStyleCnt="4"/>
      <dgm:spPr/>
    </dgm:pt>
    <dgm:pt modelId="{F09437D2-9F4B-466D-BD06-5D9B521A3801}" type="pres">
      <dgm:prSet presAssocID="{1AADE01A-CA16-4FEF-8A3E-48546DA062B1}" presName="connectorText" presStyleLbl="sibTrans2D1" presStyleIdx="3" presStyleCnt="4"/>
      <dgm:spPr/>
    </dgm:pt>
    <dgm:pt modelId="{DAA0B98B-71C7-4412-98F2-C3F1E8CA7C4D}" type="pres">
      <dgm:prSet presAssocID="{54EC2EC6-E285-4176-9F39-11EAD402EACA}" presName="node" presStyleLbl="node1" presStyleIdx="4" presStyleCnt="5" custScaleX="239222">
        <dgm:presLayoutVars>
          <dgm:bulletEnabled val="1"/>
        </dgm:presLayoutVars>
      </dgm:prSet>
      <dgm:spPr/>
    </dgm:pt>
  </dgm:ptLst>
  <dgm:cxnLst>
    <dgm:cxn modelId="{2730490D-7368-42CC-BBE3-188BC2C982A8}" srcId="{30DB73AB-11D3-4C5B-81F4-9753AAD64900}" destId="{A56129A2-50B5-40FE-98DF-3DA9EF5449FE}" srcOrd="3" destOrd="0" parTransId="{0629FA38-1C77-44BE-8C6A-96B5769317D6}" sibTransId="{1AADE01A-CA16-4FEF-8A3E-48546DA062B1}"/>
    <dgm:cxn modelId="{1D74F515-045C-4867-A627-1A53476AAD58}" type="presOf" srcId="{4B328E2D-60D0-4654-BC57-9D440A3EE027}" destId="{3F63D755-0416-437B-A0EE-DB5A3315B0EE}" srcOrd="0" destOrd="0" presId="urn:microsoft.com/office/officeart/2005/8/layout/process2"/>
    <dgm:cxn modelId="{468A6619-4A5C-4BE0-9C76-E88B16AA7CE7}" type="presOf" srcId="{54EC2EC6-E285-4176-9F39-11EAD402EACA}" destId="{DAA0B98B-71C7-4412-98F2-C3F1E8CA7C4D}" srcOrd="0" destOrd="0" presId="urn:microsoft.com/office/officeart/2005/8/layout/process2"/>
    <dgm:cxn modelId="{69BCB430-8560-4FE1-9FA1-8FD20BA5BCCB}" type="presOf" srcId="{4B328E2D-60D0-4654-BC57-9D440A3EE027}" destId="{374A47CB-AF24-4828-8C21-C7B2A5A98457}" srcOrd="1" destOrd="0" presId="urn:microsoft.com/office/officeart/2005/8/layout/process2"/>
    <dgm:cxn modelId="{CB012A45-967D-47B0-BE86-B2E073E541D5}" type="presOf" srcId="{1AADE01A-CA16-4FEF-8A3E-48546DA062B1}" destId="{F8E2226E-A1FF-405B-B86D-6A24EFE37960}" srcOrd="0" destOrd="0" presId="urn:microsoft.com/office/officeart/2005/8/layout/process2"/>
    <dgm:cxn modelId="{67430167-BDEE-4308-B09C-74AF91C7F5E1}" type="presOf" srcId="{9C25D5A8-0A73-4B43-A594-E306BAE5FA37}" destId="{2F4E9EF8-D459-4FE8-A31E-BE654BDF6EDA}" srcOrd="1" destOrd="0" presId="urn:microsoft.com/office/officeart/2005/8/layout/process2"/>
    <dgm:cxn modelId="{B8E89773-749C-4E67-8F70-B213D6F7B0C7}" type="presOf" srcId="{9C25D5A8-0A73-4B43-A594-E306BAE5FA37}" destId="{DDE17ACA-FB47-4EA3-B3A1-51BEB767A3DC}" srcOrd="0" destOrd="0" presId="urn:microsoft.com/office/officeart/2005/8/layout/process2"/>
    <dgm:cxn modelId="{A272315A-0CA7-4B74-8722-D6D458F2E82D}" type="presOf" srcId="{B1B993BC-15C2-47B3-B664-0C37664A9603}" destId="{B69EF004-6D3F-4C72-8CD0-A21D72F9DEA6}" srcOrd="0" destOrd="0" presId="urn:microsoft.com/office/officeart/2005/8/layout/process2"/>
    <dgm:cxn modelId="{61ACAA7F-8126-4769-B7BE-D1BF884D2AAC}" srcId="{30DB73AB-11D3-4C5B-81F4-9753AAD64900}" destId="{54EC2EC6-E285-4176-9F39-11EAD402EACA}" srcOrd="4" destOrd="0" parTransId="{711BD8EF-1AB8-483C-8F6B-62C2F2C8B25C}" sibTransId="{9A63DD0E-341C-429B-8E8C-0C2D3F118941}"/>
    <dgm:cxn modelId="{F2D22393-748F-4453-AC1F-159A36422C36}" type="presOf" srcId="{E58C629F-384F-4381-8316-3BB3B2550A64}" destId="{D9467084-CDFA-4AB4-88C0-F5617AA9EB33}" srcOrd="0" destOrd="0" presId="urn:microsoft.com/office/officeart/2005/8/layout/process2"/>
    <dgm:cxn modelId="{1BD2C09C-7273-47D3-969F-4103795419D3}" srcId="{30DB73AB-11D3-4C5B-81F4-9753AAD64900}" destId="{328C93A3-7D39-4D09-8B80-44E0294302ED}" srcOrd="2" destOrd="0" parTransId="{F33FC6B5-A9DB-471B-A8F6-409B87B0FE4F}" sibTransId="{4B328E2D-60D0-4654-BC57-9D440A3EE027}"/>
    <dgm:cxn modelId="{37EBE2D1-2368-46DA-832F-6C140797A224}" type="presOf" srcId="{169AD0E1-2DB5-4388-94D8-7351D77DBD9E}" destId="{458CE39A-CEFE-45BB-8D0D-BBE83C93ACF5}" srcOrd="0" destOrd="0" presId="urn:microsoft.com/office/officeart/2005/8/layout/process2"/>
    <dgm:cxn modelId="{8235F2D9-059C-4846-B7F1-9124839E00A5}" type="presOf" srcId="{30DB73AB-11D3-4C5B-81F4-9753AAD64900}" destId="{73DB2936-8DE2-4A0E-97E1-E7BDA75E7344}" srcOrd="0" destOrd="0" presId="urn:microsoft.com/office/officeart/2005/8/layout/process2"/>
    <dgm:cxn modelId="{D36730DA-1D2D-4918-8E36-2A965FFCE705}" type="presOf" srcId="{E58C629F-384F-4381-8316-3BB3B2550A64}" destId="{BA779503-5C17-417C-A654-C4FA3017D8CD}" srcOrd="1" destOrd="0" presId="urn:microsoft.com/office/officeart/2005/8/layout/process2"/>
    <dgm:cxn modelId="{E72278E3-6C3F-4DA8-8A7A-BCD35BBAD68F}" type="presOf" srcId="{A56129A2-50B5-40FE-98DF-3DA9EF5449FE}" destId="{6D0940DE-5D4C-4D80-879A-552621E9B2C9}" srcOrd="0" destOrd="0" presId="urn:microsoft.com/office/officeart/2005/8/layout/process2"/>
    <dgm:cxn modelId="{4E8ADEE3-EEB9-45AC-ABE3-5E3A6C0E569F}" type="presOf" srcId="{1AADE01A-CA16-4FEF-8A3E-48546DA062B1}" destId="{F09437D2-9F4B-466D-BD06-5D9B521A3801}" srcOrd="1" destOrd="0" presId="urn:microsoft.com/office/officeart/2005/8/layout/process2"/>
    <dgm:cxn modelId="{10112FE5-C939-4E7F-9E70-C6D516F45DA6}" srcId="{30DB73AB-11D3-4C5B-81F4-9753AAD64900}" destId="{B1B993BC-15C2-47B3-B664-0C37664A9603}" srcOrd="1" destOrd="0" parTransId="{06457E71-C748-497C-AA46-073750EC53CC}" sibTransId="{9C25D5A8-0A73-4B43-A594-E306BAE5FA37}"/>
    <dgm:cxn modelId="{9B14F1E7-AF4D-427A-9C67-EE22E3F94FD0}" type="presOf" srcId="{328C93A3-7D39-4D09-8B80-44E0294302ED}" destId="{00932726-DBBC-4C03-9BA9-3C5F121BAAD5}" srcOrd="0" destOrd="0" presId="urn:microsoft.com/office/officeart/2005/8/layout/process2"/>
    <dgm:cxn modelId="{059DB8F2-3E70-4A53-BC44-35E3D5A07AAB}" srcId="{30DB73AB-11D3-4C5B-81F4-9753AAD64900}" destId="{169AD0E1-2DB5-4388-94D8-7351D77DBD9E}" srcOrd="0" destOrd="0" parTransId="{B6D560E0-5EFB-4EBF-96CD-11EA20D07D91}" sibTransId="{E58C629F-384F-4381-8316-3BB3B2550A64}"/>
    <dgm:cxn modelId="{ACC3A6B9-0CFF-48CA-B8F5-D3EEA85BE62E}" type="presParOf" srcId="{73DB2936-8DE2-4A0E-97E1-E7BDA75E7344}" destId="{458CE39A-CEFE-45BB-8D0D-BBE83C93ACF5}" srcOrd="0" destOrd="0" presId="urn:microsoft.com/office/officeart/2005/8/layout/process2"/>
    <dgm:cxn modelId="{7EF1EE0D-1EBC-47FD-B77D-7DDF5747039E}" type="presParOf" srcId="{73DB2936-8DE2-4A0E-97E1-E7BDA75E7344}" destId="{D9467084-CDFA-4AB4-88C0-F5617AA9EB33}" srcOrd="1" destOrd="0" presId="urn:microsoft.com/office/officeart/2005/8/layout/process2"/>
    <dgm:cxn modelId="{30BB5805-C2CB-4FEF-8C45-81C7EAE79A3C}" type="presParOf" srcId="{D9467084-CDFA-4AB4-88C0-F5617AA9EB33}" destId="{BA779503-5C17-417C-A654-C4FA3017D8CD}" srcOrd="0" destOrd="0" presId="urn:microsoft.com/office/officeart/2005/8/layout/process2"/>
    <dgm:cxn modelId="{B34A5334-0B95-4C6B-B8A7-18BDADC24733}" type="presParOf" srcId="{73DB2936-8DE2-4A0E-97E1-E7BDA75E7344}" destId="{B69EF004-6D3F-4C72-8CD0-A21D72F9DEA6}" srcOrd="2" destOrd="0" presId="urn:microsoft.com/office/officeart/2005/8/layout/process2"/>
    <dgm:cxn modelId="{40700E05-D9CE-4643-8B7C-42F48C10E020}" type="presParOf" srcId="{73DB2936-8DE2-4A0E-97E1-E7BDA75E7344}" destId="{DDE17ACA-FB47-4EA3-B3A1-51BEB767A3DC}" srcOrd="3" destOrd="0" presId="urn:microsoft.com/office/officeart/2005/8/layout/process2"/>
    <dgm:cxn modelId="{76C3EB38-D219-40C6-8337-3366AEFD8D10}" type="presParOf" srcId="{DDE17ACA-FB47-4EA3-B3A1-51BEB767A3DC}" destId="{2F4E9EF8-D459-4FE8-A31E-BE654BDF6EDA}" srcOrd="0" destOrd="0" presId="urn:microsoft.com/office/officeart/2005/8/layout/process2"/>
    <dgm:cxn modelId="{832544E2-2647-413E-837A-E6DB02D0007C}" type="presParOf" srcId="{73DB2936-8DE2-4A0E-97E1-E7BDA75E7344}" destId="{00932726-DBBC-4C03-9BA9-3C5F121BAAD5}" srcOrd="4" destOrd="0" presId="urn:microsoft.com/office/officeart/2005/8/layout/process2"/>
    <dgm:cxn modelId="{415BA9CD-FB71-4B18-894A-0D385EED053B}" type="presParOf" srcId="{73DB2936-8DE2-4A0E-97E1-E7BDA75E7344}" destId="{3F63D755-0416-437B-A0EE-DB5A3315B0EE}" srcOrd="5" destOrd="0" presId="urn:microsoft.com/office/officeart/2005/8/layout/process2"/>
    <dgm:cxn modelId="{A6FD1BAA-F462-4BC6-9840-FA03C26BCEE8}" type="presParOf" srcId="{3F63D755-0416-437B-A0EE-DB5A3315B0EE}" destId="{374A47CB-AF24-4828-8C21-C7B2A5A98457}" srcOrd="0" destOrd="0" presId="urn:microsoft.com/office/officeart/2005/8/layout/process2"/>
    <dgm:cxn modelId="{5355E1CD-EEE7-40E2-A6B0-4CBD5F743A4B}" type="presParOf" srcId="{73DB2936-8DE2-4A0E-97E1-E7BDA75E7344}" destId="{6D0940DE-5D4C-4D80-879A-552621E9B2C9}" srcOrd="6" destOrd="0" presId="urn:microsoft.com/office/officeart/2005/8/layout/process2"/>
    <dgm:cxn modelId="{E412C67B-BD8F-49CC-ADB8-4C4B8D3B88CF}" type="presParOf" srcId="{73DB2936-8DE2-4A0E-97E1-E7BDA75E7344}" destId="{F8E2226E-A1FF-405B-B86D-6A24EFE37960}" srcOrd="7" destOrd="0" presId="urn:microsoft.com/office/officeart/2005/8/layout/process2"/>
    <dgm:cxn modelId="{67775FFE-9F8D-4E72-8D3B-A540A36E0BE8}" type="presParOf" srcId="{F8E2226E-A1FF-405B-B86D-6A24EFE37960}" destId="{F09437D2-9F4B-466D-BD06-5D9B521A3801}" srcOrd="0" destOrd="0" presId="urn:microsoft.com/office/officeart/2005/8/layout/process2"/>
    <dgm:cxn modelId="{EDEF9D77-E47B-4F5A-AAF4-77DEE49F7296}" type="presParOf" srcId="{73DB2936-8DE2-4A0E-97E1-E7BDA75E7344}" destId="{DAA0B98B-71C7-4412-98F2-C3F1E8CA7C4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2689887-F75F-40FB-9B2F-CD97F7DB7A7E}">
      <dgm:prSet phldrT="[文字]" custT="1"/>
      <dgm:spPr/>
      <dgm:t>
        <a:bodyPr/>
        <a:lstStyle/>
        <a:p>
          <a:r>
            <a:rPr lang="zh-TW" altLang="en-US" sz="2800" dirty="0"/>
            <a:t>其他</a:t>
          </a:r>
        </a:p>
      </dgm:t>
    </dgm:pt>
    <dgm:pt modelId="{3359763F-CABE-4B12-AC1B-51FC171B8C43}" type="parTrans" cxnId="{1ECFD054-850A-4323-8D90-ADE11261476C}">
      <dgm:prSet/>
      <dgm:spPr/>
      <dgm:t>
        <a:bodyPr/>
        <a:lstStyle/>
        <a:p>
          <a:endParaRPr lang="zh-TW" altLang="en-US"/>
        </a:p>
      </dgm:t>
    </dgm:pt>
    <dgm:pt modelId="{74FD5CD1-D319-42C9-BCEC-80BF2A97156E}" type="sibTrans" cxnId="{1ECFD054-850A-4323-8D90-ADE11261476C}">
      <dgm:prSet/>
      <dgm:spPr/>
      <dgm:t>
        <a:bodyPr/>
        <a:lstStyle/>
        <a:p>
          <a:endParaRPr lang="zh-TW" altLang="en-US"/>
        </a:p>
      </dgm:t>
    </dgm:pt>
    <dgm:pt modelId="{CBAE1BAE-1677-4FC4-ACDE-C4EF77C141D7}">
      <dgm:prSet phldrT="[文字]" custT="1"/>
      <dgm:spPr/>
      <dgm:t>
        <a:bodyPr/>
        <a:lstStyle/>
        <a:p>
          <a:r>
            <a:rPr lang="zh-TW" altLang="en-US" sz="2000" dirty="0"/>
            <a:t>建教合作班</a:t>
          </a:r>
        </a:p>
      </dgm:t>
    </dgm:pt>
    <dgm:pt modelId="{4D6A513F-57F0-4D53-AD87-137E87B1E886}" type="parTrans" cxnId="{B8DB9C46-DC40-485A-83E3-C257DB7D73AE}">
      <dgm:prSet/>
      <dgm:spPr/>
      <dgm:t>
        <a:bodyPr/>
        <a:lstStyle/>
        <a:p>
          <a:endParaRPr lang="zh-TW" altLang="en-US"/>
        </a:p>
      </dgm:t>
    </dgm:pt>
    <dgm:pt modelId="{12C7202A-401C-4E36-8F4A-45D124D4BBFC}" type="sibTrans" cxnId="{B8DB9C46-DC40-485A-83E3-C257DB7D73AE}">
      <dgm:prSet/>
      <dgm:spPr/>
      <dgm:t>
        <a:bodyPr/>
        <a:lstStyle/>
        <a:p>
          <a:endParaRPr lang="zh-TW" altLang="en-US"/>
        </a:p>
      </dgm:t>
    </dgm:pt>
    <dgm:pt modelId="{19F8BF5C-C04F-4EBA-B31E-C18A9E498F16}">
      <dgm:prSet phldrT="[文字]" custT="1"/>
      <dgm:spPr/>
      <dgm:t>
        <a:bodyPr/>
        <a:lstStyle/>
        <a:p>
          <a:r>
            <a:rPr lang="zh-TW" altLang="en-US" sz="2000" dirty="0"/>
            <a:t>重點運動項目</a:t>
          </a:r>
        </a:p>
      </dgm:t>
    </dgm:pt>
    <dgm:pt modelId="{0AEE999A-60F5-48DE-B153-4A5EC1AE819D}" type="parTrans" cxnId="{D22FDE09-FC0A-42BE-82B8-A5547C1D8B96}">
      <dgm:prSet/>
      <dgm:spPr/>
      <dgm:t>
        <a:bodyPr/>
        <a:lstStyle/>
        <a:p>
          <a:endParaRPr lang="zh-TW" altLang="en-US"/>
        </a:p>
      </dgm:t>
    </dgm:pt>
    <dgm:pt modelId="{F0CBB3F5-734D-44A1-AF6A-0726F421CE22}" type="sibTrans" cxnId="{D22FDE09-FC0A-42BE-82B8-A5547C1D8B96}">
      <dgm:prSet/>
      <dgm:spPr/>
      <dgm:t>
        <a:bodyPr/>
        <a:lstStyle/>
        <a:p>
          <a:endParaRPr lang="zh-TW" altLang="en-US"/>
        </a:p>
      </dgm:t>
    </dgm:pt>
    <dgm:pt modelId="{B282DA9A-D1C1-41AD-9746-85859C78ED21}">
      <dgm:prSet phldrT="[文字]" custT="1"/>
      <dgm:spPr/>
      <dgm:t>
        <a:bodyPr/>
        <a:lstStyle/>
        <a:p>
          <a:r>
            <a:rPr lang="zh-TW" altLang="en-US" sz="2000" dirty="0"/>
            <a:t>未受政府補助私校獨立招生</a:t>
          </a:r>
        </a:p>
      </dgm:t>
    </dgm:pt>
    <dgm:pt modelId="{4F4837A1-6A96-4AC2-A0CE-35941087E845}" type="parTrans" cxnId="{DDCF80BA-AA3C-4636-A70A-FEEDE160EA7E}">
      <dgm:prSet/>
      <dgm:spPr/>
      <dgm:t>
        <a:bodyPr/>
        <a:lstStyle/>
        <a:p>
          <a:endParaRPr lang="zh-TW" altLang="en-US"/>
        </a:p>
      </dgm:t>
    </dgm:pt>
    <dgm:pt modelId="{F6DA7EF9-4429-460E-A1B9-929EE1EC90FA}" type="sibTrans" cxnId="{DDCF80BA-AA3C-4636-A70A-FEEDE160EA7E}">
      <dgm:prSet/>
      <dgm:spPr/>
      <dgm:t>
        <a:bodyPr/>
        <a:lstStyle/>
        <a:p>
          <a:endParaRPr lang="zh-TW" altLang="en-US"/>
        </a:p>
      </dgm:t>
    </dgm:pt>
    <dgm:pt modelId="{6B70305E-6B94-43AB-B314-305E218AE08B}">
      <dgm:prSet phldrT="[文字]" custT="1"/>
      <dgm:spPr/>
      <dgm:t>
        <a:bodyPr/>
        <a:lstStyle/>
        <a:p>
          <a:r>
            <a:rPr lang="zh-TW" altLang="en-US" sz="2800" dirty="0"/>
            <a:t>特色招生</a:t>
          </a:r>
        </a:p>
      </dgm:t>
    </dgm:pt>
    <dgm:pt modelId="{C5A0FDEB-2041-4DA2-812E-621F65EF46F6}" type="sibTrans" cxnId="{0398D8BE-D270-4C04-AC32-6682966217F5}">
      <dgm:prSet/>
      <dgm:spPr/>
      <dgm:t>
        <a:bodyPr/>
        <a:lstStyle/>
        <a:p>
          <a:endParaRPr lang="zh-TW" altLang="en-US"/>
        </a:p>
      </dgm:t>
    </dgm:pt>
    <dgm:pt modelId="{E807939A-A82A-412C-B8FE-02C918245928}" type="parTrans" cxnId="{0398D8BE-D270-4C04-AC32-6682966217F5}">
      <dgm:prSet/>
      <dgm:spPr/>
      <dgm:t>
        <a:bodyPr/>
        <a:lstStyle/>
        <a:p>
          <a:endParaRPr lang="zh-TW" altLang="en-US"/>
        </a:p>
      </dgm:t>
    </dgm:pt>
    <dgm:pt modelId="{450FDD28-CF20-4C39-80BF-EFEF73F2E381}">
      <dgm:prSet phldrT="[文字]" custT="1"/>
      <dgm:spPr/>
      <dgm:t>
        <a:bodyPr/>
        <a:lstStyle/>
        <a:p>
          <a:r>
            <a:rPr lang="zh-TW" altLang="en-US" sz="2400" b="1" dirty="0"/>
            <a:t>甄選入學</a:t>
          </a:r>
        </a:p>
      </dgm:t>
    </dgm:pt>
    <dgm:pt modelId="{3AE1337C-B4A8-460B-81AA-AC65B1DE1787}" type="sibTrans" cxnId="{981BEE1E-E451-4937-8CED-1578CE7A4624}">
      <dgm:prSet/>
      <dgm:spPr/>
      <dgm:t>
        <a:bodyPr/>
        <a:lstStyle/>
        <a:p>
          <a:endParaRPr lang="zh-TW" altLang="en-US"/>
        </a:p>
      </dgm:t>
    </dgm:pt>
    <dgm:pt modelId="{3A4D5480-E194-47EA-BAE7-B0FD55632130}" type="parTrans" cxnId="{981BEE1E-E451-4937-8CED-1578CE7A4624}">
      <dgm:prSet/>
      <dgm:spPr/>
      <dgm:t>
        <a:bodyPr/>
        <a:lstStyle/>
        <a:p>
          <a:endParaRPr lang="zh-TW" altLang="en-US"/>
        </a:p>
      </dgm:t>
    </dgm:pt>
    <dgm:pt modelId="{16410B0B-5380-4C1A-B187-0A661A6C8AFD}">
      <dgm:prSet phldrT="[文字]" custT="1"/>
      <dgm:spPr/>
      <dgm:t>
        <a:bodyPr/>
        <a:lstStyle/>
        <a:p>
          <a:r>
            <a:rPr lang="zh-TW" altLang="en-US" sz="1800" dirty="0"/>
            <a:t>藝術才能班</a:t>
          </a:r>
        </a:p>
      </dgm:t>
    </dgm:pt>
    <dgm:pt modelId="{2E666589-7CB1-4265-A315-D0A4F96B5747}" type="sibTrans" cxnId="{9AF81D26-9556-4BB9-AF05-CF6FF5619C76}">
      <dgm:prSet/>
      <dgm:spPr/>
      <dgm:t>
        <a:bodyPr/>
        <a:lstStyle/>
        <a:p>
          <a:endParaRPr lang="zh-TW" altLang="en-US"/>
        </a:p>
      </dgm:t>
    </dgm:pt>
    <dgm:pt modelId="{0921530F-2843-4C22-B29B-17C9D0973682}" type="parTrans" cxnId="{9AF81D26-9556-4BB9-AF05-CF6FF5619C76}">
      <dgm:prSet/>
      <dgm:spPr/>
      <dgm:t>
        <a:bodyPr/>
        <a:lstStyle/>
        <a:p>
          <a:endParaRPr lang="zh-TW" altLang="en-US"/>
        </a:p>
      </dgm:t>
    </dgm:pt>
    <dgm:pt modelId="{32AD1AA3-BA90-461E-BC38-2E286BCD94C3}">
      <dgm:prSet phldrT="[文字]" custT="1"/>
      <dgm:spPr/>
      <dgm:t>
        <a:bodyPr/>
        <a:lstStyle/>
        <a:p>
          <a:r>
            <a:rPr lang="zh-TW" altLang="en-US" sz="1800" dirty="0"/>
            <a:t>體育班</a:t>
          </a:r>
        </a:p>
      </dgm:t>
    </dgm:pt>
    <dgm:pt modelId="{1FB3F6AA-3BD3-4E46-BCA1-6BE09C3F99E6}" type="sibTrans" cxnId="{6EAB67F7-4952-4DBA-9579-14FB5F6C1027}">
      <dgm:prSet/>
      <dgm:spPr/>
      <dgm:t>
        <a:bodyPr/>
        <a:lstStyle/>
        <a:p>
          <a:endParaRPr lang="zh-TW" altLang="en-US"/>
        </a:p>
      </dgm:t>
    </dgm:pt>
    <dgm:pt modelId="{A4C75323-95EA-4961-926E-3C5E3B0A6D48}" type="parTrans" cxnId="{6EAB67F7-4952-4DBA-9579-14FB5F6C1027}">
      <dgm:prSet/>
      <dgm:spPr/>
      <dgm:t>
        <a:bodyPr/>
        <a:lstStyle/>
        <a:p>
          <a:endParaRPr lang="zh-TW" altLang="en-US"/>
        </a:p>
      </dgm:t>
    </dgm:pt>
    <dgm:pt modelId="{74AEECE8-8128-4E6C-AAA9-12AFC7693FC1}">
      <dgm:prSet phldrT="[文字]" custT="1"/>
      <dgm:spPr/>
      <dgm:t>
        <a:bodyPr/>
        <a:lstStyle/>
        <a:p>
          <a:r>
            <a:rPr lang="zh-TW" altLang="en-US" sz="1800" dirty="0"/>
            <a:t>科學班</a:t>
          </a:r>
        </a:p>
      </dgm:t>
    </dgm:pt>
    <dgm:pt modelId="{5A34518E-7FA2-4877-B5AD-4CD523CCC1F8}" type="sibTrans" cxnId="{D2D5C94B-BCC4-4669-ACEB-5C1351EEEA84}">
      <dgm:prSet/>
      <dgm:spPr/>
      <dgm:t>
        <a:bodyPr/>
        <a:lstStyle/>
        <a:p>
          <a:endParaRPr lang="zh-TW" altLang="en-US"/>
        </a:p>
      </dgm:t>
    </dgm:pt>
    <dgm:pt modelId="{158767A8-51F3-43DE-BB95-51B994DAE0BA}" type="parTrans" cxnId="{D2D5C94B-BCC4-4669-ACEB-5C1351EEEA84}">
      <dgm:prSet/>
      <dgm:spPr/>
      <dgm:t>
        <a:bodyPr/>
        <a:lstStyle/>
        <a:p>
          <a:endParaRPr lang="zh-TW" altLang="en-US"/>
        </a:p>
      </dgm:t>
    </dgm:pt>
    <dgm:pt modelId="{BAD5548F-E189-4927-8ECF-13E5C79D8096}">
      <dgm:prSet phldrT="[文字]" custT="1"/>
      <dgm:spPr/>
      <dgm:t>
        <a:bodyPr/>
        <a:lstStyle/>
        <a:p>
          <a:r>
            <a:rPr lang="zh-TW" altLang="en-US" sz="1800" dirty="0"/>
            <a:t>專業群科</a:t>
          </a:r>
        </a:p>
      </dgm:t>
    </dgm:pt>
    <dgm:pt modelId="{82A03957-24B8-4E1A-9226-FE807C46C0CF}" type="sibTrans" cxnId="{8827514E-FC08-44CA-83ED-B6DC24E34DEC}">
      <dgm:prSet/>
      <dgm:spPr/>
      <dgm:t>
        <a:bodyPr/>
        <a:lstStyle/>
        <a:p>
          <a:endParaRPr lang="zh-TW" altLang="en-US"/>
        </a:p>
      </dgm:t>
    </dgm:pt>
    <dgm:pt modelId="{B2D417D0-277C-4A0B-97E8-6C767DF0A9EF}" type="parTrans" cxnId="{8827514E-FC08-44CA-83ED-B6DC24E34DEC}">
      <dgm:prSet/>
      <dgm:spPr/>
      <dgm:t>
        <a:bodyPr/>
        <a:lstStyle/>
        <a:p>
          <a:endParaRPr lang="zh-TW" altLang="en-US"/>
        </a:p>
      </dgm:t>
    </dgm:pt>
    <dgm:pt modelId="{D24A296B-A216-4289-BC97-84B9DCBEBE53}">
      <dgm:prSet phldrT="[文字]" custT="1"/>
      <dgm:spPr/>
      <dgm:t>
        <a:bodyPr/>
        <a:lstStyle/>
        <a:p>
          <a:r>
            <a:rPr lang="zh-TW" altLang="en-US" sz="2400" b="1" dirty="0"/>
            <a:t>考試分發入學</a:t>
          </a:r>
        </a:p>
      </dgm:t>
    </dgm:pt>
    <dgm:pt modelId="{CD698A9B-2278-441E-A940-EDE8FC50EFD1}" type="sibTrans" cxnId="{13D56A4F-3F7C-413D-9748-30663CE8B517}">
      <dgm:prSet/>
      <dgm:spPr/>
      <dgm:t>
        <a:bodyPr/>
        <a:lstStyle/>
        <a:p>
          <a:endParaRPr lang="zh-TW" altLang="en-US"/>
        </a:p>
      </dgm:t>
    </dgm:pt>
    <dgm:pt modelId="{7A352BB0-492B-4CFA-B74B-2060AD63A97E}" type="parTrans" cxnId="{13D56A4F-3F7C-413D-9748-30663CE8B517}">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31733D51-A0D9-478F-81C6-803A596B9E53}" type="pres">
      <dgm:prSet presAssocID="{6B70305E-6B94-43AB-B314-305E218AE08B}" presName="parentLin" presStyleCnt="0"/>
      <dgm:spPr/>
    </dgm:pt>
    <dgm:pt modelId="{8C934DA2-37AF-4CDC-87B7-E8674AF3B041}" type="pres">
      <dgm:prSet presAssocID="{6B70305E-6B94-43AB-B314-305E218AE08B}" presName="parentLeftMargin" presStyleLbl="node1" presStyleIdx="0" presStyleCnt="2"/>
      <dgm:spPr/>
    </dgm:pt>
    <dgm:pt modelId="{ECBF979E-BE43-4F41-9BB0-74169DA0165F}" type="pres">
      <dgm:prSet presAssocID="{6B70305E-6B94-43AB-B314-305E218AE08B}" presName="parentText" presStyleLbl="node1" presStyleIdx="0" presStyleCnt="2" custScaleY="276586">
        <dgm:presLayoutVars>
          <dgm:chMax val="0"/>
          <dgm:bulletEnabled val="1"/>
        </dgm:presLayoutVars>
      </dgm:prSet>
      <dgm:spPr/>
    </dgm:pt>
    <dgm:pt modelId="{58439D62-1C46-4C56-821A-399889D13404}" type="pres">
      <dgm:prSet presAssocID="{6B70305E-6B94-43AB-B314-305E218AE08B}" presName="negativeSpace" presStyleCnt="0"/>
      <dgm:spPr/>
    </dgm:pt>
    <dgm:pt modelId="{4CFDAAED-B2F4-4FD2-ADDB-F51AEBC1A168}" type="pres">
      <dgm:prSet presAssocID="{6B70305E-6B94-43AB-B314-305E218AE08B}" presName="childText" presStyleLbl="conFgAcc1" presStyleIdx="0" presStyleCnt="2">
        <dgm:presLayoutVars>
          <dgm:bulletEnabled val="1"/>
        </dgm:presLayoutVars>
      </dgm:prSet>
      <dgm:spPr/>
    </dgm:pt>
    <dgm:pt modelId="{D6F615F5-4C13-4B08-B359-E726D737C534}" type="pres">
      <dgm:prSet presAssocID="{C5A0FDEB-2041-4DA2-812E-621F65EF46F6}" presName="spaceBetweenRectangles" presStyleCnt="0"/>
      <dgm:spPr/>
    </dgm:pt>
    <dgm:pt modelId="{8A859613-37AB-4BAF-A065-60E0E7D5309A}" type="pres">
      <dgm:prSet presAssocID="{22689887-F75F-40FB-9B2F-CD97F7DB7A7E}" presName="parentLin" presStyleCnt="0"/>
      <dgm:spPr/>
    </dgm:pt>
    <dgm:pt modelId="{7492760D-3502-44FC-90BE-30E90F09C5F1}" type="pres">
      <dgm:prSet presAssocID="{22689887-F75F-40FB-9B2F-CD97F7DB7A7E}" presName="parentLeftMargin" presStyleLbl="node1" presStyleIdx="0" presStyleCnt="2"/>
      <dgm:spPr/>
    </dgm:pt>
    <dgm:pt modelId="{D2A5960D-1561-4F69-8E00-EC8A95B356B7}" type="pres">
      <dgm:prSet presAssocID="{22689887-F75F-40FB-9B2F-CD97F7DB7A7E}" presName="parentText" presStyleLbl="node1" presStyleIdx="1" presStyleCnt="2" custScaleY="245117">
        <dgm:presLayoutVars>
          <dgm:chMax val="0"/>
          <dgm:bulletEnabled val="1"/>
        </dgm:presLayoutVars>
      </dgm:prSet>
      <dgm:spPr/>
    </dgm:pt>
    <dgm:pt modelId="{A2FF1EDE-958F-43D6-85EE-4CDCE3097DAF}" type="pres">
      <dgm:prSet presAssocID="{22689887-F75F-40FB-9B2F-CD97F7DB7A7E}" presName="negativeSpace" presStyleCnt="0"/>
      <dgm:spPr/>
    </dgm:pt>
    <dgm:pt modelId="{30C72875-AEDE-48D4-B9D6-384E1859DADF}" type="pres">
      <dgm:prSet presAssocID="{22689887-F75F-40FB-9B2F-CD97F7DB7A7E}" presName="childText" presStyleLbl="conFgAcc1" presStyleIdx="1" presStyleCnt="2">
        <dgm:presLayoutVars>
          <dgm:bulletEnabled val="1"/>
        </dgm:presLayoutVars>
      </dgm:prSet>
      <dgm:spPr/>
    </dgm:pt>
  </dgm:ptLst>
  <dgm:cxnLst>
    <dgm:cxn modelId="{D22FDE09-FC0A-42BE-82B8-A5547C1D8B96}" srcId="{22689887-F75F-40FB-9B2F-CD97F7DB7A7E}" destId="{19F8BF5C-C04F-4EBA-B31E-C18A9E498F16}" srcOrd="1" destOrd="0" parTransId="{0AEE999A-60F5-48DE-B153-4A5EC1AE819D}" sibTransId="{F0CBB3F5-734D-44A1-AF6A-0726F421CE22}"/>
    <dgm:cxn modelId="{981BEE1E-E451-4937-8CED-1578CE7A4624}" srcId="{6B70305E-6B94-43AB-B314-305E218AE08B}" destId="{450FDD28-CF20-4C39-80BF-EFEF73F2E381}" srcOrd="0" destOrd="0" parTransId="{3A4D5480-E194-47EA-BAE7-B0FD55632130}" sibTransId="{3AE1337C-B4A8-460B-81AA-AC65B1DE1787}"/>
    <dgm:cxn modelId="{9AF81D26-9556-4BB9-AF05-CF6FF5619C76}" srcId="{450FDD28-CF20-4C39-80BF-EFEF73F2E381}" destId="{16410B0B-5380-4C1A-B187-0A661A6C8AFD}" srcOrd="0" destOrd="0" parTransId="{0921530F-2843-4C22-B29B-17C9D0973682}" sibTransId="{2E666589-7CB1-4265-A315-D0A4F96B5747}"/>
    <dgm:cxn modelId="{FE28D42D-F9B7-4603-8256-14540AE80A21}" type="presOf" srcId="{74AEECE8-8128-4E6C-AAA9-12AFC7693FC1}" destId="{4CFDAAED-B2F4-4FD2-ADDB-F51AEBC1A168}" srcOrd="0" destOrd="3" presId="urn:microsoft.com/office/officeart/2005/8/layout/list1"/>
    <dgm:cxn modelId="{BCDB6A5C-DE0F-45D7-8C28-98A1F65F8468}" type="presOf" srcId="{22689887-F75F-40FB-9B2F-CD97F7DB7A7E}" destId="{D2A5960D-1561-4F69-8E00-EC8A95B356B7}" srcOrd="1" destOrd="0" presId="urn:microsoft.com/office/officeart/2005/8/layout/list1"/>
    <dgm:cxn modelId="{680C235D-8921-4AE5-8E0C-6EAFE4A08A4E}" type="presOf" srcId="{19F8BF5C-C04F-4EBA-B31E-C18A9E498F16}" destId="{30C72875-AEDE-48D4-B9D6-384E1859DADF}" srcOrd="0" destOrd="1" presId="urn:microsoft.com/office/officeart/2005/8/layout/list1"/>
    <dgm:cxn modelId="{4F0FFC5E-B3DE-4902-A2CC-CEE1614154E7}" type="presOf" srcId="{B282DA9A-D1C1-41AD-9746-85859C78ED21}" destId="{30C72875-AEDE-48D4-B9D6-384E1859DADF}" srcOrd="0" destOrd="2" presId="urn:microsoft.com/office/officeart/2005/8/layout/list1"/>
    <dgm:cxn modelId="{B8DB9C46-DC40-485A-83E3-C257DB7D73AE}" srcId="{22689887-F75F-40FB-9B2F-CD97F7DB7A7E}" destId="{CBAE1BAE-1677-4FC4-ACDE-C4EF77C141D7}" srcOrd="0" destOrd="0" parTransId="{4D6A513F-57F0-4D53-AD87-137E87B1E886}" sibTransId="{12C7202A-401C-4E36-8F4A-45D124D4BBFC}"/>
    <dgm:cxn modelId="{D2D5C94B-BCC4-4669-ACEB-5C1351EEEA84}" srcId="{450FDD28-CF20-4C39-80BF-EFEF73F2E381}" destId="{74AEECE8-8128-4E6C-AAA9-12AFC7693FC1}" srcOrd="2" destOrd="0" parTransId="{158767A8-51F3-43DE-BB95-51B994DAE0BA}" sibTransId="{5A34518E-7FA2-4877-B5AD-4CD523CCC1F8}"/>
    <dgm:cxn modelId="{8827514E-FC08-44CA-83ED-B6DC24E34DEC}" srcId="{450FDD28-CF20-4C39-80BF-EFEF73F2E381}" destId="{BAD5548F-E189-4927-8ECF-13E5C79D8096}" srcOrd="3" destOrd="0" parTransId="{B2D417D0-277C-4A0B-97E8-6C767DF0A9EF}" sibTransId="{82A03957-24B8-4E1A-9226-FE807C46C0CF}"/>
    <dgm:cxn modelId="{13D56A4F-3F7C-413D-9748-30663CE8B517}" srcId="{6B70305E-6B94-43AB-B314-305E218AE08B}" destId="{D24A296B-A216-4289-BC97-84B9DCBEBE53}" srcOrd="1" destOrd="0" parTransId="{7A352BB0-492B-4CFA-B74B-2060AD63A97E}" sibTransId="{CD698A9B-2278-441E-A940-EDE8FC50EFD1}"/>
    <dgm:cxn modelId="{919DFB6F-CF21-41A7-A398-AC0E49B67061}" type="presOf" srcId="{6B70305E-6B94-43AB-B314-305E218AE08B}" destId="{ECBF979E-BE43-4F41-9BB0-74169DA0165F}" srcOrd="1" destOrd="0" presId="urn:microsoft.com/office/officeart/2005/8/layout/list1"/>
    <dgm:cxn modelId="{0C060D54-DF6E-493B-9D6F-6224B882BBF5}" type="presOf" srcId="{6B70305E-6B94-43AB-B314-305E218AE08B}" destId="{8C934DA2-37AF-4CDC-87B7-E8674AF3B041}" srcOrd="0" destOrd="0" presId="urn:microsoft.com/office/officeart/2005/8/layout/list1"/>
    <dgm:cxn modelId="{1ECFD054-850A-4323-8D90-ADE11261476C}" srcId="{F4D3D1F1-5CE1-4C4D-89DB-F61ECC5061AD}" destId="{22689887-F75F-40FB-9B2F-CD97F7DB7A7E}" srcOrd="1" destOrd="0" parTransId="{3359763F-CABE-4B12-AC1B-51FC171B8C43}" sibTransId="{74FD5CD1-D319-42C9-BCEC-80BF2A97156E}"/>
    <dgm:cxn modelId="{B634B876-9D9F-4DFB-A921-1E88E311F6E8}" type="presOf" srcId="{450FDD28-CF20-4C39-80BF-EFEF73F2E381}" destId="{4CFDAAED-B2F4-4FD2-ADDB-F51AEBC1A168}" srcOrd="0" destOrd="0" presId="urn:microsoft.com/office/officeart/2005/8/layout/list1"/>
    <dgm:cxn modelId="{F0B13659-E9BD-4B86-90DB-9055D470F6EB}" type="presOf" srcId="{16410B0B-5380-4C1A-B187-0A661A6C8AFD}" destId="{4CFDAAED-B2F4-4FD2-ADDB-F51AEBC1A168}" srcOrd="0" destOrd="1" presId="urn:microsoft.com/office/officeart/2005/8/layout/list1"/>
    <dgm:cxn modelId="{060ED9A4-DCBC-4DCD-9D93-67808305AEBD}" type="presOf" srcId="{D24A296B-A216-4289-BC97-84B9DCBEBE53}" destId="{4CFDAAED-B2F4-4FD2-ADDB-F51AEBC1A168}" srcOrd="0" destOrd="5" presId="urn:microsoft.com/office/officeart/2005/8/layout/list1"/>
    <dgm:cxn modelId="{1C321FAA-7D2A-49CF-A51D-F7C2B41DAD21}" type="presOf" srcId="{22689887-F75F-40FB-9B2F-CD97F7DB7A7E}" destId="{7492760D-3502-44FC-90BE-30E90F09C5F1}" srcOrd="0" destOrd="0" presId="urn:microsoft.com/office/officeart/2005/8/layout/list1"/>
    <dgm:cxn modelId="{DDCF80BA-AA3C-4636-A70A-FEEDE160EA7E}" srcId="{22689887-F75F-40FB-9B2F-CD97F7DB7A7E}" destId="{B282DA9A-D1C1-41AD-9746-85859C78ED21}" srcOrd="2" destOrd="0" parTransId="{4F4837A1-6A96-4AC2-A0CE-35941087E845}" sibTransId="{F6DA7EF9-4429-460E-A1B9-929EE1EC90FA}"/>
    <dgm:cxn modelId="{0398D8BE-D270-4C04-AC32-6682966217F5}" srcId="{F4D3D1F1-5CE1-4C4D-89DB-F61ECC5061AD}" destId="{6B70305E-6B94-43AB-B314-305E218AE08B}" srcOrd="0" destOrd="0" parTransId="{E807939A-A82A-412C-B8FE-02C918245928}" sibTransId="{C5A0FDEB-2041-4DA2-812E-621F65EF46F6}"/>
    <dgm:cxn modelId="{EF2771C6-76BB-4D39-8D7E-440B91897B33}" type="presOf" srcId="{CBAE1BAE-1677-4FC4-ACDE-C4EF77C141D7}" destId="{30C72875-AEDE-48D4-B9D6-384E1859DADF}" srcOrd="0" destOrd="0" presId="urn:microsoft.com/office/officeart/2005/8/layout/list1"/>
    <dgm:cxn modelId="{5AC3F2D3-745C-45FD-AEE2-2A38873465BA}" type="presOf" srcId="{F4D3D1F1-5CE1-4C4D-89DB-F61ECC5061AD}" destId="{E519866F-B805-449A-9C65-65BC99542B40}" srcOrd="0" destOrd="0" presId="urn:microsoft.com/office/officeart/2005/8/layout/list1"/>
    <dgm:cxn modelId="{293020D4-1CA7-4711-9DBE-632B0AB46148}" type="presOf" srcId="{32AD1AA3-BA90-461E-BC38-2E286BCD94C3}" destId="{4CFDAAED-B2F4-4FD2-ADDB-F51AEBC1A168}" srcOrd="0" destOrd="2" presId="urn:microsoft.com/office/officeart/2005/8/layout/list1"/>
    <dgm:cxn modelId="{EDC1DCDF-BB7E-484E-8E2A-3A663B07935E}" type="presOf" srcId="{BAD5548F-E189-4927-8ECF-13E5C79D8096}" destId="{4CFDAAED-B2F4-4FD2-ADDB-F51AEBC1A168}" srcOrd="0" destOrd="4" presId="urn:microsoft.com/office/officeart/2005/8/layout/list1"/>
    <dgm:cxn modelId="{6EAB67F7-4952-4DBA-9579-14FB5F6C1027}" srcId="{450FDD28-CF20-4C39-80BF-EFEF73F2E381}" destId="{32AD1AA3-BA90-461E-BC38-2E286BCD94C3}" srcOrd="1" destOrd="0" parTransId="{A4C75323-95EA-4961-926E-3C5E3B0A6D48}" sibTransId="{1FB3F6AA-3BD3-4E46-BCA1-6BE09C3F99E6}"/>
    <dgm:cxn modelId="{AE03A33C-A5F3-4DDC-9DF9-3A313D90D0AF}" type="presParOf" srcId="{E519866F-B805-449A-9C65-65BC99542B40}" destId="{31733D51-A0D9-478F-81C6-803A596B9E53}" srcOrd="0" destOrd="0" presId="urn:microsoft.com/office/officeart/2005/8/layout/list1"/>
    <dgm:cxn modelId="{951B0FB3-B214-4E56-913E-64E8D3A8F3C6}" type="presParOf" srcId="{31733D51-A0D9-478F-81C6-803A596B9E53}" destId="{8C934DA2-37AF-4CDC-87B7-E8674AF3B041}" srcOrd="0" destOrd="0" presId="urn:microsoft.com/office/officeart/2005/8/layout/list1"/>
    <dgm:cxn modelId="{8FC36A79-51CB-4BF4-9057-EBE215BA1BFE}" type="presParOf" srcId="{31733D51-A0D9-478F-81C6-803A596B9E53}" destId="{ECBF979E-BE43-4F41-9BB0-74169DA0165F}" srcOrd="1" destOrd="0" presId="urn:microsoft.com/office/officeart/2005/8/layout/list1"/>
    <dgm:cxn modelId="{10D2F64B-91D9-4D23-B164-CF5D7E3A7E7B}" type="presParOf" srcId="{E519866F-B805-449A-9C65-65BC99542B40}" destId="{58439D62-1C46-4C56-821A-399889D13404}" srcOrd="1" destOrd="0" presId="urn:microsoft.com/office/officeart/2005/8/layout/list1"/>
    <dgm:cxn modelId="{C29ED531-D653-4952-A4FB-A0BDE318ABC8}" type="presParOf" srcId="{E519866F-B805-449A-9C65-65BC99542B40}" destId="{4CFDAAED-B2F4-4FD2-ADDB-F51AEBC1A168}" srcOrd="2" destOrd="0" presId="urn:microsoft.com/office/officeart/2005/8/layout/list1"/>
    <dgm:cxn modelId="{0673F3CA-2E91-4C8B-BA08-6ECECBCA5472}" type="presParOf" srcId="{E519866F-B805-449A-9C65-65BC99542B40}" destId="{D6F615F5-4C13-4B08-B359-E726D737C534}" srcOrd="3" destOrd="0" presId="urn:microsoft.com/office/officeart/2005/8/layout/list1"/>
    <dgm:cxn modelId="{C4D821C2-12B4-444C-A51C-8C2A454AFE68}" type="presParOf" srcId="{E519866F-B805-449A-9C65-65BC99542B40}" destId="{8A859613-37AB-4BAF-A065-60E0E7D5309A}" srcOrd="4" destOrd="0" presId="urn:microsoft.com/office/officeart/2005/8/layout/list1"/>
    <dgm:cxn modelId="{532D429B-045C-4359-9790-E4374A1D741F}" type="presParOf" srcId="{8A859613-37AB-4BAF-A065-60E0E7D5309A}" destId="{7492760D-3502-44FC-90BE-30E90F09C5F1}" srcOrd="0" destOrd="0" presId="urn:microsoft.com/office/officeart/2005/8/layout/list1"/>
    <dgm:cxn modelId="{8C27686B-D16B-45AB-BB79-1A402A18EB06}" type="presParOf" srcId="{8A859613-37AB-4BAF-A065-60E0E7D5309A}" destId="{D2A5960D-1561-4F69-8E00-EC8A95B356B7}" srcOrd="1" destOrd="0" presId="urn:microsoft.com/office/officeart/2005/8/layout/list1"/>
    <dgm:cxn modelId="{38367822-CD35-4BB5-BEE5-FA79628E90C0}" type="presParOf" srcId="{E519866F-B805-449A-9C65-65BC99542B40}" destId="{A2FF1EDE-958F-43D6-85EE-4CDCE3097DAF}" srcOrd="5" destOrd="0" presId="urn:microsoft.com/office/officeart/2005/8/layout/list1"/>
    <dgm:cxn modelId="{FA2B18E2-238B-4EEE-B8C1-4CCF6E5AECE9}" type="presParOf" srcId="{E519866F-B805-449A-9C65-65BC99542B40}" destId="{30C72875-AEDE-48D4-B9D6-384E1859DADF}"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競賽</a:t>
          </a:r>
          <a:r>
            <a:rPr lang="en-US" altLang="zh-TW" sz="1800" dirty="0">
              <a:latin typeface="+mj-ea"/>
              <a:ea typeface="+mj-ea"/>
            </a:rPr>
            <a:t>(</a:t>
          </a:r>
          <a:r>
            <a:rPr lang="zh-TW" altLang="en-US" sz="1800" dirty="0">
              <a:latin typeface="+mj-ea"/>
              <a:ea typeface="+mj-ea"/>
            </a:rPr>
            <a:t>國際性、全國性、區域及縣市競賽等</a:t>
          </a:r>
          <a:r>
            <a:rPr lang="en-US" altLang="zh-TW" sz="1800" dirty="0">
              <a:latin typeface="+mj-ea"/>
              <a:ea typeface="+mj-ea"/>
            </a:rPr>
            <a:t>)</a:t>
          </a:r>
          <a:endParaRPr lang="zh-TW" altLang="en-US" sz="1800" dirty="0">
            <a:latin typeface="+mj-ea"/>
            <a:ea typeface="+mj-ea"/>
          </a:endParaRP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F04C72F4-03B8-4B06-AE9C-2790F387F400}">
      <dgm:prSet phldrT="[文字]" custT="1"/>
      <dgm:spPr/>
      <dgm:t>
        <a:bodyPr/>
        <a:lstStyle/>
        <a:p>
          <a:r>
            <a:rPr lang="zh-TW" altLang="en-US" sz="1800" dirty="0">
              <a:latin typeface="+mj-ea"/>
              <a:ea typeface="+mj-ea"/>
            </a:rPr>
            <a:t>服務學習</a:t>
          </a:r>
          <a:r>
            <a:rPr lang="en-US" altLang="zh-TW" sz="1800" dirty="0">
              <a:latin typeface="+mj-ea"/>
              <a:ea typeface="+mj-ea"/>
            </a:rPr>
            <a:t>(</a:t>
          </a:r>
          <a:r>
            <a:rPr lang="zh-TW" altLang="en-US" sz="1800" dirty="0">
              <a:latin typeface="+mj-ea"/>
              <a:ea typeface="+mj-ea"/>
            </a:rPr>
            <a:t>包含班級幹部、小老師及社團幹部等</a:t>
          </a:r>
          <a:r>
            <a:rPr lang="en-US" altLang="zh-TW" sz="1800" dirty="0">
              <a:latin typeface="+mj-ea"/>
              <a:ea typeface="+mj-ea"/>
            </a:rPr>
            <a:t>)</a:t>
          </a:r>
          <a:endParaRPr lang="zh-TW" altLang="en-US" sz="1800" dirty="0">
            <a:latin typeface="+mj-ea"/>
            <a:ea typeface="+mj-ea"/>
          </a:endParaRPr>
        </a:p>
      </dgm:t>
    </dgm:pt>
    <dgm:pt modelId="{08203813-339A-4C78-A159-BE8E9FFBAE8F}" type="parTrans" cxnId="{D8593C61-3C72-4354-A5A3-B04EC9B3726F}">
      <dgm:prSet/>
      <dgm:spPr/>
      <dgm:t>
        <a:bodyPr/>
        <a:lstStyle/>
        <a:p>
          <a:endParaRPr lang="zh-TW" altLang="en-US"/>
        </a:p>
      </dgm:t>
    </dgm:pt>
    <dgm:pt modelId="{C50A29C4-0E0A-4CCB-981E-6134BB64CC70}" type="sibTrans" cxnId="{D8593C61-3C72-4354-A5A3-B04EC9B3726F}">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endParaRPr lang="zh-TW" altLang="en-US" sz="1800" dirty="0">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8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志願序</a:t>
          </a: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國文、數學、英語、自然、社會及寫作測驗</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63041393-C8AC-43BC-B275-7A15346154D0}">
      <dgm:prSet phldrT="[文字]" custT="1"/>
      <dgm:spPr/>
      <dgm:t>
        <a:bodyPr/>
        <a:lstStyle/>
        <a:p>
          <a:r>
            <a:rPr lang="en-US" altLang="zh-TW" sz="2000" dirty="0">
              <a:latin typeface="+mj-ea"/>
              <a:ea typeface="+mj-ea"/>
            </a:rPr>
            <a:t>5</a:t>
          </a:r>
          <a:r>
            <a:rPr lang="zh-TW" altLang="en-US" sz="2000" dirty="0">
              <a:latin typeface="+mj-ea"/>
              <a:ea typeface="+mj-ea"/>
            </a:rPr>
            <a:t>個志願為</a:t>
          </a:r>
          <a:r>
            <a:rPr lang="en-US" altLang="zh-TW" sz="2000" dirty="0">
              <a:latin typeface="+mj-ea"/>
              <a:ea typeface="+mj-ea"/>
            </a:rPr>
            <a:t>1</a:t>
          </a:r>
          <a:r>
            <a:rPr lang="zh-TW" altLang="en-US" sz="2000" dirty="0">
              <a:latin typeface="+mj-ea"/>
              <a:ea typeface="+mj-ea"/>
            </a:rPr>
            <a:t>個群組</a:t>
          </a:r>
        </a:p>
      </dgm:t>
    </dgm:pt>
    <dgm:pt modelId="{5E1A606C-1116-4D2A-BB90-FE54A3B330B8}" type="parTrans" cxnId="{E3982A09-1B28-482F-A527-2D016A1C0AB6}">
      <dgm:prSet/>
      <dgm:spPr/>
      <dgm:t>
        <a:bodyPr/>
        <a:lstStyle/>
        <a:p>
          <a:endParaRPr lang="zh-TW" altLang="en-US"/>
        </a:p>
      </dgm:t>
    </dgm:pt>
    <dgm:pt modelId="{39213996-59F6-433E-86F2-7DED7C5FFDAB}" type="sibTrans" cxnId="{E3982A09-1B28-482F-A527-2D016A1C0AB6}">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6">
        <dgm:presLayoutVars>
          <dgm:chMax val="1"/>
          <dgm:bulletEnabled val="1"/>
        </dgm:presLayoutVars>
      </dgm:prSet>
      <dgm:spPr/>
    </dgm:pt>
    <dgm:pt modelId="{17286100-B698-46A5-9F02-E621E2E23D1E}" type="pres">
      <dgm:prSet presAssocID="{8DD9F4A7-4E7A-4A56-90DD-DE0E96222D60}" presName="descendantText" presStyleLbl="alignAccFollowNode1" presStyleIdx="0" presStyleCnt="6">
        <dgm:presLayoutVars>
          <dgm:bulletEnabled val="1"/>
        </dgm:presLayoutVars>
      </dgm:prSet>
      <dgm:spPr/>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6">
        <dgm:presLayoutVars>
          <dgm:chMax val="1"/>
          <dgm:bulletEnabled val="1"/>
        </dgm:presLayoutVars>
      </dgm:prSet>
      <dgm:spPr/>
    </dgm:pt>
    <dgm:pt modelId="{A95649B2-ECB4-40F1-ABFF-CBD79C90B937}" type="pres">
      <dgm:prSet presAssocID="{050C4F26-73A2-43F3-A792-46B0761A3A07}" presName="descendantText" presStyleLbl="alignAccFollowNode1" presStyleIdx="1" presStyleCnt="6">
        <dgm:presLayoutVars>
          <dgm:bulletEnabled val="1"/>
        </dgm:presLayoutVars>
      </dgm:prSet>
      <dgm:spPr/>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6">
        <dgm:presLayoutVars>
          <dgm:chMax val="1"/>
          <dgm:bulletEnabled val="1"/>
        </dgm:presLayoutVars>
      </dgm:prSet>
      <dgm:spPr/>
    </dgm:pt>
    <dgm:pt modelId="{C5C1D9AA-87D1-4844-B5AD-775A2E1DFD9E}" type="pres">
      <dgm:prSet presAssocID="{B27A85EA-6EB2-42C0-A162-2FDB517C4EDE}" presName="descendantText" presStyleLbl="alignAccFollowNode1" presStyleIdx="2" presStyleCnt="6">
        <dgm:presLayoutVars>
          <dgm:bulletEnabled val="1"/>
        </dgm:presLayoutVars>
      </dgm:prSet>
      <dgm:spPr/>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6">
        <dgm:presLayoutVars>
          <dgm:chMax val="1"/>
          <dgm:bulletEnabled val="1"/>
        </dgm:presLayoutVars>
      </dgm:prSet>
      <dgm:spPr/>
    </dgm:pt>
    <dgm:pt modelId="{6C83278D-045E-4A6B-B966-4BE7A05D069F}" type="pres">
      <dgm:prSet presAssocID="{F3EA221C-D096-468A-B2DD-B2A9A9E5C1D6}" presName="descendantText" presStyleLbl="alignAccFollowNode1" presStyleIdx="3" presStyleCnt="6">
        <dgm:presLayoutVars>
          <dgm:bulletEnabled val="1"/>
        </dgm:presLayoutVars>
      </dgm:prSet>
      <dgm:spPr/>
    </dgm:pt>
    <dgm:pt modelId="{038DD9FA-AEE8-4981-B3F6-CB023580FBD5}" type="pres">
      <dgm:prSet presAssocID="{B9B7E265-8C10-4412-93B5-E56CA5515A82}"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4" presStyleCnt="6">
        <dgm:presLayoutVars>
          <dgm:chMax val="1"/>
          <dgm:bulletEnabled val="1"/>
        </dgm:presLayoutVars>
      </dgm:prSet>
      <dgm:spPr/>
    </dgm:pt>
    <dgm:pt modelId="{6AD41B92-F3D3-48F1-9BDD-EC51EBEAEADA}" type="pres">
      <dgm:prSet presAssocID="{FB1474FE-597E-4607-9791-11B8A5F7D9AE}" presName="descendantText" presStyleLbl="alignAccFollowNode1" presStyleIdx="4" presStyleCnt="6">
        <dgm:presLayoutVars>
          <dgm:bulletEnabled val="1"/>
        </dgm:presLayoutVars>
      </dgm:prSet>
      <dgm:spPr/>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5" presStyleCnt="6">
        <dgm:presLayoutVars>
          <dgm:chMax val="1"/>
          <dgm:bulletEnabled val="1"/>
        </dgm:presLayoutVars>
      </dgm:prSet>
      <dgm:spPr/>
    </dgm:pt>
    <dgm:pt modelId="{ECF363B0-28F4-482C-909B-A4289889EB01}" type="pres">
      <dgm:prSet presAssocID="{99B60F1B-6B75-4DE8-965B-0FBAF719FF55}" presName="descendantText" presStyleLbl="alignAccFollowNode1" presStyleIdx="5" presStyleCnt="6">
        <dgm:presLayoutVars>
          <dgm:bulletEnabled val="1"/>
        </dgm:presLayoutVars>
      </dgm:prSet>
      <dgm:spPr/>
    </dgm:pt>
  </dgm:ptLst>
  <dgm:cxnLst>
    <dgm:cxn modelId="{76762007-B1E6-4281-926D-753430596E07}" type="presOf" srcId="{63340BBE-BC3C-47A4-B743-E3464493718E}" destId="{6AD41B92-F3D3-48F1-9BDD-EC51EBEAEADA}" srcOrd="0" destOrd="0" presId="urn:microsoft.com/office/officeart/2005/8/layout/vList5"/>
    <dgm:cxn modelId="{E3982A09-1B28-482F-A527-2D016A1C0AB6}" srcId="{99B60F1B-6B75-4DE8-965B-0FBAF719FF55}" destId="{63041393-C8AC-43BC-B275-7A15346154D0}" srcOrd="0" destOrd="0" parTransId="{5E1A606C-1116-4D2A-BB90-FE54A3B330B8}" sibTransId="{39213996-59F6-433E-86F2-7DED7C5FFDAB}"/>
    <dgm:cxn modelId="{580BDE0B-979B-44AB-8D19-AE429EA12ABB}" type="presOf" srcId="{050C4F26-73A2-43F3-A792-46B0761A3A07}" destId="{8B856DA0-6E9B-45A1-B68A-5629A9B8CE6B}" srcOrd="0" destOrd="0" presId="urn:microsoft.com/office/officeart/2005/8/layout/vList5"/>
    <dgm:cxn modelId="{59CDC20C-553E-49BC-9327-D2BEB993920A}" srcId="{B27A85EA-6EB2-42C0-A162-2FDB517C4EDE}" destId="{CC073D7F-884F-4B89-868E-24EA322D16A3}" srcOrd="0" destOrd="0" parTransId="{DAA7050F-51BB-4339-95CB-846AAFE08849}" sibTransId="{FC328400-98BD-4719-A770-B57F2AA06AD7}"/>
    <dgm:cxn modelId="{FE57BF0D-F164-463A-A2D8-069C8F8C0326}" srcId="{264ED6F2-92F5-4590-BD2D-F86D34A7138D}" destId="{FB1474FE-597E-4607-9791-11B8A5F7D9AE}" srcOrd="4" destOrd="0" parTransId="{ACF4050E-0495-423D-8193-58D1ADEB4D9B}" sibTransId="{306FB9C0-FD5B-45D3-BD5E-2215D1B13F52}"/>
    <dgm:cxn modelId="{DA159D20-3151-4414-BDDC-ECD388F05E73}" srcId="{264ED6F2-92F5-4590-BD2D-F86D34A7138D}" destId="{050C4F26-73A2-43F3-A792-46B0761A3A07}" srcOrd="1" destOrd="0" parTransId="{FAB97983-F79D-4D03-97CC-71FA28CFD978}" sibTransId="{71031D7D-EE59-43A7-A559-EF8FB6A0DADB}"/>
    <dgm:cxn modelId="{D01FDE3C-8F45-47A0-816F-51DB2345FE21}" type="presOf" srcId="{63041393-C8AC-43BC-B275-7A15346154D0}" destId="{ECF363B0-28F4-482C-909B-A4289889EB01}" srcOrd="0" destOrd="0" presId="urn:microsoft.com/office/officeart/2005/8/layout/vList5"/>
    <dgm:cxn modelId="{D8593C61-3C72-4354-A5A3-B04EC9B3726F}" srcId="{8DD9F4A7-4E7A-4A56-90DD-DE0E96222D60}" destId="{F04C72F4-03B8-4B06-AE9C-2790F387F400}" srcOrd="1" destOrd="0" parTransId="{08203813-339A-4C78-A159-BE8E9FFBAE8F}" sibTransId="{C50A29C4-0E0A-4CCB-981E-6134BB64CC70}"/>
    <dgm:cxn modelId="{54B76A43-57A8-4087-BEF7-CF6E07A3BD84}" type="presOf" srcId="{CC073D7F-884F-4B89-868E-24EA322D16A3}" destId="{C5C1D9AA-87D1-4844-B5AD-775A2E1DFD9E}" srcOrd="0" destOrd="0" presId="urn:microsoft.com/office/officeart/2005/8/layout/vList5"/>
    <dgm:cxn modelId="{313EA666-9451-4AD4-A1EB-BCCB7C458450}" srcId="{264ED6F2-92F5-4590-BD2D-F86D34A7138D}" destId="{F3EA221C-D096-468A-B2DD-B2A9A9E5C1D6}" srcOrd="3" destOrd="0" parTransId="{F8F94A23-79F5-4976-B4BC-155D2C0B438A}" sibTransId="{B9B7E265-8C10-4412-93B5-E56CA5515A82}"/>
    <dgm:cxn modelId="{6293BC46-8A23-41D6-B17C-83A2432BC7DC}" type="presOf" srcId="{99B60F1B-6B75-4DE8-965B-0FBAF719FF55}" destId="{8A497626-DC62-4B5B-A380-6BBA8349C384}" srcOrd="0" destOrd="0" presId="urn:microsoft.com/office/officeart/2005/8/layout/vList5"/>
    <dgm:cxn modelId="{55007049-BD17-4FE3-BEAE-52614FB5E9A1}" type="presOf" srcId="{F04C72F4-03B8-4B06-AE9C-2790F387F400}" destId="{17286100-B698-46A5-9F02-E621E2E23D1E}" srcOrd="0" destOrd="1"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6675ED4B-290D-4517-B7BA-94EDB37680B9}" type="presOf" srcId="{B27A85EA-6EB2-42C0-A162-2FDB517C4EDE}" destId="{9C1318B9-0D85-4A2E-9380-48E52EC78B2E}"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FA7EFE8F-A41A-4A7D-A3A4-7264BC9F6494}" srcId="{264ED6F2-92F5-4590-BD2D-F86D34A7138D}" destId="{B27A85EA-6EB2-42C0-A162-2FDB517C4EDE}" srcOrd="2" destOrd="0" parTransId="{F6015AF0-9251-46AA-85C6-A8424BEDC55D}" sibTransId="{985FC365-D8A3-4E1D-B850-E19C65376E0E}"/>
    <dgm:cxn modelId="{E5DA00B9-6943-4E5A-8135-A1CE199F2684}" type="presOf" srcId="{3A6B9F7A-3E80-4B86-9417-BA3072585333}" destId="{A95649B2-ECB4-40F1-ABFF-CBD79C90B937}" srcOrd="0" destOrd="0" presId="urn:microsoft.com/office/officeart/2005/8/layout/vList5"/>
    <dgm:cxn modelId="{9CFB95B9-B8FD-46DE-9D6A-78F27B818F8B}" srcId="{264ED6F2-92F5-4590-BD2D-F86D34A7138D}" destId="{99B60F1B-6B75-4DE8-965B-0FBAF719FF55}" srcOrd="5" destOrd="0" parTransId="{8913A651-0EBE-4678-9BB4-6C5B2AFC01DC}" sibTransId="{96B24714-48F6-487D-AD5D-9119B78678CC}"/>
    <dgm:cxn modelId="{65764DBF-E238-4D46-AAD5-EE4043AD97D3}" type="presOf" srcId="{8DD9F4A7-4E7A-4A56-90DD-DE0E96222D60}" destId="{A26A2264-9B47-4CE1-B9A5-CC216D59BE0C}"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C621EDDC-D1B9-4473-88B6-CF6613E16089}" type="presOf" srcId="{F3EA221C-D096-468A-B2DD-B2A9A9E5C1D6}" destId="{31FFA312-F675-4365-AE58-BD27B1469BBF}" srcOrd="0" destOrd="0" presId="urn:microsoft.com/office/officeart/2005/8/layout/vList5"/>
    <dgm:cxn modelId="{4B4297DD-BC0C-4BBC-B2DE-1BD2A1450330}" type="presOf" srcId="{13245362-807D-4584-9EB5-46D780838FEB}" destId="{6C83278D-045E-4A6B-B966-4BE7A05D069F}" srcOrd="0" destOrd="0" presId="urn:microsoft.com/office/officeart/2005/8/layout/vList5"/>
    <dgm:cxn modelId="{0029A6DE-A020-4AFE-8659-E106EDC59B8A}" srcId="{264ED6F2-92F5-4590-BD2D-F86D34A7138D}" destId="{8DD9F4A7-4E7A-4A56-90DD-DE0E96222D60}" srcOrd="0" destOrd="0" parTransId="{6B61E74B-EE0E-40D3-BF07-E855A7756F5B}" sibTransId="{52FE6D6B-C4B1-4DBE-90F0-CFD21D0701CA}"/>
    <dgm:cxn modelId="{109EA0E2-DF17-409F-BF39-877EFB269492}" type="presOf" srcId="{FB1474FE-597E-4607-9791-11B8A5F7D9AE}" destId="{AF61BBD9-81C3-4BE5-8DD7-74915A3A30A8}" srcOrd="0" destOrd="0" presId="urn:microsoft.com/office/officeart/2005/8/layout/vList5"/>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7698748C-4FA7-40BF-A361-CF12D12E55DE}" type="presParOf" srcId="{342FF26B-CF94-4CB6-9B53-E9A5E4941564}" destId="{C136BE59-CCED-4E41-93F2-7C9DAF6860E2}" srcOrd="8"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9" destOrd="0" presId="urn:microsoft.com/office/officeart/2005/8/layout/vList5"/>
    <dgm:cxn modelId="{62616CB5-869F-4B4B-90A2-A4B711E3BB9C}" type="presParOf" srcId="{342FF26B-CF94-4CB6-9B53-E9A5E4941564}" destId="{D74D8CFA-BBD4-487F-94DD-9E678CD7BAF3}" srcOrd="10"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25AF9A89-6EE9-4D9C-A513-73381F7B0C14}"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718A2A-BA60-4A25-AF92-4783E2DA5A3D}"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F174146C-9321-493D-9633-6FA8842C9EA2}">
      <dgm:prSet phldrT="[文字]" custT="1"/>
      <dgm:spPr/>
      <dgm:t>
        <a:bodyPr/>
        <a:lstStyle/>
        <a:p>
          <a:r>
            <a:rPr lang="zh-TW" altLang="en-US" sz="2200" b="0" dirty="0">
              <a:latin typeface="+mj-ea"/>
              <a:ea typeface="+mj-ea"/>
            </a:rPr>
            <a:t>總積分</a:t>
          </a:r>
        </a:p>
      </dgm:t>
    </dgm:pt>
    <dgm:pt modelId="{2C455802-9AFB-4BB7-9698-44A7A0643B9C}" type="parTrans" cxnId="{77C61B9A-F2C5-48D7-822A-B28C8CB173F0}">
      <dgm:prSet/>
      <dgm:spPr/>
      <dgm:t>
        <a:bodyPr/>
        <a:lstStyle/>
        <a:p>
          <a:endParaRPr lang="zh-TW" altLang="en-US"/>
        </a:p>
      </dgm:t>
    </dgm:pt>
    <dgm:pt modelId="{2462CB74-8BD0-4DE8-A75A-C87F2D04D605}" type="sibTrans" cxnId="{77C61B9A-F2C5-48D7-822A-B28C8CB173F0}">
      <dgm:prSet/>
      <dgm:spPr/>
      <dgm:t>
        <a:bodyPr/>
        <a:lstStyle/>
        <a:p>
          <a:endParaRPr lang="zh-TW" altLang="en-US"/>
        </a:p>
      </dgm:t>
    </dgm:pt>
    <dgm:pt modelId="{ED010F6F-0250-4176-96AC-A7D46FAE246B}">
      <dgm:prSet phldrT="[文字]" custT="1"/>
      <dgm:spPr/>
      <dgm:t>
        <a:bodyPr/>
        <a:lstStyle/>
        <a:p>
          <a:r>
            <a:rPr lang="zh-TW" altLang="en-US" sz="2200" b="0" dirty="0">
              <a:latin typeface="+mj-ea"/>
              <a:ea typeface="+mj-ea"/>
            </a:rPr>
            <a:t>均衡學習</a:t>
          </a:r>
        </a:p>
      </dgm:t>
    </dgm:pt>
    <dgm:pt modelId="{31342E16-2367-4E98-8464-F3D2F9D63449}" type="parTrans" cxnId="{D753FC1E-CC80-4B70-B7B1-738848B15488}">
      <dgm:prSet/>
      <dgm:spPr/>
      <dgm:t>
        <a:bodyPr/>
        <a:lstStyle/>
        <a:p>
          <a:endParaRPr lang="zh-TW" altLang="en-US"/>
        </a:p>
      </dgm:t>
    </dgm:pt>
    <dgm:pt modelId="{56474BD7-941F-4336-B1C6-C293E47F9BB3}" type="sibTrans" cxnId="{D753FC1E-CC80-4B70-B7B1-738848B15488}">
      <dgm:prSet/>
      <dgm:spPr/>
      <dgm:t>
        <a:bodyPr/>
        <a:lstStyle/>
        <a:p>
          <a:endParaRPr lang="zh-TW" altLang="en-US"/>
        </a:p>
      </dgm:t>
    </dgm:pt>
    <dgm:pt modelId="{CD0E8082-9BE6-46F4-B978-B87608DCDBB5}">
      <dgm:prSet phldrT="[文字]" custT="1"/>
      <dgm:spPr/>
      <dgm:t>
        <a:bodyPr/>
        <a:lstStyle/>
        <a:p>
          <a:r>
            <a:rPr lang="zh-TW" altLang="en-US" sz="2200" b="0" dirty="0">
              <a:latin typeface="+mj-ea"/>
              <a:ea typeface="+mj-ea"/>
            </a:rPr>
            <a:t>技藝優良</a:t>
          </a:r>
        </a:p>
      </dgm:t>
    </dgm:pt>
    <dgm:pt modelId="{A84C0BD9-A875-4BAE-8DE9-89ADAD656345}" type="parTrans" cxnId="{920A0404-0C92-46E4-84AA-5607317874F5}">
      <dgm:prSet/>
      <dgm:spPr/>
      <dgm:t>
        <a:bodyPr/>
        <a:lstStyle/>
        <a:p>
          <a:endParaRPr lang="zh-TW" altLang="en-US"/>
        </a:p>
      </dgm:t>
    </dgm:pt>
    <dgm:pt modelId="{0E820B48-805B-4674-A5F2-B2EE97AE1FBC}" type="sibTrans" cxnId="{920A0404-0C92-46E4-84AA-5607317874F5}">
      <dgm:prSet/>
      <dgm:spPr/>
      <dgm:t>
        <a:bodyPr/>
        <a:lstStyle/>
        <a:p>
          <a:endParaRPr lang="zh-TW" altLang="en-US"/>
        </a:p>
      </dgm:t>
    </dgm:pt>
    <dgm:pt modelId="{1A143533-3036-4B82-BD91-BFAD8D44F557}">
      <dgm:prSet phldrT="[文字]" custT="1"/>
      <dgm:spPr/>
      <dgm:t>
        <a:bodyPr/>
        <a:lstStyle/>
        <a:p>
          <a:r>
            <a:rPr lang="zh-TW" altLang="en-US" sz="2200" b="0" dirty="0">
              <a:latin typeface="+mj-ea"/>
              <a:ea typeface="+mj-ea"/>
            </a:rPr>
            <a:t>志願序</a:t>
          </a:r>
        </a:p>
      </dgm:t>
    </dgm:pt>
    <dgm:pt modelId="{68ED3134-655C-448A-9C56-5152A7850AC6}" type="parTrans" cxnId="{692F3A5F-1D72-4F80-BA2D-E98A3FD26D61}">
      <dgm:prSet/>
      <dgm:spPr/>
      <dgm:t>
        <a:bodyPr/>
        <a:lstStyle/>
        <a:p>
          <a:endParaRPr lang="zh-TW" altLang="en-US"/>
        </a:p>
      </dgm:t>
    </dgm:pt>
    <dgm:pt modelId="{40DB79D4-7EBC-4647-BFE9-DC9A4EEB661E}" type="sibTrans" cxnId="{692F3A5F-1D72-4F80-BA2D-E98A3FD26D61}">
      <dgm:prSet/>
      <dgm:spPr/>
      <dgm:t>
        <a:bodyPr/>
        <a:lstStyle/>
        <a:p>
          <a:endParaRPr lang="zh-TW" altLang="en-US"/>
        </a:p>
      </dgm:t>
    </dgm:pt>
    <dgm:pt modelId="{C9BFAF18-896F-46F3-9E36-C838186E90B1}">
      <dgm:prSet phldrT="[文字]" custT="1"/>
      <dgm:spPr/>
      <dgm:t>
        <a:bodyPr/>
        <a:lstStyle/>
        <a:p>
          <a:r>
            <a:rPr lang="zh-TW" altLang="en-US" sz="2200" b="0" dirty="0">
              <a:latin typeface="+mj-ea"/>
              <a:ea typeface="+mj-ea"/>
            </a:rPr>
            <a:t>弱勢身分</a:t>
          </a:r>
        </a:p>
      </dgm:t>
    </dgm:pt>
    <dgm:pt modelId="{F905A2AA-A28B-4DD8-977C-8E4BBD210868}" type="parTrans" cxnId="{C07A33AE-BC91-45BE-B656-DAA72B298083}">
      <dgm:prSet/>
      <dgm:spPr/>
      <dgm:t>
        <a:bodyPr/>
        <a:lstStyle/>
        <a:p>
          <a:endParaRPr lang="zh-TW" altLang="en-US"/>
        </a:p>
      </dgm:t>
    </dgm:pt>
    <dgm:pt modelId="{D87A87B1-CC6A-4831-A536-0956088324D0}" type="sibTrans" cxnId="{C07A33AE-BC91-45BE-B656-DAA72B298083}">
      <dgm:prSet/>
      <dgm:spPr/>
      <dgm:t>
        <a:bodyPr/>
        <a:lstStyle/>
        <a:p>
          <a:endParaRPr lang="zh-TW" altLang="en-US"/>
        </a:p>
      </dgm:t>
    </dgm:pt>
    <dgm:pt modelId="{95C0B264-C73B-4811-B3EB-ECC0F02BB868}">
      <dgm:prSet phldrT="[文字]" custT="1"/>
      <dgm:spPr/>
      <dgm:t>
        <a:bodyPr/>
        <a:lstStyle/>
        <a:p>
          <a:r>
            <a:rPr lang="zh-TW" altLang="en-US" sz="2200" b="0" dirty="0">
              <a:latin typeface="+mj-ea"/>
              <a:ea typeface="+mj-ea"/>
            </a:rPr>
            <a:t>多元學習</a:t>
          </a:r>
          <a:br>
            <a:rPr lang="en-US" altLang="zh-TW" sz="2200" b="0" dirty="0">
              <a:latin typeface="+mj-ea"/>
              <a:ea typeface="+mj-ea"/>
            </a:rPr>
          </a:br>
          <a:r>
            <a:rPr lang="zh-TW" altLang="en-US" sz="2200" b="0" dirty="0">
              <a:latin typeface="+mj-ea"/>
              <a:ea typeface="+mj-ea"/>
            </a:rPr>
            <a:t>表現</a:t>
          </a:r>
        </a:p>
      </dgm:t>
    </dgm:pt>
    <dgm:pt modelId="{F04B22C7-723E-463F-9074-C2756D3DE110}" type="parTrans" cxnId="{DF9AF95A-95D6-40C8-97DB-532ED9863E39}">
      <dgm:prSet/>
      <dgm:spPr/>
      <dgm:t>
        <a:bodyPr/>
        <a:lstStyle/>
        <a:p>
          <a:endParaRPr lang="zh-TW" altLang="en-US"/>
        </a:p>
      </dgm:t>
    </dgm:pt>
    <dgm:pt modelId="{75F9CEBB-13AB-4340-A65C-C9432B18CD8F}" type="sibTrans" cxnId="{DF9AF95A-95D6-40C8-97DB-532ED9863E39}">
      <dgm:prSet/>
      <dgm:spPr/>
      <dgm:t>
        <a:bodyPr/>
        <a:lstStyle/>
        <a:p>
          <a:endParaRPr lang="zh-TW" altLang="en-US"/>
        </a:p>
      </dgm:t>
    </dgm:pt>
    <dgm:pt modelId="{D30B9E3A-59E1-4C87-8587-665341B30D8A}">
      <dgm:prSet phldrT="[文字]" custT="1"/>
      <dgm:spPr/>
      <dgm:t>
        <a:bodyPr/>
        <a:lstStyle/>
        <a:p>
          <a:r>
            <a:rPr lang="zh-TW" altLang="en-US" sz="2200" b="0" dirty="0">
              <a:latin typeface="+mj-ea"/>
              <a:ea typeface="+mj-ea"/>
            </a:rPr>
            <a:t>會考總積分</a:t>
          </a:r>
        </a:p>
      </dgm:t>
    </dgm:pt>
    <dgm:pt modelId="{D1E95DB5-E22A-4CA7-92D8-2D0592E31E3B}" type="parTrans" cxnId="{2A705768-C5ED-491E-9E0E-F69830F0EE25}">
      <dgm:prSet/>
      <dgm:spPr/>
      <dgm:t>
        <a:bodyPr/>
        <a:lstStyle/>
        <a:p>
          <a:endParaRPr lang="zh-TW" altLang="en-US"/>
        </a:p>
      </dgm:t>
    </dgm:pt>
    <dgm:pt modelId="{1ADEABCF-00EA-43D6-9F36-880EE32AEF33}" type="sibTrans" cxnId="{2A705768-C5ED-491E-9E0E-F69830F0EE25}">
      <dgm:prSet/>
      <dgm:spPr/>
      <dgm:t>
        <a:bodyPr/>
        <a:lstStyle/>
        <a:p>
          <a:endParaRPr lang="zh-TW" altLang="en-US"/>
        </a:p>
      </dgm:t>
    </dgm:pt>
    <dgm:pt modelId="{1781EE08-547C-459C-A0CF-56B635F8E838}">
      <dgm:prSet phldrT="[文字]" custT="1"/>
      <dgm:spPr/>
      <dgm:t>
        <a:bodyPr/>
        <a:lstStyle/>
        <a:p>
          <a:r>
            <a:rPr lang="zh-TW" altLang="en-US" sz="2200" b="0" dirty="0">
              <a:latin typeface="+mj-ea"/>
              <a:ea typeface="+mj-ea"/>
            </a:rPr>
            <a:t>服務學習</a:t>
          </a:r>
        </a:p>
      </dgm:t>
    </dgm:pt>
    <dgm:pt modelId="{1D7F4F4C-1ADF-4AD9-ABC8-A0A33BE4BCE6}" type="parTrans" cxnId="{663BB09A-89D3-4AE5-BACC-889A14C14674}">
      <dgm:prSet/>
      <dgm:spPr/>
      <dgm:t>
        <a:bodyPr/>
        <a:lstStyle/>
        <a:p>
          <a:endParaRPr lang="zh-TW" altLang="en-US"/>
        </a:p>
      </dgm:t>
    </dgm:pt>
    <dgm:pt modelId="{DB49524C-FA6D-4338-9709-F4E0D115D5CC}" type="sibTrans" cxnId="{663BB09A-89D3-4AE5-BACC-889A14C14674}">
      <dgm:prSet/>
      <dgm:spPr/>
      <dgm:t>
        <a:bodyPr/>
        <a:lstStyle/>
        <a:p>
          <a:endParaRPr lang="zh-TW" altLang="en-US"/>
        </a:p>
      </dgm:t>
    </dgm:pt>
    <dgm:pt modelId="{F0024830-FF02-475E-B912-B857D6587235}">
      <dgm:prSet phldrT="[文字]" custT="1"/>
      <dgm:spPr/>
      <dgm:t>
        <a:bodyPr/>
        <a:lstStyle/>
        <a:p>
          <a:r>
            <a:rPr lang="zh-TW" altLang="en-US" sz="2200" b="0" dirty="0">
              <a:latin typeface="+mj-ea"/>
              <a:ea typeface="+mj-ea"/>
            </a:rPr>
            <a:t>競賽</a:t>
          </a:r>
        </a:p>
      </dgm:t>
    </dgm:pt>
    <dgm:pt modelId="{379D6E63-D3FA-40E5-9AE2-07402EC51F34}" type="parTrans" cxnId="{830EB3DF-5BC9-4261-809D-0B7324160155}">
      <dgm:prSet/>
      <dgm:spPr/>
      <dgm:t>
        <a:bodyPr/>
        <a:lstStyle/>
        <a:p>
          <a:endParaRPr lang="zh-TW" altLang="en-US"/>
        </a:p>
      </dgm:t>
    </dgm:pt>
    <dgm:pt modelId="{86D490CB-D436-4AF2-AD07-72A0D3AB8E22}" type="sibTrans" cxnId="{830EB3DF-5BC9-4261-809D-0B7324160155}">
      <dgm:prSet/>
      <dgm:spPr/>
      <dgm:t>
        <a:bodyPr/>
        <a:lstStyle/>
        <a:p>
          <a:endParaRPr lang="zh-TW" altLang="en-US"/>
        </a:p>
      </dgm:t>
    </dgm:pt>
    <dgm:pt modelId="{A333D8DB-84B5-4F1B-8378-E7178F801348}">
      <dgm:prSet phldrT="[文字]" custT="1"/>
      <dgm:spPr/>
      <dgm:t>
        <a:bodyPr/>
        <a:lstStyle/>
        <a:p>
          <a:r>
            <a:rPr lang="zh-TW" altLang="en-US" sz="2200" b="0" dirty="0">
              <a:latin typeface="+mj-ea"/>
              <a:ea typeface="+mj-ea"/>
            </a:rPr>
            <a:t>會考各科</a:t>
          </a:r>
        </a:p>
      </dgm:t>
    </dgm:pt>
    <dgm:pt modelId="{827F34F7-BFC7-4D8D-BA91-BD49B045261D}" type="parTrans" cxnId="{E24C2E4D-A90D-42C3-A7CF-F7FF60B2AD35}">
      <dgm:prSet/>
      <dgm:spPr/>
      <dgm:t>
        <a:bodyPr/>
        <a:lstStyle/>
        <a:p>
          <a:endParaRPr lang="zh-TW" altLang="en-US"/>
        </a:p>
      </dgm:t>
    </dgm:pt>
    <dgm:pt modelId="{70DF90B5-243F-40B8-A71F-FFC5C0612878}" type="sibTrans" cxnId="{E24C2E4D-A90D-42C3-A7CF-F7FF60B2AD35}">
      <dgm:prSet/>
      <dgm:spPr/>
      <dgm:t>
        <a:bodyPr/>
        <a:lstStyle/>
        <a:p>
          <a:endParaRPr lang="zh-TW" altLang="en-US"/>
        </a:p>
      </dgm:t>
    </dgm:pt>
    <dgm:pt modelId="{2F5FC911-63A8-4BD0-99DA-BD849C5F7309}" type="pres">
      <dgm:prSet presAssocID="{E1718A2A-BA60-4A25-AF92-4783E2DA5A3D}" presName="diagram" presStyleCnt="0">
        <dgm:presLayoutVars>
          <dgm:dir/>
          <dgm:resizeHandles val="exact"/>
        </dgm:presLayoutVars>
      </dgm:prSet>
      <dgm:spPr/>
    </dgm:pt>
    <dgm:pt modelId="{E1EA5D63-642C-4E71-9FFC-C7B0D6C40395}" type="pres">
      <dgm:prSet presAssocID="{F174146C-9321-493D-9633-6FA8842C9EA2}" presName="node" presStyleLbl="node1" presStyleIdx="0" presStyleCnt="10">
        <dgm:presLayoutVars>
          <dgm:bulletEnabled val="1"/>
        </dgm:presLayoutVars>
      </dgm:prSet>
      <dgm:spPr/>
    </dgm:pt>
    <dgm:pt modelId="{030DDFAB-8179-4BB6-9D59-807CD583E2B1}" type="pres">
      <dgm:prSet presAssocID="{2462CB74-8BD0-4DE8-A75A-C87F2D04D605}" presName="sibTrans" presStyleLbl="sibTrans2D1" presStyleIdx="0" presStyleCnt="9"/>
      <dgm:spPr/>
    </dgm:pt>
    <dgm:pt modelId="{FBE950BA-B1C4-4B56-A579-5B678F3898C8}" type="pres">
      <dgm:prSet presAssocID="{2462CB74-8BD0-4DE8-A75A-C87F2D04D605}" presName="connectorText" presStyleLbl="sibTrans2D1" presStyleIdx="0" presStyleCnt="9"/>
      <dgm:spPr/>
    </dgm:pt>
    <dgm:pt modelId="{75E1F434-A32A-4875-AF6F-60F55F982B20}" type="pres">
      <dgm:prSet presAssocID="{ED010F6F-0250-4176-96AC-A7D46FAE246B}" presName="node" presStyleLbl="node1" presStyleIdx="1" presStyleCnt="10">
        <dgm:presLayoutVars>
          <dgm:bulletEnabled val="1"/>
        </dgm:presLayoutVars>
      </dgm:prSet>
      <dgm:spPr/>
    </dgm:pt>
    <dgm:pt modelId="{563BEC05-9F51-48E4-BBB0-CB4C7FDD1E47}" type="pres">
      <dgm:prSet presAssocID="{56474BD7-941F-4336-B1C6-C293E47F9BB3}" presName="sibTrans" presStyleLbl="sibTrans2D1" presStyleIdx="1" presStyleCnt="9"/>
      <dgm:spPr/>
    </dgm:pt>
    <dgm:pt modelId="{61EF7D44-CF63-4502-BD8A-1515040E6DC5}" type="pres">
      <dgm:prSet presAssocID="{56474BD7-941F-4336-B1C6-C293E47F9BB3}" presName="connectorText" presStyleLbl="sibTrans2D1" presStyleIdx="1" presStyleCnt="9"/>
      <dgm:spPr/>
    </dgm:pt>
    <dgm:pt modelId="{73409DDC-4E40-4586-8EF3-8DAB748BAAE0}" type="pres">
      <dgm:prSet presAssocID="{CD0E8082-9BE6-46F4-B978-B87608DCDBB5}" presName="node" presStyleLbl="node1" presStyleIdx="2" presStyleCnt="10">
        <dgm:presLayoutVars>
          <dgm:bulletEnabled val="1"/>
        </dgm:presLayoutVars>
      </dgm:prSet>
      <dgm:spPr/>
    </dgm:pt>
    <dgm:pt modelId="{B5CB58B0-19AD-4AFF-ADDF-F12AAEF6F7E0}" type="pres">
      <dgm:prSet presAssocID="{0E820B48-805B-4674-A5F2-B2EE97AE1FBC}" presName="sibTrans" presStyleLbl="sibTrans2D1" presStyleIdx="2" presStyleCnt="9"/>
      <dgm:spPr/>
    </dgm:pt>
    <dgm:pt modelId="{CC556D9E-085C-4AC6-989C-159ED07DF471}" type="pres">
      <dgm:prSet presAssocID="{0E820B48-805B-4674-A5F2-B2EE97AE1FBC}" presName="connectorText" presStyleLbl="sibTrans2D1" presStyleIdx="2" presStyleCnt="9"/>
      <dgm:spPr/>
    </dgm:pt>
    <dgm:pt modelId="{09043B1E-7007-4B62-9F72-2CE6720DF32C}" type="pres">
      <dgm:prSet presAssocID="{1A143533-3036-4B82-BD91-BFAD8D44F557}" presName="node" presStyleLbl="node1" presStyleIdx="3" presStyleCnt="10">
        <dgm:presLayoutVars>
          <dgm:bulletEnabled val="1"/>
        </dgm:presLayoutVars>
      </dgm:prSet>
      <dgm:spPr/>
    </dgm:pt>
    <dgm:pt modelId="{64AED2EA-01F1-4F2F-AF0C-775E20D7EB34}" type="pres">
      <dgm:prSet presAssocID="{40DB79D4-7EBC-4647-BFE9-DC9A4EEB661E}" presName="sibTrans" presStyleLbl="sibTrans2D1" presStyleIdx="3" presStyleCnt="9"/>
      <dgm:spPr/>
    </dgm:pt>
    <dgm:pt modelId="{F1F0680B-446C-465A-8EDF-547B1265D6D3}" type="pres">
      <dgm:prSet presAssocID="{40DB79D4-7EBC-4647-BFE9-DC9A4EEB661E}" presName="connectorText" presStyleLbl="sibTrans2D1" presStyleIdx="3" presStyleCnt="9"/>
      <dgm:spPr/>
    </dgm:pt>
    <dgm:pt modelId="{E98BBA66-CBBC-4D65-8929-E202DCC00E58}" type="pres">
      <dgm:prSet presAssocID="{C9BFAF18-896F-46F3-9E36-C838186E90B1}" presName="node" presStyleLbl="node1" presStyleIdx="4" presStyleCnt="10">
        <dgm:presLayoutVars>
          <dgm:bulletEnabled val="1"/>
        </dgm:presLayoutVars>
      </dgm:prSet>
      <dgm:spPr/>
    </dgm:pt>
    <dgm:pt modelId="{8DC00F49-0699-425D-B0D7-B00615F631B9}" type="pres">
      <dgm:prSet presAssocID="{D87A87B1-CC6A-4831-A536-0956088324D0}" presName="sibTrans" presStyleLbl="sibTrans2D1" presStyleIdx="4" presStyleCnt="9"/>
      <dgm:spPr/>
    </dgm:pt>
    <dgm:pt modelId="{7E65F683-3AB2-4652-9BD3-FAD60C40EDAC}" type="pres">
      <dgm:prSet presAssocID="{D87A87B1-CC6A-4831-A536-0956088324D0}" presName="connectorText" presStyleLbl="sibTrans2D1" presStyleIdx="4" presStyleCnt="9"/>
      <dgm:spPr/>
    </dgm:pt>
    <dgm:pt modelId="{049EE7C1-AB3D-445F-A598-429D25923F1C}" type="pres">
      <dgm:prSet presAssocID="{95C0B264-C73B-4811-B3EB-ECC0F02BB868}" presName="node" presStyleLbl="node1" presStyleIdx="5" presStyleCnt="10">
        <dgm:presLayoutVars>
          <dgm:bulletEnabled val="1"/>
        </dgm:presLayoutVars>
      </dgm:prSet>
      <dgm:spPr/>
    </dgm:pt>
    <dgm:pt modelId="{11448768-AF0B-403B-9ACD-5F0D765A4548}" type="pres">
      <dgm:prSet presAssocID="{75F9CEBB-13AB-4340-A65C-C9432B18CD8F}" presName="sibTrans" presStyleLbl="sibTrans2D1" presStyleIdx="5" presStyleCnt="9"/>
      <dgm:spPr/>
    </dgm:pt>
    <dgm:pt modelId="{6F5ACCC9-95D6-4812-88C9-E7C1D955A35E}" type="pres">
      <dgm:prSet presAssocID="{75F9CEBB-13AB-4340-A65C-C9432B18CD8F}" presName="connectorText" presStyleLbl="sibTrans2D1" presStyleIdx="5" presStyleCnt="9"/>
      <dgm:spPr/>
    </dgm:pt>
    <dgm:pt modelId="{04334C68-EA62-4B97-AEB9-3B7F24D97DEE}" type="pres">
      <dgm:prSet presAssocID="{D30B9E3A-59E1-4C87-8587-665341B30D8A}" presName="node" presStyleLbl="node1" presStyleIdx="6" presStyleCnt="10">
        <dgm:presLayoutVars>
          <dgm:bulletEnabled val="1"/>
        </dgm:presLayoutVars>
      </dgm:prSet>
      <dgm:spPr/>
    </dgm:pt>
    <dgm:pt modelId="{D9E30E53-5CB7-4FC2-9FE3-F4DD805F1D4B}" type="pres">
      <dgm:prSet presAssocID="{1ADEABCF-00EA-43D6-9F36-880EE32AEF33}" presName="sibTrans" presStyleLbl="sibTrans2D1" presStyleIdx="6" presStyleCnt="9"/>
      <dgm:spPr/>
    </dgm:pt>
    <dgm:pt modelId="{704365DB-F095-47A0-8DD7-5D4525DABCF0}" type="pres">
      <dgm:prSet presAssocID="{1ADEABCF-00EA-43D6-9F36-880EE32AEF33}" presName="connectorText" presStyleLbl="sibTrans2D1" presStyleIdx="6" presStyleCnt="9"/>
      <dgm:spPr/>
    </dgm:pt>
    <dgm:pt modelId="{C73B9D37-5DFA-46FF-B2F5-0A4A2409B147}" type="pres">
      <dgm:prSet presAssocID="{1781EE08-547C-459C-A0CF-56B635F8E838}" presName="node" presStyleLbl="node1" presStyleIdx="7" presStyleCnt="10">
        <dgm:presLayoutVars>
          <dgm:bulletEnabled val="1"/>
        </dgm:presLayoutVars>
      </dgm:prSet>
      <dgm:spPr/>
    </dgm:pt>
    <dgm:pt modelId="{E21DDDC3-454F-4C31-837E-D0C3C134B41A}" type="pres">
      <dgm:prSet presAssocID="{DB49524C-FA6D-4338-9709-F4E0D115D5CC}" presName="sibTrans" presStyleLbl="sibTrans2D1" presStyleIdx="7" presStyleCnt="9"/>
      <dgm:spPr/>
    </dgm:pt>
    <dgm:pt modelId="{9761733E-8E59-4805-95F7-5919D274BFF4}" type="pres">
      <dgm:prSet presAssocID="{DB49524C-FA6D-4338-9709-F4E0D115D5CC}" presName="connectorText" presStyleLbl="sibTrans2D1" presStyleIdx="7" presStyleCnt="9"/>
      <dgm:spPr/>
    </dgm:pt>
    <dgm:pt modelId="{412A8B9A-EFB9-4216-9729-C62FB550262C}" type="pres">
      <dgm:prSet presAssocID="{F0024830-FF02-475E-B912-B857D6587235}" presName="node" presStyleLbl="node1" presStyleIdx="8" presStyleCnt="10">
        <dgm:presLayoutVars>
          <dgm:bulletEnabled val="1"/>
        </dgm:presLayoutVars>
      </dgm:prSet>
      <dgm:spPr/>
    </dgm:pt>
    <dgm:pt modelId="{70552B81-92C0-41CA-BFA5-33FEA5C5F0BF}" type="pres">
      <dgm:prSet presAssocID="{86D490CB-D436-4AF2-AD07-72A0D3AB8E22}" presName="sibTrans" presStyleLbl="sibTrans2D1" presStyleIdx="8" presStyleCnt="9"/>
      <dgm:spPr/>
    </dgm:pt>
    <dgm:pt modelId="{C715CCCF-5D20-41CB-B5BC-EC8496318610}" type="pres">
      <dgm:prSet presAssocID="{86D490CB-D436-4AF2-AD07-72A0D3AB8E22}" presName="connectorText" presStyleLbl="sibTrans2D1" presStyleIdx="8" presStyleCnt="9"/>
      <dgm:spPr/>
    </dgm:pt>
    <dgm:pt modelId="{12D3F6F2-7590-487B-80ED-3E6929EAE3A7}" type="pres">
      <dgm:prSet presAssocID="{A333D8DB-84B5-4F1B-8378-E7178F801348}" presName="node" presStyleLbl="node1" presStyleIdx="9" presStyleCnt="10">
        <dgm:presLayoutVars>
          <dgm:bulletEnabled val="1"/>
        </dgm:presLayoutVars>
      </dgm:prSet>
      <dgm:spPr/>
    </dgm:pt>
  </dgm:ptLst>
  <dgm:cxnLst>
    <dgm:cxn modelId="{920A0404-0C92-46E4-84AA-5607317874F5}" srcId="{E1718A2A-BA60-4A25-AF92-4783E2DA5A3D}" destId="{CD0E8082-9BE6-46F4-B978-B87608DCDBB5}" srcOrd="2" destOrd="0" parTransId="{A84C0BD9-A875-4BAE-8DE9-89ADAD656345}" sibTransId="{0E820B48-805B-4674-A5F2-B2EE97AE1FBC}"/>
    <dgm:cxn modelId="{D4E4BB0E-CFC8-490C-8795-B1B26B62C4C9}" type="presOf" srcId="{0E820B48-805B-4674-A5F2-B2EE97AE1FBC}" destId="{B5CB58B0-19AD-4AFF-ADDF-F12AAEF6F7E0}" srcOrd="0" destOrd="0" presId="urn:microsoft.com/office/officeart/2005/8/layout/process5"/>
    <dgm:cxn modelId="{04CCAE0F-4037-488B-9677-8A726B9F7906}" type="presOf" srcId="{1ADEABCF-00EA-43D6-9F36-880EE32AEF33}" destId="{704365DB-F095-47A0-8DD7-5D4525DABCF0}" srcOrd="1" destOrd="0" presId="urn:microsoft.com/office/officeart/2005/8/layout/process5"/>
    <dgm:cxn modelId="{E8DA9516-8145-45E1-933B-1127BE3B3F43}" type="presOf" srcId="{2462CB74-8BD0-4DE8-A75A-C87F2D04D605}" destId="{030DDFAB-8179-4BB6-9D59-807CD583E2B1}" srcOrd="0" destOrd="0" presId="urn:microsoft.com/office/officeart/2005/8/layout/process5"/>
    <dgm:cxn modelId="{D753FC1E-CC80-4B70-B7B1-738848B15488}" srcId="{E1718A2A-BA60-4A25-AF92-4783E2DA5A3D}" destId="{ED010F6F-0250-4176-96AC-A7D46FAE246B}" srcOrd="1" destOrd="0" parTransId="{31342E16-2367-4E98-8464-F3D2F9D63449}" sibTransId="{56474BD7-941F-4336-B1C6-C293E47F9BB3}"/>
    <dgm:cxn modelId="{D1975A20-D2D9-4ED0-80E4-168B920DBB65}" type="presOf" srcId="{D87A87B1-CC6A-4831-A536-0956088324D0}" destId="{7E65F683-3AB2-4652-9BD3-FAD60C40EDAC}" srcOrd="1" destOrd="0" presId="urn:microsoft.com/office/officeart/2005/8/layout/process5"/>
    <dgm:cxn modelId="{61DE6631-2489-42C7-B2A8-1253DD3B4B83}" type="presOf" srcId="{CD0E8082-9BE6-46F4-B978-B87608DCDBB5}" destId="{73409DDC-4E40-4586-8EF3-8DAB748BAAE0}" srcOrd="0" destOrd="0" presId="urn:microsoft.com/office/officeart/2005/8/layout/process5"/>
    <dgm:cxn modelId="{2F75265C-E8B1-41F5-B529-9765BAD1BDA0}" type="presOf" srcId="{95C0B264-C73B-4811-B3EB-ECC0F02BB868}" destId="{049EE7C1-AB3D-445F-A598-429D25923F1C}" srcOrd="0" destOrd="0" presId="urn:microsoft.com/office/officeart/2005/8/layout/process5"/>
    <dgm:cxn modelId="{4024445E-5213-4976-A540-0E3534F4722A}" type="presOf" srcId="{40DB79D4-7EBC-4647-BFE9-DC9A4EEB661E}" destId="{64AED2EA-01F1-4F2F-AF0C-775E20D7EB34}" srcOrd="0" destOrd="0" presId="urn:microsoft.com/office/officeart/2005/8/layout/process5"/>
    <dgm:cxn modelId="{692F3A5F-1D72-4F80-BA2D-E98A3FD26D61}" srcId="{E1718A2A-BA60-4A25-AF92-4783E2DA5A3D}" destId="{1A143533-3036-4B82-BD91-BFAD8D44F557}" srcOrd="3" destOrd="0" parTransId="{68ED3134-655C-448A-9C56-5152A7850AC6}" sibTransId="{40DB79D4-7EBC-4647-BFE9-DC9A4EEB661E}"/>
    <dgm:cxn modelId="{2A705768-C5ED-491E-9E0E-F69830F0EE25}" srcId="{E1718A2A-BA60-4A25-AF92-4783E2DA5A3D}" destId="{D30B9E3A-59E1-4C87-8587-665341B30D8A}" srcOrd="6" destOrd="0" parTransId="{D1E95DB5-E22A-4CA7-92D8-2D0592E31E3B}" sibTransId="{1ADEABCF-00EA-43D6-9F36-880EE32AEF33}"/>
    <dgm:cxn modelId="{7A8C0D49-7CE9-445A-B266-D627BEC741C8}" type="presOf" srcId="{1ADEABCF-00EA-43D6-9F36-880EE32AEF33}" destId="{D9E30E53-5CB7-4FC2-9FE3-F4DD805F1D4B}" srcOrd="0" destOrd="0" presId="urn:microsoft.com/office/officeart/2005/8/layout/process5"/>
    <dgm:cxn modelId="{6ECB9449-6D68-4D2B-B82A-B130B8C3BE27}" type="presOf" srcId="{A333D8DB-84B5-4F1B-8378-E7178F801348}" destId="{12D3F6F2-7590-487B-80ED-3E6929EAE3A7}" srcOrd="0" destOrd="0" presId="urn:microsoft.com/office/officeart/2005/8/layout/process5"/>
    <dgm:cxn modelId="{5EDC386C-F4B6-4CAA-9281-A274741A767E}" type="presOf" srcId="{2462CB74-8BD0-4DE8-A75A-C87F2D04D605}" destId="{FBE950BA-B1C4-4B56-A579-5B678F3898C8}" srcOrd="1" destOrd="0" presId="urn:microsoft.com/office/officeart/2005/8/layout/process5"/>
    <dgm:cxn modelId="{E24C2E4D-A90D-42C3-A7CF-F7FF60B2AD35}" srcId="{E1718A2A-BA60-4A25-AF92-4783E2DA5A3D}" destId="{A333D8DB-84B5-4F1B-8378-E7178F801348}" srcOrd="9" destOrd="0" parTransId="{827F34F7-BFC7-4D8D-BA91-BD49B045261D}" sibTransId="{70DF90B5-243F-40B8-A71F-FFC5C0612878}"/>
    <dgm:cxn modelId="{1DE7856D-02F3-4ECC-BE23-65CB0155D7CB}" type="presOf" srcId="{56474BD7-941F-4336-B1C6-C293E47F9BB3}" destId="{61EF7D44-CF63-4502-BD8A-1515040E6DC5}" srcOrd="1" destOrd="0" presId="urn:microsoft.com/office/officeart/2005/8/layout/process5"/>
    <dgm:cxn modelId="{5866D46D-FC2F-444E-8A94-7303959C6BCA}" type="presOf" srcId="{DB49524C-FA6D-4338-9709-F4E0D115D5CC}" destId="{9761733E-8E59-4805-95F7-5919D274BFF4}" srcOrd="1" destOrd="0" presId="urn:microsoft.com/office/officeart/2005/8/layout/process5"/>
    <dgm:cxn modelId="{D53F2150-3B74-4E59-A3BC-B24ADB02E42D}" type="presOf" srcId="{ED010F6F-0250-4176-96AC-A7D46FAE246B}" destId="{75E1F434-A32A-4875-AF6F-60F55F982B20}" srcOrd="0" destOrd="0" presId="urn:microsoft.com/office/officeart/2005/8/layout/process5"/>
    <dgm:cxn modelId="{FA922E73-DE78-4165-9811-1BFBD1E5C885}" type="presOf" srcId="{F0024830-FF02-475E-B912-B857D6587235}" destId="{412A8B9A-EFB9-4216-9729-C62FB550262C}" srcOrd="0" destOrd="0" presId="urn:microsoft.com/office/officeart/2005/8/layout/process5"/>
    <dgm:cxn modelId="{98893053-16BD-4716-9CA7-23110243CB84}" type="presOf" srcId="{1781EE08-547C-459C-A0CF-56B635F8E838}" destId="{C73B9D37-5DFA-46FF-B2F5-0A4A2409B147}" srcOrd="0" destOrd="0" presId="urn:microsoft.com/office/officeart/2005/8/layout/process5"/>
    <dgm:cxn modelId="{6538BB57-0742-4F72-88E2-F6E00ACC26DA}" type="presOf" srcId="{F174146C-9321-493D-9633-6FA8842C9EA2}" destId="{E1EA5D63-642C-4E71-9FFC-C7B0D6C40395}" srcOrd="0" destOrd="0" presId="urn:microsoft.com/office/officeart/2005/8/layout/process5"/>
    <dgm:cxn modelId="{DF9AF95A-95D6-40C8-97DB-532ED9863E39}" srcId="{E1718A2A-BA60-4A25-AF92-4783E2DA5A3D}" destId="{95C0B264-C73B-4811-B3EB-ECC0F02BB868}" srcOrd="5" destOrd="0" parTransId="{F04B22C7-723E-463F-9074-C2756D3DE110}" sibTransId="{75F9CEBB-13AB-4340-A65C-C9432B18CD8F}"/>
    <dgm:cxn modelId="{629B1487-E293-4430-A60B-F11C055E3321}" type="presOf" srcId="{86D490CB-D436-4AF2-AD07-72A0D3AB8E22}" destId="{70552B81-92C0-41CA-BFA5-33FEA5C5F0BF}" srcOrd="0" destOrd="0" presId="urn:microsoft.com/office/officeart/2005/8/layout/process5"/>
    <dgm:cxn modelId="{EEC53A96-0541-4591-8B14-DD52FEFC9D5B}" type="presOf" srcId="{D30B9E3A-59E1-4C87-8587-665341B30D8A}" destId="{04334C68-EA62-4B97-AEB9-3B7F24D97DEE}" srcOrd="0" destOrd="0" presId="urn:microsoft.com/office/officeart/2005/8/layout/process5"/>
    <dgm:cxn modelId="{77C61B9A-F2C5-48D7-822A-B28C8CB173F0}" srcId="{E1718A2A-BA60-4A25-AF92-4783E2DA5A3D}" destId="{F174146C-9321-493D-9633-6FA8842C9EA2}" srcOrd="0" destOrd="0" parTransId="{2C455802-9AFB-4BB7-9698-44A7A0643B9C}" sibTransId="{2462CB74-8BD0-4DE8-A75A-C87F2D04D605}"/>
    <dgm:cxn modelId="{D6667C9A-7F0B-4D05-BBCF-70606EE6491E}" type="presOf" srcId="{C9BFAF18-896F-46F3-9E36-C838186E90B1}" destId="{E98BBA66-CBBC-4D65-8929-E202DCC00E58}" srcOrd="0" destOrd="0" presId="urn:microsoft.com/office/officeart/2005/8/layout/process5"/>
    <dgm:cxn modelId="{663BB09A-89D3-4AE5-BACC-889A14C14674}" srcId="{E1718A2A-BA60-4A25-AF92-4783E2DA5A3D}" destId="{1781EE08-547C-459C-A0CF-56B635F8E838}" srcOrd="7" destOrd="0" parTransId="{1D7F4F4C-1ADF-4AD9-ABC8-A0A33BE4BCE6}" sibTransId="{DB49524C-FA6D-4338-9709-F4E0D115D5CC}"/>
    <dgm:cxn modelId="{0648979B-B30C-4DE1-8BBF-F71371F78D7B}" type="presOf" srcId="{56474BD7-941F-4336-B1C6-C293E47F9BB3}" destId="{563BEC05-9F51-48E4-BBB0-CB4C7FDD1E47}" srcOrd="0" destOrd="0" presId="urn:microsoft.com/office/officeart/2005/8/layout/process5"/>
    <dgm:cxn modelId="{597A11A8-4AA7-48F8-A3EA-F853AF4E36D4}" type="presOf" srcId="{40DB79D4-7EBC-4647-BFE9-DC9A4EEB661E}" destId="{F1F0680B-446C-465A-8EDF-547B1265D6D3}" srcOrd="1" destOrd="0" presId="urn:microsoft.com/office/officeart/2005/8/layout/process5"/>
    <dgm:cxn modelId="{C07A33AE-BC91-45BE-B656-DAA72B298083}" srcId="{E1718A2A-BA60-4A25-AF92-4783E2DA5A3D}" destId="{C9BFAF18-896F-46F3-9E36-C838186E90B1}" srcOrd="4" destOrd="0" parTransId="{F905A2AA-A28B-4DD8-977C-8E4BBD210868}" sibTransId="{D87A87B1-CC6A-4831-A536-0956088324D0}"/>
    <dgm:cxn modelId="{5A124BAE-B634-415C-A899-06FCBCEBAFD4}" type="presOf" srcId="{75F9CEBB-13AB-4340-A65C-C9432B18CD8F}" destId="{6F5ACCC9-95D6-4812-88C9-E7C1D955A35E}" srcOrd="1" destOrd="0" presId="urn:microsoft.com/office/officeart/2005/8/layout/process5"/>
    <dgm:cxn modelId="{7CE519B1-3A6B-44AF-9C6D-A0E9F661D17A}" type="presOf" srcId="{75F9CEBB-13AB-4340-A65C-C9432B18CD8F}" destId="{11448768-AF0B-403B-9ACD-5F0D765A4548}" srcOrd="0" destOrd="0" presId="urn:microsoft.com/office/officeart/2005/8/layout/process5"/>
    <dgm:cxn modelId="{4211ACB2-2931-4B89-88B7-606F24675427}" type="presOf" srcId="{E1718A2A-BA60-4A25-AF92-4783E2DA5A3D}" destId="{2F5FC911-63A8-4BD0-99DA-BD849C5F7309}" srcOrd="0" destOrd="0" presId="urn:microsoft.com/office/officeart/2005/8/layout/process5"/>
    <dgm:cxn modelId="{FED49CDC-C2A9-4B27-B35C-0CF4302D91A5}" type="presOf" srcId="{86D490CB-D436-4AF2-AD07-72A0D3AB8E22}" destId="{C715CCCF-5D20-41CB-B5BC-EC8496318610}" srcOrd="1" destOrd="0" presId="urn:microsoft.com/office/officeart/2005/8/layout/process5"/>
    <dgm:cxn modelId="{830EB3DF-5BC9-4261-809D-0B7324160155}" srcId="{E1718A2A-BA60-4A25-AF92-4783E2DA5A3D}" destId="{F0024830-FF02-475E-B912-B857D6587235}" srcOrd="8" destOrd="0" parTransId="{379D6E63-D3FA-40E5-9AE2-07402EC51F34}" sibTransId="{86D490CB-D436-4AF2-AD07-72A0D3AB8E22}"/>
    <dgm:cxn modelId="{C0721DEB-93C8-4383-8883-6B0FABED3E5E}" type="presOf" srcId="{0E820B48-805B-4674-A5F2-B2EE97AE1FBC}" destId="{CC556D9E-085C-4AC6-989C-159ED07DF471}" srcOrd="1" destOrd="0" presId="urn:microsoft.com/office/officeart/2005/8/layout/process5"/>
    <dgm:cxn modelId="{E9E9F7F5-F236-4E89-B47B-286A82A3AB73}" type="presOf" srcId="{D87A87B1-CC6A-4831-A536-0956088324D0}" destId="{8DC00F49-0699-425D-B0D7-B00615F631B9}" srcOrd="0" destOrd="0" presId="urn:microsoft.com/office/officeart/2005/8/layout/process5"/>
    <dgm:cxn modelId="{2B5A7BF8-202D-4094-95AC-017F747DBC02}" type="presOf" srcId="{1A143533-3036-4B82-BD91-BFAD8D44F557}" destId="{09043B1E-7007-4B62-9F72-2CE6720DF32C}" srcOrd="0" destOrd="0" presId="urn:microsoft.com/office/officeart/2005/8/layout/process5"/>
    <dgm:cxn modelId="{2122A1FA-69AB-4384-B889-AF4F0BB6FBA5}" type="presOf" srcId="{DB49524C-FA6D-4338-9709-F4E0D115D5CC}" destId="{E21DDDC3-454F-4C31-837E-D0C3C134B41A}" srcOrd="0" destOrd="0" presId="urn:microsoft.com/office/officeart/2005/8/layout/process5"/>
    <dgm:cxn modelId="{C0F7875B-5030-4178-A544-1615EF8B0A0A}" type="presParOf" srcId="{2F5FC911-63A8-4BD0-99DA-BD849C5F7309}" destId="{E1EA5D63-642C-4E71-9FFC-C7B0D6C40395}" srcOrd="0" destOrd="0" presId="urn:microsoft.com/office/officeart/2005/8/layout/process5"/>
    <dgm:cxn modelId="{8CEA5E6D-8442-439E-8553-6F2F0145C8A9}" type="presParOf" srcId="{2F5FC911-63A8-4BD0-99DA-BD849C5F7309}" destId="{030DDFAB-8179-4BB6-9D59-807CD583E2B1}" srcOrd="1" destOrd="0" presId="urn:microsoft.com/office/officeart/2005/8/layout/process5"/>
    <dgm:cxn modelId="{AA97F725-5DEC-42E6-934D-E46BE629D06A}" type="presParOf" srcId="{030DDFAB-8179-4BB6-9D59-807CD583E2B1}" destId="{FBE950BA-B1C4-4B56-A579-5B678F3898C8}" srcOrd="0" destOrd="0" presId="urn:microsoft.com/office/officeart/2005/8/layout/process5"/>
    <dgm:cxn modelId="{E6951E43-744A-4FB3-8E42-1BA5A7EC018F}" type="presParOf" srcId="{2F5FC911-63A8-4BD0-99DA-BD849C5F7309}" destId="{75E1F434-A32A-4875-AF6F-60F55F982B20}" srcOrd="2" destOrd="0" presId="urn:microsoft.com/office/officeart/2005/8/layout/process5"/>
    <dgm:cxn modelId="{D6595789-743A-40EF-A688-EB95E459B400}" type="presParOf" srcId="{2F5FC911-63A8-4BD0-99DA-BD849C5F7309}" destId="{563BEC05-9F51-48E4-BBB0-CB4C7FDD1E47}" srcOrd="3" destOrd="0" presId="urn:microsoft.com/office/officeart/2005/8/layout/process5"/>
    <dgm:cxn modelId="{427924B6-519E-40BC-A675-2AF6A8354C67}" type="presParOf" srcId="{563BEC05-9F51-48E4-BBB0-CB4C7FDD1E47}" destId="{61EF7D44-CF63-4502-BD8A-1515040E6DC5}" srcOrd="0" destOrd="0" presId="urn:microsoft.com/office/officeart/2005/8/layout/process5"/>
    <dgm:cxn modelId="{AC37BF73-026B-4224-B30C-397ED1EABFB7}" type="presParOf" srcId="{2F5FC911-63A8-4BD0-99DA-BD849C5F7309}" destId="{73409DDC-4E40-4586-8EF3-8DAB748BAAE0}" srcOrd="4" destOrd="0" presId="urn:microsoft.com/office/officeart/2005/8/layout/process5"/>
    <dgm:cxn modelId="{F89B34D6-6303-4B28-9A9B-1C15965F6561}" type="presParOf" srcId="{2F5FC911-63A8-4BD0-99DA-BD849C5F7309}" destId="{B5CB58B0-19AD-4AFF-ADDF-F12AAEF6F7E0}" srcOrd="5" destOrd="0" presId="urn:microsoft.com/office/officeart/2005/8/layout/process5"/>
    <dgm:cxn modelId="{D0E518F6-C667-414E-969F-32F4DE827491}" type="presParOf" srcId="{B5CB58B0-19AD-4AFF-ADDF-F12AAEF6F7E0}" destId="{CC556D9E-085C-4AC6-989C-159ED07DF471}" srcOrd="0" destOrd="0" presId="urn:microsoft.com/office/officeart/2005/8/layout/process5"/>
    <dgm:cxn modelId="{E3814929-AA59-46A5-8A15-2083CA63410B}" type="presParOf" srcId="{2F5FC911-63A8-4BD0-99DA-BD849C5F7309}" destId="{09043B1E-7007-4B62-9F72-2CE6720DF32C}" srcOrd="6" destOrd="0" presId="urn:microsoft.com/office/officeart/2005/8/layout/process5"/>
    <dgm:cxn modelId="{291ABBEB-CFE7-45D3-BFFA-0E83515FE114}" type="presParOf" srcId="{2F5FC911-63A8-4BD0-99DA-BD849C5F7309}" destId="{64AED2EA-01F1-4F2F-AF0C-775E20D7EB34}" srcOrd="7" destOrd="0" presId="urn:microsoft.com/office/officeart/2005/8/layout/process5"/>
    <dgm:cxn modelId="{32A96A44-BBAF-4B66-945D-B375170A4A6C}" type="presParOf" srcId="{64AED2EA-01F1-4F2F-AF0C-775E20D7EB34}" destId="{F1F0680B-446C-465A-8EDF-547B1265D6D3}" srcOrd="0" destOrd="0" presId="urn:microsoft.com/office/officeart/2005/8/layout/process5"/>
    <dgm:cxn modelId="{88DFB6D1-3203-43A1-B741-548A08D1EFFB}" type="presParOf" srcId="{2F5FC911-63A8-4BD0-99DA-BD849C5F7309}" destId="{E98BBA66-CBBC-4D65-8929-E202DCC00E58}" srcOrd="8" destOrd="0" presId="urn:microsoft.com/office/officeart/2005/8/layout/process5"/>
    <dgm:cxn modelId="{A5377E82-058D-4F3C-A112-C837654EE28E}" type="presParOf" srcId="{2F5FC911-63A8-4BD0-99DA-BD849C5F7309}" destId="{8DC00F49-0699-425D-B0D7-B00615F631B9}" srcOrd="9" destOrd="0" presId="urn:microsoft.com/office/officeart/2005/8/layout/process5"/>
    <dgm:cxn modelId="{16F4BF06-EE33-41F9-A928-34B94610EDF2}" type="presParOf" srcId="{8DC00F49-0699-425D-B0D7-B00615F631B9}" destId="{7E65F683-3AB2-4652-9BD3-FAD60C40EDAC}" srcOrd="0" destOrd="0" presId="urn:microsoft.com/office/officeart/2005/8/layout/process5"/>
    <dgm:cxn modelId="{AF4A3E9F-8954-4BB6-8FA3-4EF2F6611452}" type="presParOf" srcId="{2F5FC911-63A8-4BD0-99DA-BD849C5F7309}" destId="{049EE7C1-AB3D-445F-A598-429D25923F1C}" srcOrd="10" destOrd="0" presId="urn:microsoft.com/office/officeart/2005/8/layout/process5"/>
    <dgm:cxn modelId="{0E558295-AFAE-4BC9-AD79-EE49C633FE98}" type="presParOf" srcId="{2F5FC911-63A8-4BD0-99DA-BD849C5F7309}" destId="{11448768-AF0B-403B-9ACD-5F0D765A4548}" srcOrd="11" destOrd="0" presId="urn:microsoft.com/office/officeart/2005/8/layout/process5"/>
    <dgm:cxn modelId="{B750E4CB-10BC-4B60-8B78-F733B9872CA8}" type="presParOf" srcId="{11448768-AF0B-403B-9ACD-5F0D765A4548}" destId="{6F5ACCC9-95D6-4812-88C9-E7C1D955A35E}" srcOrd="0" destOrd="0" presId="urn:microsoft.com/office/officeart/2005/8/layout/process5"/>
    <dgm:cxn modelId="{4B2FE1C4-E548-4F72-A241-2C53842E8C9D}" type="presParOf" srcId="{2F5FC911-63A8-4BD0-99DA-BD849C5F7309}" destId="{04334C68-EA62-4B97-AEB9-3B7F24D97DEE}" srcOrd="12" destOrd="0" presId="urn:microsoft.com/office/officeart/2005/8/layout/process5"/>
    <dgm:cxn modelId="{B599DB44-AA0A-4AA1-A2D2-A35F406A6BE0}" type="presParOf" srcId="{2F5FC911-63A8-4BD0-99DA-BD849C5F7309}" destId="{D9E30E53-5CB7-4FC2-9FE3-F4DD805F1D4B}" srcOrd="13" destOrd="0" presId="urn:microsoft.com/office/officeart/2005/8/layout/process5"/>
    <dgm:cxn modelId="{FB129057-2DA4-44A1-9E7D-5A648FED18B5}" type="presParOf" srcId="{D9E30E53-5CB7-4FC2-9FE3-F4DD805F1D4B}" destId="{704365DB-F095-47A0-8DD7-5D4525DABCF0}" srcOrd="0" destOrd="0" presId="urn:microsoft.com/office/officeart/2005/8/layout/process5"/>
    <dgm:cxn modelId="{FD5B900E-FAE5-42FE-B013-1EDB772CD4D7}" type="presParOf" srcId="{2F5FC911-63A8-4BD0-99DA-BD849C5F7309}" destId="{C73B9D37-5DFA-46FF-B2F5-0A4A2409B147}" srcOrd="14" destOrd="0" presId="urn:microsoft.com/office/officeart/2005/8/layout/process5"/>
    <dgm:cxn modelId="{7892C2D9-B4B5-47FD-9B73-D21D1F7616A1}" type="presParOf" srcId="{2F5FC911-63A8-4BD0-99DA-BD849C5F7309}" destId="{E21DDDC3-454F-4C31-837E-D0C3C134B41A}" srcOrd="15" destOrd="0" presId="urn:microsoft.com/office/officeart/2005/8/layout/process5"/>
    <dgm:cxn modelId="{5A6CD6DE-B7C1-4A4C-BF66-0FF4A7670F06}" type="presParOf" srcId="{E21DDDC3-454F-4C31-837E-D0C3C134B41A}" destId="{9761733E-8E59-4805-95F7-5919D274BFF4}" srcOrd="0" destOrd="0" presId="urn:microsoft.com/office/officeart/2005/8/layout/process5"/>
    <dgm:cxn modelId="{BC52FF13-DFB2-431A-BB3E-B0EB7C7E2BD5}" type="presParOf" srcId="{2F5FC911-63A8-4BD0-99DA-BD849C5F7309}" destId="{412A8B9A-EFB9-4216-9729-C62FB550262C}" srcOrd="16" destOrd="0" presId="urn:microsoft.com/office/officeart/2005/8/layout/process5"/>
    <dgm:cxn modelId="{EB8661E1-9787-41C2-82F9-3B0F83F4FD8C}" type="presParOf" srcId="{2F5FC911-63A8-4BD0-99DA-BD849C5F7309}" destId="{70552B81-92C0-41CA-BFA5-33FEA5C5F0BF}" srcOrd="17" destOrd="0" presId="urn:microsoft.com/office/officeart/2005/8/layout/process5"/>
    <dgm:cxn modelId="{D2DDB432-06F3-467B-BC15-D08A3CC99397}" type="presParOf" srcId="{70552B81-92C0-41CA-BFA5-33FEA5C5F0BF}" destId="{C715CCCF-5D20-41CB-B5BC-EC8496318610}" srcOrd="0" destOrd="0" presId="urn:microsoft.com/office/officeart/2005/8/layout/process5"/>
    <dgm:cxn modelId="{CF63CE80-0661-4FD8-A958-D5C88989E97B}" type="presParOf" srcId="{2F5FC911-63A8-4BD0-99DA-BD849C5F7309}" destId="{12D3F6F2-7590-487B-80ED-3E6929EAE3A7}"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服務學習、競賽、日常生活表現評量、體適能</a:t>
          </a: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endParaRPr lang="zh-TW" altLang="en-US" sz="1800" dirty="0">
            <a:solidFill>
              <a:srgbClr val="FF0000"/>
            </a:solidFill>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6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其他</a:t>
          </a:r>
          <a:r>
            <a:rPr lang="en-US" altLang="zh-TW" dirty="0">
              <a:latin typeface="+mj-ea"/>
              <a:ea typeface="+mj-ea"/>
            </a:rPr>
            <a:t>(</a:t>
          </a:r>
          <a:r>
            <a:rPr lang="zh-TW" altLang="en-US" dirty="0">
              <a:latin typeface="+mj-ea"/>
              <a:ea typeface="+mj-ea"/>
            </a:rPr>
            <a:t>招生學校自訂</a:t>
          </a:r>
          <a:r>
            <a:rPr lang="en-US" altLang="zh-TW" dirty="0">
              <a:latin typeface="+mj-ea"/>
              <a:ea typeface="+mj-ea"/>
            </a:rPr>
            <a:t>)</a:t>
          </a:r>
          <a:endParaRPr lang="zh-TW" altLang="en-US" dirty="0">
            <a:latin typeface="+mj-ea"/>
            <a:ea typeface="+mj-ea"/>
          </a:endParaRP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23D48AC6-2E28-4BF2-B823-9898CE1DF36A}">
      <dgm:prSet phldrT="[文字]" custT="1"/>
      <dgm:spPr/>
      <dgm:t>
        <a:bodyPr/>
        <a:lstStyle/>
        <a:p>
          <a:r>
            <a:rPr lang="zh-TW" altLang="en-US" sz="2700" dirty="0">
              <a:solidFill>
                <a:schemeClr val="bg1"/>
              </a:solidFill>
              <a:latin typeface="+mj-ea"/>
              <a:ea typeface="+mj-ea"/>
            </a:rPr>
            <a:t>適性輔導</a:t>
          </a:r>
        </a:p>
      </dgm:t>
    </dgm:pt>
    <dgm:pt modelId="{16227799-A39C-45CB-AAFD-21A06404920C}" type="parTrans" cxnId="{7081D680-0696-49DF-A688-7B24DB50F549}">
      <dgm:prSet/>
      <dgm:spPr/>
      <dgm:t>
        <a:bodyPr/>
        <a:lstStyle/>
        <a:p>
          <a:endParaRPr lang="zh-TW" altLang="en-US"/>
        </a:p>
      </dgm:t>
    </dgm:pt>
    <dgm:pt modelId="{9175278B-D8ED-434D-B864-7349144347DD}" type="sibTrans" cxnId="{7081D680-0696-49DF-A688-7B24DB50F549}">
      <dgm:prSet/>
      <dgm:spPr/>
      <dgm:t>
        <a:bodyPr/>
        <a:lstStyle/>
        <a:p>
          <a:endParaRPr lang="zh-TW" altLang="en-US"/>
        </a:p>
      </dgm:t>
    </dgm:pt>
    <dgm:pt modelId="{34E5C8DF-5142-45FC-83D7-3A6496BFF306}">
      <dgm:prSet phldrT="[文字]" custT="1"/>
      <dgm:spPr/>
      <dgm:t>
        <a:bodyPr/>
        <a:lstStyle/>
        <a:p>
          <a:r>
            <a:rPr lang="zh-TW" altLang="en-US" sz="1800" dirty="0">
              <a:solidFill>
                <a:schemeClr val="tx1"/>
              </a:solidFill>
              <a:latin typeface="+mj-ea"/>
              <a:ea typeface="+mj-ea"/>
            </a:rPr>
            <a:t>生涯發展規劃書</a:t>
          </a:r>
          <a:r>
            <a:rPr lang="en-US" altLang="zh-TW" sz="1800" dirty="0">
              <a:solidFill>
                <a:schemeClr val="tx1"/>
              </a:solidFill>
              <a:latin typeface="+mj-ea"/>
              <a:ea typeface="+mj-ea"/>
            </a:rPr>
            <a:t>(</a:t>
          </a:r>
          <a:r>
            <a:rPr lang="zh-TW" altLang="en-US" sz="1800" dirty="0">
              <a:solidFill>
                <a:schemeClr val="tx1"/>
              </a:solidFill>
              <a:latin typeface="+mj-ea"/>
              <a:ea typeface="+mj-ea"/>
            </a:rPr>
            <a:t>家長、導師及輔導教師意見</a:t>
          </a:r>
          <a:r>
            <a:rPr lang="en-US" altLang="zh-TW" sz="1800" dirty="0">
              <a:solidFill>
                <a:schemeClr val="tx1"/>
              </a:solidFill>
              <a:latin typeface="+mj-ea"/>
              <a:ea typeface="+mj-ea"/>
            </a:rPr>
            <a:t>)</a:t>
          </a:r>
          <a:endParaRPr lang="zh-TW" altLang="en-US" sz="1800" dirty="0">
            <a:solidFill>
              <a:schemeClr val="tx1"/>
            </a:solidFill>
            <a:latin typeface="+mj-ea"/>
            <a:ea typeface="+mj-ea"/>
          </a:endParaRPr>
        </a:p>
      </dgm:t>
    </dgm:pt>
    <dgm:pt modelId="{397F26A0-1270-4AD9-9A42-9ECB30D7D6D3}" type="parTrans" cxnId="{D06686C9-2A96-441A-9464-FF23F341B47A}">
      <dgm:prSet/>
      <dgm:spPr/>
      <dgm:t>
        <a:bodyPr/>
        <a:lstStyle/>
        <a:p>
          <a:endParaRPr lang="zh-TW" altLang="en-US"/>
        </a:p>
      </dgm:t>
    </dgm:pt>
    <dgm:pt modelId="{D0EB95C2-19E8-4878-8F8C-B8BB865104E3}" type="sibTrans" cxnId="{D06686C9-2A96-441A-9464-FF23F341B47A}">
      <dgm:prSet/>
      <dgm:spPr/>
      <dgm:t>
        <a:bodyPr/>
        <a:lstStyle/>
        <a:p>
          <a:endParaRPr lang="zh-TW" altLang="en-US"/>
        </a:p>
      </dgm:t>
    </dgm:pt>
    <dgm:pt modelId="{2355D9E2-5F08-4D0A-9DE5-EC091166F96D}">
      <dgm:prSet phldrT="[文字]"/>
      <dgm:spPr/>
      <dgm:t>
        <a:bodyPr/>
        <a:lstStyle/>
        <a:p>
          <a:endParaRPr lang="zh-TW" altLang="en-US" dirty="0">
            <a:latin typeface="+mj-ea"/>
            <a:ea typeface="+mj-ea"/>
          </a:endParaRPr>
        </a:p>
      </dgm:t>
    </dgm:pt>
    <dgm:pt modelId="{D5CAF123-6AAF-4FE2-9E1A-74091A8B2337}" type="parTrans" cxnId="{A47FB3A7-ECDF-45C0-A3E1-B9BB2B12B072}">
      <dgm:prSet/>
      <dgm:spPr/>
      <dgm:t>
        <a:bodyPr/>
        <a:lstStyle/>
        <a:p>
          <a:endParaRPr lang="zh-TW" altLang="en-US"/>
        </a:p>
      </dgm:t>
    </dgm:pt>
    <dgm:pt modelId="{60BBC7B7-82D5-44C1-B4AB-658F9245246A}" type="sibTrans" cxnId="{A47FB3A7-ECDF-45C0-A3E1-B9BB2B12B072}">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7">
        <dgm:presLayoutVars>
          <dgm:chMax val="1"/>
          <dgm:bulletEnabled val="1"/>
        </dgm:presLayoutVars>
      </dgm:prSet>
      <dgm:spPr/>
    </dgm:pt>
    <dgm:pt modelId="{17286100-B698-46A5-9F02-E621E2E23D1E}" type="pres">
      <dgm:prSet presAssocID="{8DD9F4A7-4E7A-4A56-90DD-DE0E96222D60}" presName="descendantText" presStyleLbl="alignAccFollowNode1" presStyleIdx="0" presStyleCnt="7">
        <dgm:presLayoutVars>
          <dgm:bulletEnabled val="1"/>
        </dgm:presLayoutVars>
      </dgm:prSet>
      <dgm:spPr/>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7">
        <dgm:presLayoutVars>
          <dgm:chMax val="1"/>
          <dgm:bulletEnabled val="1"/>
        </dgm:presLayoutVars>
      </dgm:prSet>
      <dgm:spPr/>
    </dgm:pt>
    <dgm:pt modelId="{A95649B2-ECB4-40F1-ABFF-CBD79C90B937}" type="pres">
      <dgm:prSet presAssocID="{050C4F26-73A2-43F3-A792-46B0761A3A07}" presName="descendantText" presStyleLbl="alignAccFollowNode1" presStyleIdx="1" presStyleCnt="7">
        <dgm:presLayoutVars>
          <dgm:bulletEnabled val="1"/>
        </dgm:presLayoutVars>
      </dgm:prSet>
      <dgm:spPr/>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7">
        <dgm:presLayoutVars>
          <dgm:chMax val="1"/>
          <dgm:bulletEnabled val="1"/>
        </dgm:presLayoutVars>
      </dgm:prSet>
      <dgm:spPr/>
    </dgm:pt>
    <dgm:pt modelId="{C5C1D9AA-87D1-4844-B5AD-775A2E1DFD9E}" type="pres">
      <dgm:prSet presAssocID="{B27A85EA-6EB2-42C0-A162-2FDB517C4EDE}" presName="descendantText" presStyleLbl="alignAccFollowNode1" presStyleIdx="2" presStyleCnt="7">
        <dgm:presLayoutVars>
          <dgm:bulletEnabled val="1"/>
        </dgm:presLayoutVars>
      </dgm:prSet>
      <dgm:spPr/>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7">
        <dgm:presLayoutVars>
          <dgm:chMax val="1"/>
          <dgm:bulletEnabled val="1"/>
        </dgm:presLayoutVars>
      </dgm:prSet>
      <dgm:spPr/>
    </dgm:pt>
    <dgm:pt modelId="{6C83278D-045E-4A6B-B966-4BE7A05D069F}" type="pres">
      <dgm:prSet presAssocID="{F3EA221C-D096-468A-B2DD-B2A9A9E5C1D6}" presName="descendantText" presStyleLbl="alignAccFollowNode1" presStyleIdx="3" presStyleCnt="7">
        <dgm:presLayoutVars>
          <dgm:bulletEnabled val="1"/>
        </dgm:presLayoutVars>
      </dgm:prSet>
      <dgm:spPr/>
    </dgm:pt>
    <dgm:pt modelId="{038DD9FA-AEE8-4981-B3F6-CB023580FBD5}" type="pres">
      <dgm:prSet presAssocID="{B9B7E265-8C10-4412-93B5-E56CA5515A82}" presName="sp" presStyleCnt="0"/>
      <dgm:spPr/>
    </dgm:pt>
    <dgm:pt modelId="{F523BF24-D001-4920-AD14-6DE5642F43CE}" type="pres">
      <dgm:prSet presAssocID="{23D48AC6-2E28-4BF2-B823-9898CE1DF36A}" presName="linNode" presStyleCnt="0"/>
      <dgm:spPr/>
    </dgm:pt>
    <dgm:pt modelId="{A91B4BD8-F9FA-43C8-814E-1073FFAE9CB1}" type="pres">
      <dgm:prSet presAssocID="{23D48AC6-2E28-4BF2-B823-9898CE1DF36A}" presName="parentText" presStyleLbl="node1" presStyleIdx="4" presStyleCnt="7">
        <dgm:presLayoutVars>
          <dgm:chMax val="1"/>
          <dgm:bulletEnabled val="1"/>
        </dgm:presLayoutVars>
      </dgm:prSet>
      <dgm:spPr/>
    </dgm:pt>
    <dgm:pt modelId="{08193D0F-EC17-4DBB-9BE6-9F6AB46CA65F}" type="pres">
      <dgm:prSet presAssocID="{23D48AC6-2E28-4BF2-B823-9898CE1DF36A}" presName="descendantText" presStyleLbl="alignAccFollowNode1" presStyleIdx="4" presStyleCnt="7">
        <dgm:presLayoutVars>
          <dgm:bulletEnabled val="1"/>
        </dgm:presLayoutVars>
      </dgm:prSet>
      <dgm:spPr/>
    </dgm:pt>
    <dgm:pt modelId="{05631B07-81C1-4D68-A7CE-6C53CE1249FA}" type="pres">
      <dgm:prSet presAssocID="{9175278B-D8ED-434D-B864-7349144347DD}"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5" presStyleCnt="7">
        <dgm:presLayoutVars>
          <dgm:chMax val="1"/>
          <dgm:bulletEnabled val="1"/>
        </dgm:presLayoutVars>
      </dgm:prSet>
      <dgm:spPr/>
    </dgm:pt>
    <dgm:pt modelId="{6AD41B92-F3D3-48F1-9BDD-EC51EBEAEADA}" type="pres">
      <dgm:prSet presAssocID="{FB1474FE-597E-4607-9791-11B8A5F7D9AE}" presName="descendantText" presStyleLbl="alignAccFollowNode1" presStyleIdx="5" presStyleCnt="7">
        <dgm:presLayoutVars>
          <dgm:bulletEnabled val="1"/>
        </dgm:presLayoutVars>
      </dgm:prSet>
      <dgm:spPr/>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6" presStyleCnt="7">
        <dgm:presLayoutVars>
          <dgm:chMax val="1"/>
          <dgm:bulletEnabled val="1"/>
        </dgm:presLayoutVars>
      </dgm:prSet>
      <dgm:spPr/>
    </dgm:pt>
    <dgm:pt modelId="{ECF363B0-28F4-482C-909B-A4289889EB01}" type="pres">
      <dgm:prSet presAssocID="{99B60F1B-6B75-4DE8-965B-0FBAF719FF55}" presName="descendantText" presStyleLbl="alignAccFollowNode1" presStyleIdx="6" presStyleCnt="7">
        <dgm:presLayoutVars>
          <dgm:bulletEnabled val="1"/>
        </dgm:presLayoutVars>
      </dgm:prSet>
      <dgm:spPr/>
    </dgm:pt>
  </dgm:ptLst>
  <dgm:cxnLst>
    <dgm:cxn modelId="{76762007-B1E6-4281-926D-753430596E07}" type="presOf" srcId="{63340BBE-BC3C-47A4-B743-E3464493718E}" destId="{6AD41B92-F3D3-48F1-9BDD-EC51EBEAEADA}" srcOrd="0" destOrd="0" presId="urn:microsoft.com/office/officeart/2005/8/layout/vList5"/>
    <dgm:cxn modelId="{580BDE0B-979B-44AB-8D19-AE429EA12ABB}" type="presOf" srcId="{050C4F26-73A2-43F3-A792-46B0761A3A07}" destId="{8B856DA0-6E9B-45A1-B68A-5629A9B8CE6B}" srcOrd="0" destOrd="0" presId="urn:microsoft.com/office/officeart/2005/8/layout/vList5"/>
    <dgm:cxn modelId="{59CDC20C-553E-49BC-9327-D2BEB993920A}" srcId="{B27A85EA-6EB2-42C0-A162-2FDB517C4EDE}" destId="{CC073D7F-884F-4B89-868E-24EA322D16A3}" srcOrd="0" destOrd="0" parTransId="{DAA7050F-51BB-4339-95CB-846AAFE08849}" sibTransId="{FC328400-98BD-4719-A770-B57F2AA06AD7}"/>
    <dgm:cxn modelId="{FE57BF0D-F164-463A-A2D8-069C8F8C0326}" srcId="{264ED6F2-92F5-4590-BD2D-F86D34A7138D}" destId="{FB1474FE-597E-4607-9791-11B8A5F7D9AE}" srcOrd="5" destOrd="0" parTransId="{ACF4050E-0495-423D-8193-58D1ADEB4D9B}" sibTransId="{306FB9C0-FD5B-45D3-BD5E-2215D1B13F52}"/>
    <dgm:cxn modelId="{18E7711A-A59C-4DB3-BDA9-08EC4414EE31}" type="presOf" srcId="{34E5C8DF-5142-45FC-83D7-3A6496BFF306}" destId="{08193D0F-EC17-4DBB-9BE6-9F6AB46CA65F}"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54B76A43-57A8-4087-BEF7-CF6E07A3BD84}" type="presOf" srcId="{CC073D7F-884F-4B89-868E-24EA322D16A3}" destId="{C5C1D9AA-87D1-4844-B5AD-775A2E1DFD9E}" srcOrd="0" destOrd="0" presId="urn:microsoft.com/office/officeart/2005/8/layout/vList5"/>
    <dgm:cxn modelId="{313EA666-9451-4AD4-A1EB-BCCB7C458450}" srcId="{264ED6F2-92F5-4590-BD2D-F86D34A7138D}" destId="{F3EA221C-D096-468A-B2DD-B2A9A9E5C1D6}" srcOrd="3" destOrd="0" parTransId="{F8F94A23-79F5-4976-B4BC-155D2C0B438A}" sibTransId="{B9B7E265-8C10-4412-93B5-E56CA5515A82}"/>
    <dgm:cxn modelId="{6293BC46-8A23-41D6-B17C-83A2432BC7DC}" type="presOf" srcId="{99B60F1B-6B75-4DE8-965B-0FBAF719FF55}" destId="{8A497626-DC62-4B5B-A380-6BBA8349C384}" srcOrd="0" destOrd="0"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6675ED4B-290D-4517-B7BA-94EDB37680B9}" type="presOf" srcId="{B27A85EA-6EB2-42C0-A162-2FDB517C4EDE}" destId="{9C1318B9-0D85-4A2E-9380-48E52EC78B2E}" srcOrd="0" destOrd="0" presId="urn:microsoft.com/office/officeart/2005/8/layout/vList5"/>
    <dgm:cxn modelId="{740C376D-7AAD-412F-A8FA-5DB4E440EB5C}" type="presOf" srcId="{2355D9E2-5F08-4D0A-9DE5-EC091166F96D}" destId="{ECF363B0-28F4-482C-909B-A4289889EB01}" srcOrd="0" destOrd="0" presId="urn:microsoft.com/office/officeart/2005/8/layout/vList5"/>
    <dgm:cxn modelId="{E7B9EE6D-46D3-47A5-97F6-B8C98ED07CC7}" type="presOf" srcId="{23D48AC6-2E28-4BF2-B823-9898CE1DF36A}" destId="{A91B4BD8-F9FA-43C8-814E-1073FFAE9CB1}"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7081D680-0696-49DF-A688-7B24DB50F549}" srcId="{264ED6F2-92F5-4590-BD2D-F86D34A7138D}" destId="{23D48AC6-2E28-4BF2-B823-9898CE1DF36A}" srcOrd="4" destOrd="0" parTransId="{16227799-A39C-45CB-AAFD-21A06404920C}" sibTransId="{9175278B-D8ED-434D-B864-7349144347DD}"/>
    <dgm:cxn modelId="{FA7EFE8F-A41A-4A7D-A3A4-7264BC9F6494}" srcId="{264ED6F2-92F5-4590-BD2D-F86D34A7138D}" destId="{B27A85EA-6EB2-42C0-A162-2FDB517C4EDE}" srcOrd="2" destOrd="0" parTransId="{F6015AF0-9251-46AA-85C6-A8424BEDC55D}" sibTransId="{985FC365-D8A3-4E1D-B850-E19C65376E0E}"/>
    <dgm:cxn modelId="{A47FB3A7-ECDF-45C0-A3E1-B9BB2B12B072}" srcId="{99B60F1B-6B75-4DE8-965B-0FBAF719FF55}" destId="{2355D9E2-5F08-4D0A-9DE5-EC091166F96D}" srcOrd="0" destOrd="0" parTransId="{D5CAF123-6AAF-4FE2-9E1A-74091A8B2337}" sibTransId="{60BBC7B7-82D5-44C1-B4AB-658F9245246A}"/>
    <dgm:cxn modelId="{E5DA00B9-6943-4E5A-8135-A1CE199F2684}" type="presOf" srcId="{3A6B9F7A-3E80-4B86-9417-BA3072585333}" destId="{A95649B2-ECB4-40F1-ABFF-CBD79C90B937}" srcOrd="0" destOrd="0" presId="urn:microsoft.com/office/officeart/2005/8/layout/vList5"/>
    <dgm:cxn modelId="{9CFB95B9-B8FD-46DE-9D6A-78F27B818F8B}" srcId="{264ED6F2-92F5-4590-BD2D-F86D34A7138D}" destId="{99B60F1B-6B75-4DE8-965B-0FBAF719FF55}" srcOrd="6" destOrd="0" parTransId="{8913A651-0EBE-4678-9BB4-6C5B2AFC01DC}" sibTransId="{96B24714-48F6-487D-AD5D-9119B78678CC}"/>
    <dgm:cxn modelId="{65764DBF-E238-4D46-AAD5-EE4043AD97D3}" type="presOf" srcId="{8DD9F4A7-4E7A-4A56-90DD-DE0E96222D60}" destId="{A26A2264-9B47-4CE1-B9A5-CC216D59BE0C}"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D06686C9-2A96-441A-9464-FF23F341B47A}" srcId="{23D48AC6-2E28-4BF2-B823-9898CE1DF36A}" destId="{34E5C8DF-5142-45FC-83D7-3A6496BFF306}" srcOrd="0" destOrd="0" parTransId="{397F26A0-1270-4AD9-9A42-9ECB30D7D6D3}" sibTransId="{D0EB95C2-19E8-4878-8F8C-B8BB865104E3}"/>
    <dgm:cxn modelId="{C621EDDC-D1B9-4473-88B6-CF6613E16089}" type="presOf" srcId="{F3EA221C-D096-468A-B2DD-B2A9A9E5C1D6}" destId="{31FFA312-F675-4365-AE58-BD27B1469BBF}" srcOrd="0" destOrd="0" presId="urn:microsoft.com/office/officeart/2005/8/layout/vList5"/>
    <dgm:cxn modelId="{4B4297DD-BC0C-4BBC-B2DE-1BD2A1450330}" type="presOf" srcId="{13245362-807D-4584-9EB5-46D780838FEB}" destId="{6C83278D-045E-4A6B-B966-4BE7A05D069F}" srcOrd="0" destOrd="0" presId="urn:microsoft.com/office/officeart/2005/8/layout/vList5"/>
    <dgm:cxn modelId="{0029A6DE-A020-4AFE-8659-E106EDC59B8A}" srcId="{264ED6F2-92F5-4590-BD2D-F86D34A7138D}" destId="{8DD9F4A7-4E7A-4A56-90DD-DE0E96222D60}" srcOrd="0" destOrd="0" parTransId="{6B61E74B-EE0E-40D3-BF07-E855A7756F5B}" sibTransId="{52FE6D6B-C4B1-4DBE-90F0-CFD21D0701CA}"/>
    <dgm:cxn modelId="{109EA0E2-DF17-409F-BF39-877EFB269492}" type="presOf" srcId="{FB1474FE-597E-4607-9791-11B8A5F7D9AE}" destId="{AF61BBD9-81C3-4BE5-8DD7-74915A3A30A8}" srcOrd="0" destOrd="0" presId="urn:microsoft.com/office/officeart/2005/8/layout/vList5"/>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3862BBC9-7FBD-475F-88F2-195EF82C3566}" type="presParOf" srcId="{342FF26B-CF94-4CB6-9B53-E9A5E4941564}" destId="{F523BF24-D001-4920-AD14-6DE5642F43CE}" srcOrd="8" destOrd="0" presId="urn:microsoft.com/office/officeart/2005/8/layout/vList5"/>
    <dgm:cxn modelId="{394C93E5-B0D3-42A1-A5AD-EE21C429F25C}" type="presParOf" srcId="{F523BF24-D001-4920-AD14-6DE5642F43CE}" destId="{A91B4BD8-F9FA-43C8-814E-1073FFAE9CB1}" srcOrd="0" destOrd="0" presId="urn:microsoft.com/office/officeart/2005/8/layout/vList5"/>
    <dgm:cxn modelId="{7C029047-1727-42D8-A9B0-5B0A38E90605}" type="presParOf" srcId="{F523BF24-D001-4920-AD14-6DE5642F43CE}" destId="{08193D0F-EC17-4DBB-9BE6-9F6AB46CA65F}" srcOrd="1" destOrd="0" presId="urn:microsoft.com/office/officeart/2005/8/layout/vList5"/>
    <dgm:cxn modelId="{D7C05E85-6D14-4655-A7FD-08322C49B6BC}" type="presParOf" srcId="{342FF26B-CF94-4CB6-9B53-E9A5E4941564}" destId="{05631B07-81C1-4D68-A7CE-6C53CE1249FA}" srcOrd="9" destOrd="0" presId="urn:microsoft.com/office/officeart/2005/8/layout/vList5"/>
    <dgm:cxn modelId="{7698748C-4FA7-40BF-A361-CF12D12E55DE}" type="presParOf" srcId="{342FF26B-CF94-4CB6-9B53-E9A5E4941564}" destId="{C136BE59-CCED-4E41-93F2-7C9DAF6860E2}" srcOrd="10"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11" destOrd="0" presId="urn:microsoft.com/office/officeart/2005/8/layout/vList5"/>
    <dgm:cxn modelId="{62616CB5-869F-4B4B-90A2-A4B711E3BB9C}" type="presParOf" srcId="{342FF26B-CF94-4CB6-9B53-E9A5E4941564}" destId="{D74D8CFA-BBD4-487F-94DD-9E678CD7BAF3}" srcOrd="12"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38F21CB2-3249-45A3-BAD2-EE38EE8D8A6A}"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200" b="1" dirty="0"/>
            <a:t>德育護理健康學院</a:t>
          </a:r>
          <a:br>
            <a:rPr lang="en-US" altLang="zh-TW" sz="2200" b="1" dirty="0"/>
          </a:br>
          <a:r>
            <a:rPr lang="zh-TW" altLang="en-US" sz="2200" dirty="0"/>
            <a:t>澎湖地區五專護理科</a:t>
          </a:r>
          <a:br>
            <a:rPr lang="en-US" altLang="zh-TW" sz="2200" dirty="0"/>
          </a:br>
          <a:r>
            <a:rPr lang="zh-TW" altLang="en-US" sz="2200" dirty="0"/>
            <a:t>單獨招生</a:t>
          </a:r>
          <a:endParaRPr lang="zh-TW" altLang="en-US" sz="2200" dirty="0">
            <a:latin typeface="+mj-ea"/>
            <a:ea typeface="+mj-ea"/>
          </a:endParaRP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sz="2000" dirty="0"/>
            <a:t>澎湖縣公私立國民中學應屆或非應屆畢業生，或具同等學力資格者</a:t>
          </a:r>
          <a:endParaRPr lang="en-US" altLang="zh-TW" sz="2000" dirty="0"/>
        </a:p>
        <a:p>
          <a:pPr algn="l"/>
          <a:r>
            <a:rPr lang="zh-TW" sz="2000" dirty="0"/>
            <a:t>五專畢業後需留在澎湖縣醫療機構服務者，服務年限</a:t>
          </a:r>
          <a:r>
            <a:rPr lang="en-US" sz="2000" dirty="0"/>
            <a:t>4</a:t>
          </a:r>
          <a:r>
            <a:rPr lang="zh-TW" sz="2000" dirty="0"/>
            <a:t>年</a:t>
          </a:r>
          <a:r>
            <a:rPr lang="en-US" sz="2000" dirty="0"/>
            <a:t>(</a:t>
          </a:r>
          <a:r>
            <a:rPr lang="zh-TW" sz="2000" b="1" dirty="0">
              <a:solidFill>
                <a:srgbClr val="FF0000"/>
              </a:solidFill>
            </a:rPr>
            <a:t>依教育部核准後實施</a:t>
          </a:r>
          <a:r>
            <a:rPr lang="en-US" sz="2000" dirty="0"/>
            <a:t>)</a:t>
          </a:r>
          <a:endParaRPr lang="zh-TW" altLang="en-US" sz="2000" dirty="0">
            <a:solidFill>
              <a:srgbClr val="FF0000"/>
            </a:solidFill>
          </a:endParaRP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8E9F2BD0-C533-41B8-802E-F91BD9576215}">
      <dgm:prSet phldrT="[文字]" custT="1"/>
      <dgm:spPr/>
      <dgm:t>
        <a:bodyPr/>
        <a:lstStyle/>
        <a:p>
          <a:r>
            <a:rPr lang="zh-TW" altLang="en-US" sz="2200" b="1" dirty="0">
              <a:latin typeface="+mj-ea"/>
              <a:ea typeface="+mj-ea"/>
            </a:rPr>
            <a:t>馬偕醫護管理專科學校</a:t>
          </a:r>
          <a:br>
            <a:rPr lang="en-US" altLang="zh-TW" sz="2200" b="1" dirty="0">
              <a:latin typeface="+mj-ea"/>
              <a:ea typeface="+mj-ea"/>
            </a:rPr>
          </a:br>
          <a:r>
            <a:rPr lang="zh-TW" altLang="en-US" sz="2000" b="1" dirty="0">
              <a:latin typeface="+mj-ea"/>
              <a:ea typeface="+mj-ea"/>
            </a:rPr>
            <a:t>東部地區</a:t>
          </a:r>
          <a:r>
            <a:rPr lang="zh-TW" altLang="en-US" sz="2000" dirty="0">
              <a:latin typeface="+mj-ea"/>
              <a:ea typeface="+mj-ea"/>
            </a:rPr>
            <a:t>五專護理科</a:t>
          </a:r>
          <a:br>
            <a:rPr lang="en-US" altLang="zh-TW" sz="2000" dirty="0">
              <a:latin typeface="+mj-ea"/>
              <a:ea typeface="+mj-ea"/>
            </a:rPr>
          </a:br>
          <a:r>
            <a:rPr lang="zh-TW" altLang="en-US" sz="2000" dirty="0">
              <a:latin typeface="+mj-ea"/>
              <a:ea typeface="+mj-ea"/>
            </a:rPr>
            <a:t>獎助生甄選入學招生</a:t>
          </a:r>
        </a:p>
      </dgm:t>
    </dgm:pt>
    <dgm:pt modelId="{4346404E-B624-4FEE-A617-CD0943DF59AC}" type="parTrans" cxnId="{0D1D2CD1-7FFB-49C5-8034-5F21E9D514DD}">
      <dgm:prSet/>
      <dgm:spPr/>
      <dgm:t>
        <a:bodyPr/>
        <a:lstStyle/>
        <a:p>
          <a:endParaRPr lang="zh-TW" altLang="en-US"/>
        </a:p>
      </dgm:t>
    </dgm:pt>
    <dgm:pt modelId="{051306B2-09D3-4B55-8CB8-52BA421A5985}" type="sibTrans" cxnId="{0D1D2CD1-7FFB-49C5-8034-5F21E9D514DD}">
      <dgm:prSet/>
      <dgm:spPr/>
      <dgm:t>
        <a:bodyPr/>
        <a:lstStyle/>
        <a:p>
          <a:endParaRPr lang="zh-TW" altLang="en-US"/>
        </a:p>
      </dgm:t>
    </dgm:pt>
    <dgm:pt modelId="{0CF586DA-451C-4D9F-9C79-E103DD61ABB9}">
      <dgm:prSet phldrT="[文字]" custT="1"/>
      <dgm:spPr/>
      <dgm:t>
        <a:bodyPr/>
        <a:lstStyle/>
        <a:p>
          <a:pPr algn="l"/>
          <a:r>
            <a:rPr lang="zh-TW" sz="1800" dirty="0"/>
            <a:t>限設籍在臺東或花蓮地區</a:t>
          </a:r>
          <a:br>
            <a:rPr lang="en-US" altLang="zh-TW" sz="1800" dirty="0"/>
          </a:br>
          <a:r>
            <a:rPr lang="zh-TW" altLang="en-US" sz="1800" dirty="0"/>
            <a:t>在校期間由台東馬偕紀念醫院、台東基督教醫院及花蓮門諾醫院提供學雜費獎助金，畢業後在以上醫院服務，其服務年限</a:t>
          </a:r>
          <a:r>
            <a:rPr lang="zh-TW" altLang="en-US" sz="1800" dirty="0">
              <a:solidFill>
                <a:srgbClr val="FF0000"/>
              </a:solidFill>
            </a:rPr>
            <a:t>依獎助金支領年限</a:t>
          </a:r>
          <a:r>
            <a:rPr lang="zh-TW" altLang="en-US" sz="1800" dirty="0"/>
            <a:t>而定</a:t>
          </a:r>
        </a:p>
      </dgm:t>
    </dgm:pt>
    <dgm:pt modelId="{AF2AA3FB-57D7-4764-B80A-BDCDCA2AD9D9}" type="parTrans" cxnId="{7B61FA13-CE32-4A09-BB78-60E0D8EBF42C}">
      <dgm:prSet/>
      <dgm:spPr/>
      <dgm:t>
        <a:bodyPr/>
        <a:lstStyle/>
        <a:p>
          <a:endParaRPr lang="zh-TW" altLang="en-US"/>
        </a:p>
      </dgm:t>
    </dgm:pt>
    <dgm:pt modelId="{B9433320-D5B3-4AE4-85AF-491E4A869DF8}" type="sibTrans" cxnId="{7B61FA13-CE32-4A09-BB78-60E0D8EBF42C}">
      <dgm:prSet/>
      <dgm:spPr/>
      <dgm:t>
        <a:bodyPr/>
        <a:lstStyle/>
        <a:p>
          <a:endParaRPr lang="zh-TW" altLang="en-US"/>
        </a:p>
      </dgm:t>
    </dgm:pt>
    <dgm:pt modelId="{D21FD0CB-DFAA-48A0-B873-97805E0A3A5E}">
      <dgm:prSet phldrT="[文字]" custT="1"/>
      <dgm:spPr/>
      <dgm:t>
        <a:bodyPr/>
        <a:lstStyle/>
        <a:p>
          <a:r>
            <a:rPr lang="zh-TW" sz="2400" b="1" dirty="0"/>
            <a:t>慈濟科技大學</a:t>
          </a:r>
          <a:br>
            <a:rPr lang="en-US" altLang="zh-TW" sz="2400" b="1" dirty="0"/>
          </a:br>
          <a:r>
            <a:rPr lang="zh-TW" sz="2000" dirty="0"/>
            <a:t>衛生福利部玉里醫院</a:t>
          </a:r>
          <a:r>
            <a:rPr lang="zh-TW" altLang="en-US" sz="2000" dirty="0"/>
            <a:t>五專護理科花東專班獎助生單獨招生</a:t>
          </a:r>
          <a:endParaRPr lang="zh-TW" altLang="en-US" sz="2000" dirty="0">
            <a:latin typeface="+mj-ea"/>
            <a:ea typeface="+mj-ea"/>
          </a:endParaRP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pPr algn="l"/>
          <a:r>
            <a:rPr lang="zh-TW" sz="2000" dirty="0"/>
            <a:t>限設籍在臺東或花蓮地區</a:t>
          </a:r>
          <a:endParaRPr lang="en-US" altLang="zh-TW" sz="2000" dirty="0"/>
        </a:p>
        <a:p>
          <a:pPr algn="l"/>
          <a:r>
            <a:rPr lang="zh-TW" altLang="en-US" sz="2000" dirty="0"/>
            <a:t>在校期間由</a:t>
          </a:r>
          <a:r>
            <a:rPr lang="zh-TW" sz="2000" dirty="0"/>
            <a:t>衛生福利部玉里醫院提供學雜費獎助金，畢業後在該醫院</a:t>
          </a:r>
          <a:r>
            <a:rPr lang="zh-TW" altLang="en-US" sz="2000" dirty="0"/>
            <a:t>服務</a:t>
          </a:r>
          <a:endParaRPr lang="zh-TW" altLang="en-US" sz="20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3"/>
      <dgm:spPr/>
    </dgm:pt>
    <dgm:pt modelId="{9067A214-31D5-4A0D-9730-F207ED1F5CE7}" type="pres">
      <dgm:prSet presAssocID="{2F946ACB-E1D6-4356-B4BB-316250FD68E8}" presName="textNode" presStyleLbl="bgShp" presStyleIdx="0" presStyleCnt="3"/>
      <dgm:spPr/>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3">
        <dgm:presLayoutVars>
          <dgm:bulletEnabled val="1"/>
        </dgm:presLayoutVars>
      </dgm:prSet>
      <dgm:spPr/>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3"/>
      <dgm:spPr/>
    </dgm:pt>
    <dgm:pt modelId="{1B9FC79F-CF03-4400-BEBA-DB8BE9AD2A7C}" type="pres">
      <dgm:prSet presAssocID="{D21FD0CB-DFAA-48A0-B873-97805E0A3A5E}" presName="textNode" presStyleLbl="bgShp" presStyleIdx="1" presStyleCnt="3"/>
      <dgm:spPr/>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3">
        <dgm:presLayoutVars>
          <dgm:bulletEnabled val="1"/>
        </dgm:presLayoutVars>
      </dgm:prSet>
      <dgm:spPr/>
    </dgm:pt>
    <dgm:pt modelId="{DF031ABE-918C-42AF-B182-5BA24E9919BF}" type="pres">
      <dgm:prSet presAssocID="{D21FD0CB-DFAA-48A0-B873-97805E0A3A5E}" presName="aSpace" presStyleCnt="0"/>
      <dgm:spPr/>
    </dgm:pt>
    <dgm:pt modelId="{285F058A-9257-4919-B224-B4C238FC0000}" type="pres">
      <dgm:prSet presAssocID="{8E9F2BD0-C533-41B8-802E-F91BD9576215}" presName="compNode" presStyleCnt="0"/>
      <dgm:spPr/>
    </dgm:pt>
    <dgm:pt modelId="{AD1A523D-4705-41B5-B02E-C22353A39575}" type="pres">
      <dgm:prSet presAssocID="{8E9F2BD0-C533-41B8-802E-F91BD9576215}" presName="aNode" presStyleLbl="bgShp" presStyleIdx="2" presStyleCnt="3"/>
      <dgm:spPr/>
    </dgm:pt>
    <dgm:pt modelId="{208D6689-CF16-48BD-8E56-41142DD16758}" type="pres">
      <dgm:prSet presAssocID="{8E9F2BD0-C533-41B8-802E-F91BD9576215}" presName="textNode" presStyleLbl="bgShp" presStyleIdx="2" presStyleCnt="3"/>
      <dgm:spPr/>
    </dgm:pt>
    <dgm:pt modelId="{C065874D-100E-4D63-8E73-BF025051941B}" type="pres">
      <dgm:prSet presAssocID="{8E9F2BD0-C533-41B8-802E-F91BD9576215}" presName="compChildNode" presStyleCnt="0"/>
      <dgm:spPr/>
    </dgm:pt>
    <dgm:pt modelId="{1ACFCF81-265C-43ED-A0B5-BDB422E76F9D}" type="pres">
      <dgm:prSet presAssocID="{8E9F2BD0-C533-41B8-802E-F91BD9576215}" presName="theInnerList" presStyleCnt="0"/>
      <dgm:spPr/>
    </dgm:pt>
    <dgm:pt modelId="{E6EADBB9-6DB9-4E7C-A62F-65336E31C806}" type="pres">
      <dgm:prSet presAssocID="{0CF586DA-451C-4D9F-9C79-E103DD61ABB9}" presName="childNode" presStyleLbl="node1" presStyleIdx="2" presStyleCnt="3">
        <dgm:presLayoutVars>
          <dgm:bulletEnabled val="1"/>
        </dgm:presLayoutVars>
      </dgm:prSet>
      <dgm:spPr/>
    </dgm:pt>
  </dgm:ptLst>
  <dgm:cxnLst>
    <dgm:cxn modelId="{5A10E805-5EBE-44EE-B8A8-C437987B37C2}" type="presOf" srcId="{8E9F2BD0-C533-41B8-802E-F91BD9576215}" destId="{AD1A523D-4705-41B5-B02E-C22353A39575}" srcOrd="0" destOrd="0" presId="urn:microsoft.com/office/officeart/2005/8/layout/lProcess2"/>
    <dgm:cxn modelId="{7B61FA13-CE32-4A09-BB78-60E0D8EBF42C}" srcId="{8E9F2BD0-C533-41B8-802E-F91BD9576215}" destId="{0CF586DA-451C-4D9F-9C79-E103DD61ABB9}" srcOrd="0" destOrd="0" parTransId="{AF2AA3FB-57D7-4764-B80A-BDCDCA2AD9D9}" sibTransId="{B9433320-D5B3-4AE4-85AF-491E4A869DF8}"/>
    <dgm:cxn modelId="{833EF633-CD1A-4738-864D-ADE33C7B8AA3}" type="presOf" srcId="{6773E241-2C0D-4247-8DBD-98C7B0F833AC}" destId="{52956C1F-F9EC-4944-AEBD-E31B545F83E4}" srcOrd="0" destOrd="0" presId="urn:microsoft.com/office/officeart/2005/8/layout/lProcess2"/>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2B04FA6B-EA5D-4DD1-8587-B971A6E8E46A}" srcId="{D21FD0CB-DFAA-48A0-B873-97805E0A3A5E}" destId="{B7FBB987-A9A5-47B7-8875-88B31E2B4877}" srcOrd="0" destOrd="0" parTransId="{15324C94-F045-4142-82D2-F40289ED6BF7}" sibTransId="{923C76EE-B00C-40A3-AD73-5E3A59A53D29}"/>
    <dgm:cxn modelId="{6678E255-0BA5-4CD4-91B1-48D5A2A5B23C}" srcId="{2F946ACB-E1D6-4356-B4BB-316250FD68E8}" destId="{6773E241-2C0D-4247-8DBD-98C7B0F833AC}" srcOrd="0" destOrd="0" parTransId="{1A4F85CF-88EE-4089-91B3-F67E07DEEF3F}" sibTransId="{F299E920-8C7F-450C-8295-8142A3FB4C51}"/>
    <dgm:cxn modelId="{1B7CA283-BF94-469D-865A-C70734EE0014}" type="presOf" srcId="{8E9F2BD0-C533-41B8-802E-F91BD9576215}" destId="{208D6689-CF16-48BD-8E56-41142DD16758}" srcOrd="1" destOrd="0" presId="urn:microsoft.com/office/officeart/2005/8/layout/lProcess2"/>
    <dgm:cxn modelId="{E4356298-69B6-48F5-94F3-CA514310CAE0}" type="presOf" srcId="{0CF586DA-451C-4D9F-9C79-E103DD61ABB9}" destId="{E6EADBB9-6DB9-4E7C-A62F-65336E31C806}" srcOrd="0" destOrd="0" presId="urn:microsoft.com/office/officeart/2005/8/layout/lProcess2"/>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0D1D2CD1-7FFB-49C5-8034-5F21E9D514DD}" srcId="{92ABCFE1-4BCF-4711-95BD-977CC1F574C8}" destId="{8E9F2BD0-C533-41B8-802E-F91BD9576215}" srcOrd="2" destOrd="0" parTransId="{4346404E-B624-4FEE-A617-CD0943DF59AC}" sibTransId="{051306B2-09D3-4B55-8CB8-52BA421A5985}"/>
    <dgm:cxn modelId="{A7FEBCDB-B2E8-4579-A71F-DFF32D2F2127}" type="presOf" srcId="{D21FD0CB-DFAA-48A0-B873-97805E0A3A5E}" destId="{1B9FC79F-CF03-4400-BEBA-DB8BE9AD2A7C}" srcOrd="1" destOrd="0" presId="urn:microsoft.com/office/officeart/2005/8/layout/lProcess2"/>
    <dgm:cxn modelId="{31EB82E9-2E5B-497D-A734-A610DEAD6D60}" type="presOf" srcId="{D21FD0CB-DFAA-48A0-B873-97805E0A3A5E}" destId="{0FEF7E07-1487-4A07-B369-5B0DC5B3DF1E}"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B27DBCFD-0921-452B-8F5D-7A0762465B00}" type="presOf" srcId="{2F946ACB-E1D6-4356-B4BB-316250FD68E8}" destId="{716B0DCF-927A-44B7-A689-E137F0EC86ED}" srcOrd="0"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 modelId="{A09C1D94-8324-4FF0-AE88-DE2152439714}" type="presParOf" srcId="{A0738005-0CEA-4F03-AC08-8598634ACB82}" destId="{DF031ABE-918C-42AF-B182-5BA24E9919BF}" srcOrd="3" destOrd="0" presId="urn:microsoft.com/office/officeart/2005/8/layout/lProcess2"/>
    <dgm:cxn modelId="{BD66BE09-63EE-4E11-9AB1-CF657FC78AA1}" type="presParOf" srcId="{A0738005-0CEA-4F03-AC08-8598634ACB82}" destId="{285F058A-9257-4919-B224-B4C238FC0000}" srcOrd="4" destOrd="0" presId="urn:microsoft.com/office/officeart/2005/8/layout/lProcess2"/>
    <dgm:cxn modelId="{1CE288F3-3D59-4F52-981B-59A16E2077DB}" type="presParOf" srcId="{285F058A-9257-4919-B224-B4C238FC0000}" destId="{AD1A523D-4705-41B5-B02E-C22353A39575}" srcOrd="0" destOrd="0" presId="urn:microsoft.com/office/officeart/2005/8/layout/lProcess2"/>
    <dgm:cxn modelId="{6322796C-1442-4372-BEBD-395BF076ADBD}" type="presParOf" srcId="{285F058A-9257-4919-B224-B4C238FC0000}" destId="{208D6689-CF16-48BD-8E56-41142DD16758}" srcOrd="1" destOrd="0" presId="urn:microsoft.com/office/officeart/2005/8/layout/lProcess2"/>
    <dgm:cxn modelId="{A0EF3D37-A55F-408F-BA6F-2FB62A8B2F70}" type="presParOf" srcId="{285F058A-9257-4919-B224-B4C238FC0000}" destId="{C065874D-100E-4D63-8E73-BF025051941B}" srcOrd="2" destOrd="0" presId="urn:microsoft.com/office/officeart/2005/8/layout/lProcess2"/>
    <dgm:cxn modelId="{0531C41D-4B06-4DFF-BEE9-AEE5889B55BF}" type="presParOf" srcId="{C065874D-100E-4D63-8E73-BF025051941B}" destId="{1ACFCF81-265C-43ED-A0B5-BDB422E76F9D}" srcOrd="0" destOrd="0" presId="urn:microsoft.com/office/officeart/2005/8/layout/lProcess2"/>
    <dgm:cxn modelId="{83FAF912-5D34-4931-9909-479A35CFA900}" type="presParOf" srcId="{1ACFCF81-265C-43ED-A0B5-BDB422E76F9D}" destId="{E6EADBB9-6DB9-4E7C-A62F-65336E31C80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400" b="1" dirty="0">
              <a:latin typeface="+mj-ea"/>
              <a:ea typeface="+mj-ea"/>
            </a:rPr>
            <a:t>國立臺南護理專科學校</a:t>
          </a:r>
          <a:br>
            <a:rPr lang="en-US" altLang="zh-TW" sz="2400" b="1" dirty="0">
              <a:latin typeface="+mj-ea"/>
              <a:ea typeface="+mj-ea"/>
            </a:rPr>
          </a:br>
          <a:r>
            <a:rPr lang="zh-TW" altLang="en-US" sz="2200" dirty="0">
              <a:latin typeface="+mj-ea"/>
              <a:ea typeface="+mj-ea"/>
            </a:rPr>
            <a:t>五專老人事業服務科原住民</a:t>
          </a:r>
          <a:br>
            <a:rPr lang="en-US" altLang="zh-TW" sz="2200" dirty="0">
              <a:latin typeface="+mj-ea"/>
              <a:ea typeface="+mj-ea"/>
            </a:rPr>
          </a:br>
          <a:r>
            <a:rPr lang="zh-TW" altLang="en-US" sz="2200" dirty="0">
              <a:latin typeface="+mj-ea"/>
              <a:ea typeface="+mj-ea"/>
            </a:rPr>
            <a:t>單獨招生</a:t>
          </a: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altLang="en-US" sz="2200" dirty="0">
              <a:solidFill>
                <a:schemeClr val="tx1"/>
              </a:solidFill>
            </a:rPr>
            <a:t>限</a:t>
          </a:r>
          <a:r>
            <a:rPr lang="en-US" altLang="zh-TW" sz="2200" dirty="0">
              <a:solidFill>
                <a:schemeClr val="tx1"/>
              </a:solidFill>
            </a:rPr>
            <a:t>25</a:t>
          </a:r>
          <a:r>
            <a:rPr lang="zh-TW" altLang="en-US" sz="2200" dirty="0">
              <a:solidFill>
                <a:schemeClr val="tx1"/>
              </a:solidFill>
            </a:rPr>
            <a:t>歲以下具原住民身分</a:t>
          </a: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D21FD0CB-DFAA-48A0-B873-97805E0A3A5E}">
      <dgm:prSet phldrT="[文字]" custT="1"/>
      <dgm:spPr/>
      <dgm:t>
        <a:bodyPr/>
        <a:lstStyle/>
        <a:p>
          <a:r>
            <a:rPr lang="zh-TW" altLang="en-US" sz="2800" b="1" dirty="0">
              <a:latin typeface="+mj-ea"/>
              <a:ea typeface="+mj-ea"/>
            </a:rPr>
            <a:t>慈濟科技大學</a:t>
          </a:r>
          <a:br>
            <a:rPr lang="en-US" altLang="zh-TW" sz="2800" b="1" dirty="0">
              <a:latin typeface="+mj-ea"/>
              <a:ea typeface="+mj-ea"/>
            </a:rPr>
          </a:br>
          <a:r>
            <a:rPr lang="zh-TW" altLang="en-US" sz="2800" dirty="0">
              <a:latin typeface="+mj-ea"/>
              <a:ea typeface="+mj-ea"/>
            </a:rPr>
            <a:t>五專護理科</a:t>
          </a:r>
          <a:r>
            <a:rPr lang="zh-TW" altLang="en-US" sz="2800" b="1" dirty="0">
              <a:latin typeface="+mj-ea"/>
              <a:ea typeface="+mj-ea"/>
            </a:rPr>
            <a:t>原住民</a:t>
          </a:r>
          <a:br>
            <a:rPr lang="en-US" altLang="zh-TW" sz="2800" dirty="0">
              <a:latin typeface="+mj-ea"/>
              <a:ea typeface="+mj-ea"/>
            </a:rPr>
          </a:br>
          <a:r>
            <a:rPr lang="zh-TW" altLang="en-US" sz="2800" dirty="0">
              <a:latin typeface="+mj-ea"/>
              <a:ea typeface="+mj-ea"/>
            </a:rPr>
            <a:t>單獨招生</a:t>
          </a: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r>
            <a:rPr lang="zh-TW" altLang="en-US" sz="2800" dirty="0">
              <a:solidFill>
                <a:schemeClr val="tx1"/>
              </a:solidFill>
            </a:rPr>
            <a:t>限</a:t>
          </a:r>
          <a:r>
            <a:rPr lang="en-US" altLang="zh-TW" sz="2800" dirty="0">
              <a:solidFill>
                <a:schemeClr val="tx1"/>
              </a:solidFill>
            </a:rPr>
            <a:t>25</a:t>
          </a:r>
          <a:r>
            <a:rPr lang="zh-TW" altLang="en-US" sz="2800" dirty="0">
              <a:solidFill>
                <a:schemeClr val="tx1"/>
              </a:solidFill>
            </a:rPr>
            <a:t>歲以下具原住民身分</a:t>
          </a:r>
          <a:br>
            <a:rPr lang="en-US" altLang="zh-TW" sz="2800" dirty="0"/>
          </a:br>
          <a:r>
            <a:rPr lang="zh-TW" altLang="en-US" sz="2800" dirty="0"/>
            <a:t>專班學生將獲得公費就學獎助畢業後派任至慈濟各醫療院所</a:t>
          </a:r>
          <a:r>
            <a:rPr lang="zh-TW" altLang="en-US" sz="2800" dirty="0">
              <a:solidFill>
                <a:srgbClr val="FF0000"/>
              </a:solidFill>
            </a:rPr>
            <a:t>服務五年</a:t>
          </a:r>
          <a:endParaRPr lang="zh-TW" altLang="en-US" sz="28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2"/>
      <dgm:spPr/>
    </dgm:pt>
    <dgm:pt modelId="{9067A214-31D5-4A0D-9730-F207ED1F5CE7}" type="pres">
      <dgm:prSet presAssocID="{2F946ACB-E1D6-4356-B4BB-316250FD68E8}" presName="textNode" presStyleLbl="bgShp" presStyleIdx="0" presStyleCnt="2"/>
      <dgm:spPr/>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2">
        <dgm:presLayoutVars>
          <dgm:bulletEnabled val="1"/>
        </dgm:presLayoutVars>
      </dgm:prSet>
      <dgm:spPr/>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2"/>
      <dgm:spPr/>
    </dgm:pt>
    <dgm:pt modelId="{1B9FC79F-CF03-4400-BEBA-DB8BE9AD2A7C}" type="pres">
      <dgm:prSet presAssocID="{D21FD0CB-DFAA-48A0-B873-97805E0A3A5E}" presName="textNode" presStyleLbl="bgShp" presStyleIdx="1" presStyleCnt="2"/>
      <dgm:spPr/>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2">
        <dgm:presLayoutVars>
          <dgm:bulletEnabled val="1"/>
        </dgm:presLayoutVars>
      </dgm:prSet>
      <dgm:spPr/>
    </dgm:pt>
  </dgm:ptLst>
  <dgm:cxnLst>
    <dgm:cxn modelId="{833EF633-CD1A-4738-864D-ADE33C7B8AA3}" type="presOf" srcId="{6773E241-2C0D-4247-8DBD-98C7B0F833AC}" destId="{52956C1F-F9EC-4944-AEBD-E31B545F83E4}" srcOrd="0" destOrd="0" presId="urn:microsoft.com/office/officeart/2005/8/layout/lProcess2"/>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2B04FA6B-EA5D-4DD1-8587-B971A6E8E46A}" srcId="{D21FD0CB-DFAA-48A0-B873-97805E0A3A5E}" destId="{B7FBB987-A9A5-47B7-8875-88B31E2B4877}" srcOrd="0" destOrd="0" parTransId="{15324C94-F045-4142-82D2-F40289ED6BF7}" sibTransId="{923C76EE-B00C-40A3-AD73-5E3A59A53D29}"/>
    <dgm:cxn modelId="{6678E255-0BA5-4CD4-91B1-48D5A2A5B23C}" srcId="{2F946ACB-E1D6-4356-B4BB-316250FD68E8}" destId="{6773E241-2C0D-4247-8DBD-98C7B0F833AC}" srcOrd="0" destOrd="0" parTransId="{1A4F85CF-88EE-4089-91B3-F67E07DEEF3F}" sibTransId="{F299E920-8C7F-450C-8295-8142A3FB4C51}"/>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A7FEBCDB-B2E8-4579-A71F-DFF32D2F2127}" type="presOf" srcId="{D21FD0CB-DFAA-48A0-B873-97805E0A3A5E}" destId="{1B9FC79F-CF03-4400-BEBA-DB8BE9AD2A7C}" srcOrd="1" destOrd="0" presId="urn:microsoft.com/office/officeart/2005/8/layout/lProcess2"/>
    <dgm:cxn modelId="{31EB82E9-2E5B-497D-A734-A610DEAD6D60}" type="presOf" srcId="{D21FD0CB-DFAA-48A0-B873-97805E0A3A5E}" destId="{0FEF7E07-1487-4A07-B369-5B0DC5B3DF1E}"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B27DBCFD-0921-452B-8F5D-7A0762465B00}" type="presOf" srcId="{2F946ACB-E1D6-4356-B4BB-316250FD68E8}" destId="{716B0DCF-927A-44B7-A689-E137F0EC86ED}" srcOrd="0"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9B99DB56-4152-4E9F-BEDC-8FE1C17D54B6}"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TW" altLang="en-US"/>
        </a:p>
      </dgm:t>
    </dgm:pt>
    <dgm:pt modelId="{3140DD10-FB22-44D1-AC3C-DB097A9A0851}">
      <dgm:prSet phldrT="[文字]"/>
      <dgm:spPr/>
      <dgm:t>
        <a:bodyPr/>
        <a:lstStyle/>
        <a:p>
          <a:r>
            <a:rPr lang="zh-TW" altLang="en-US" dirty="0">
              <a:latin typeface="+mj-ea"/>
              <a:ea typeface="+mj-ea"/>
            </a:rPr>
            <a:t>音樂班</a:t>
          </a:r>
        </a:p>
      </dgm:t>
    </dgm:pt>
    <dgm:pt modelId="{087CE7C4-BC64-49B8-985D-2A6F966A09F5}" type="parTrans" cxnId="{6A214AB5-97B2-4305-86A8-64A0D215902D}">
      <dgm:prSet/>
      <dgm:spPr/>
      <dgm:t>
        <a:bodyPr/>
        <a:lstStyle/>
        <a:p>
          <a:endParaRPr lang="zh-TW" altLang="en-US"/>
        </a:p>
      </dgm:t>
    </dgm:pt>
    <dgm:pt modelId="{4D210489-E5DC-406A-9056-2EC9537A54C3}" type="sibTrans" cxnId="{6A214AB5-97B2-4305-86A8-64A0D215902D}">
      <dgm:prSet/>
      <dgm:spPr/>
      <dgm:t>
        <a:bodyPr/>
        <a:lstStyle/>
        <a:p>
          <a:endParaRPr lang="zh-TW" altLang="en-US"/>
        </a:p>
      </dgm:t>
    </dgm:pt>
    <dgm:pt modelId="{E65C68A8-D5E5-4B4F-8F13-80AEA110ED7C}">
      <dgm:prSet phldrT="[文字]" custT="1"/>
      <dgm:spPr/>
      <dgm:t>
        <a:bodyPr/>
        <a:lstStyle/>
        <a:p>
          <a:r>
            <a:rPr lang="zh-TW" altLang="en-US" sz="2000" dirty="0">
              <a:latin typeface="+mj-ea"/>
              <a:ea typeface="+mj-ea"/>
            </a:rPr>
            <a:t>主修</a:t>
          </a:r>
          <a:r>
            <a:rPr lang="en-US" altLang="zh-TW" sz="2000" dirty="0">
              <a:latin typeface="+mj-ea"/>
              <a:ea typeface="+mj-ea"/>
            </a:rPr>
            <a:t>X5</a:t>
          </a:r>
        </a:p>
      </dgm:t>
    </dgm:pt>
    <dgm:pt modelId="{57784274-FDFF-4BA9-99D3-9A47A0EBEDEC}" type="parTrans" cxnId="{2546CCF5-1C8E-4B90-A74A-E9A0F3D8F845}">
      <dgm:prSet/>
      <dgm:spPr/>
      <dgm:t>
        <a:bodyPr/>
        <a:lstStyle/>
        <a:p>
          <a:endParaRPr lang="zh-TW" altLang="en-US"/>
        </a:p>
      </dgm:t>
    </dgm:pt>
    <dgm:pt modelId="{CD23023A-41AF-43CF-95FF-52EC35D7B95E}" type="sibTrans" cxnId="{2546CCF5-1C8E-4B90-A74A-E9A0F3D8F845}">
      <dgm:prSet/>
      <dgm:spPr/>
      <dgm:t>
        <a:bodyPr/>
        <a:lstStyle/>
        <a:p>
          <a:endParaRPr lang="zh-TW" altLang="en-US"/>
        </a:p>
      </dgm:t>
    </dgm:pt>
    <dgm:pt modelId="{9E066AE7-BE6D-4B59-A08C-A4642C60A571}">
      <dgm:prSet phldrT="[文字]" custT="1"/>
      <dgm:spPr/>
      <dgm:t>
        <a:bodyPr/>
        <a:lstStyle/>
        <a:p>
          <a:r>
            <a:rPr lang="zh-TW" altLang="en-US" sz="2000" dirty="0">
              <a:latin typeface="+mj-ea"/>
              <a:ea typeface="+mj-ea"/>
            </a:rPr>
            <a:t>視唱</a:t>
          </a:r>
          <a:r>
            <a:rPr lang="en-US" altLang="zh-TW" sz="2000" dirty="0">
              <a:latin typeface="+mj-ea"/>
              <a:ea typeface="+mj-ea"/>
            </a:rPr>
            <a:t>X1</a:t>
          </a:r>
          <a:endParaRPr lang="zh-TW" altLang="en-US" sz="2000" dirty="0">
            <a:latin typeface="+mj-ea"/>
            <a:ea typeface="+mj-ea"/>
          </a:endParaRPr>
        </a:p>
      </dgm:t>
    </dgm:pt>
    <dgm:pt modelId="{EBD1A30C-3DEB-4ECE-AD10-21DE3433CFE7}" type="parTrans" cxnId="{379A58C6-5B0A-4BF3-BA12-23163172BFFD}">
      <dgm:prSet/>
      <dgm:spPr/>
      <dgm:t>
        <a:bodyPr/>
        <a:lstStyle/>
        <a:p>
          <a:endParaRPr lang="zh-TW" altLang="en-US"/>
        </a:p>
      </dgm:t>
    </dgm:pt>
    <dgm:pt modelId="{55B1483C-5345-44A7-8F94-31D252532149}" type="sibTrans" cxnId="{379A58C6-5B0A-4BF3-BA12-23163172BFFD}">
      <dgm:prSet/>
      <dgm:spPr/>
      <dgm:t>
        <a:bodyPr/>
        <a:lstStyle/>
        <a:p>
          <a:endParaRPr lang="zh-TW" altLang="en-US"/>
        </a:p>
      </dgm:t>
    </dgm:pt>
    <dgm:pt modelId="{8F202BCE-CBF1-481E-A14D-3C4BB6C59E39}">
      <dgm:prSet phldrT="[文字]" custT="1"/>
      <dgm:spPr/>
      <dgm:t>
        <a:bodyPr/>
        <a:lstStyle/>
        <a:p>
          <a:r>
            <a:rPr lang="zh-TW" altLang="en-US" sz="2000" dirty="0">
              <a:latin typeface="+mj-ea"/>
              <a:ea typeface="+mj-ea"/>
            </a:rPr>
            <a:t>樂理與基礎和聲</a:t>
          </a:r>
          <a:r>
            <a:rPr lang="en-US" altLang="zh-TW" sz="2000" dirty="0">
              <a:latin typeface="+mj-ea"/>
              <a:ea typeface="+mj-ea"/>
            </a:rPr>
            <a:t>X1</a:t>
          </a:r>
          <a:endParaRPr lang="zh-TW" altLang="en-US" sz="2000" dirty="0">
            <a:latin typeface="+mj-ea"/>
            <a:ea typeface="+mj-ea"/>
          </a:endParaRPr>
        </a:p>
      </dgm:t>
    </dgm:pt>
    <dgm:pt modelId="{2D11AB0E-E5AA-4D29-ADDA-9AA3DE6E6A79}" type="parTrans" cxnId="{51E98F2F-1949-4DA8-B78D-193468B9789D}">
      <dgm:prSet/>
      <dgm:spPr/>
      <dgm:t>
        <a:bodyPr/>
        <a:lstStyle/>
        <a:p>
          <a:endParaRPr lang="zh-TW" altLang="en-US"/>
        </a:p>
      </dgm:t>
    </dgm:pt>
    <dgm:pt modelId="{D9ACA287-0473-4784-9AD6-B34350A61377}" type="sibTrans" cxnId="{51E98F2F-1949-4DA8-B78D-193468B9789D}">
      <dgm:prSet/>
      <dgm:spPr/>
      <dgm:t>
        <a:bodyPr/>
        <a:lstStyle/>
        <a:p>
          <a:endParaRPr lang="zh-TW" altLang="en-US"/>
        </a:p>
      </dgm:t>
    </dgm:pt>
    <dgm:pt modelId="{C004FA10-BCA1-4676-AD6F-600F0DF5C6CC}">
      <dgm:prSet phldrT="[文字]"/>
      <dgm:spPr/>
      <dgm:t>
        <a:bodyPr/>
        <a:lstStyle/>
        <a:p>
          <a:r>
            <a:rPr lang="zh-TW" altLang="en-US" dirty="0">
              <a:latin typeface="+mj-ea"/>
              <a:ea typeface="+mj-ea"/>
            </a:rPr>
            <a:t>美術班</a:t>
          </a:r>
        </a:p>
      </dgm:t>
    </dgm:pt>
    <dgm:pt modelId="{F8617C58-C7A6-491B-A38E-7C33A522CB3B}" type="parTrans" cxnId="{10731387-E45A-4BC9-BA16-24890F9F3A84}">
      <dgm:prSet/>
      <dgm:spPr/>
      <dgm:t>
        <a:bodyPr/>
        <a:lstStyle/>
        <a:p>
          <a:endParaRPr lang="zh-TW" altLang="en-US"/>
        </a:p>
      </dgm:t>
    </dgm:pt>
    <dgm:pt modelId="{E3139C07-36DD-48E3-89C5-B980FDFCBDF7}" type="sibTrans" cxnId="{10731387-E45A-4BC9-BA16-24890F9F3A84}">
      <dgm:prSet/>
      <dgm:spPr/>
      <dgm:t>
        <a:bodyPr/>
        <a:lstStyle/>
        <a:p>
          <a:endParaRPr lang="zh-TW" altLang="en-US"/>
        </a:p>
      </dgm:t>
    </dgm:pt>
    <dgm:pt modelId="{B7938711-1DD5-454D-898A-EBF2F1C6DBA9}">
      <dgm:prSet phldrT="[文字]" custT="1"/>
      <dgm:spPr/>
      <dgm:t>
        <a:bodyPr/>
        <a:lstStyle/>
        <a:p>
          <a:r>
            <a:rPr lang="zh-TW" altLang="en-US" sz="2000" dirty="0">
              <a:latin typeface="+mj-ea"/>
              <a:ea typeface="+mj-ea"/>
            </a:rPr>
            <a:t>素描</a:t>
          </a:r>
          <a:r>
            <a:rPr lang="en-US" altLang="zh-TW" sz="2000" dirty="0">
              <a:latin typeface="+mj-ea"/>
              <a:ea typeface="+mj-ea"/>
            </a:rPr>
            <a:t>X4</a:t>
          </a:r>
          <a:endParaRPr lang="zh-TW" altLang="en-US" sz="2000" dirty="0">
            <a:latin typeface="+mj-ea"/>
            <a:ea typeface="+mj-ea"/>
          </a:endParaRPr>
        </a:p>
      </dgm:t>
    </dgm:pt>
    <dgm:pt modelId="{4206CF0A-EA3A-4E6F-96C6-77B1E7B6EBCB}" type="parTrans" cxnId="{14A64A17-6FAB-4B0A-9D99-A73081F6B043}">
      <dgm:prSet/>
      <dgm:spPr/>
      <dgm:t>
        <a:bodyPr/>
        <a:lstStyle/>
        <a:p>
          <a:endParaRPr lang="zh-TW" altLang="en-US"/>
        </a:p>
      </dgm:t>
    </dgm:pt>
    <dgm:pt modelId="{DBFA84AD-58B8-45C3-9F06-CDF5A8F6DBB3}" type="sibTrans" cxnId="{14A64A17-6FAB-4B0A-9D99-A73081F6B043}">
      <dgm:prSet/>
      <dgm:spPr/>
      <dgm:t>
        <a:bodyPr/>
        <a:lstStyle/>
        <a:p>
          <a:endParaRPr lang="zh-TW" altLang="en-US"/>
        </a:p>
      </dgm:t>
    </dgm:pt>
    <dgm:pt modelId="{CC9D22AC-B516-4381-918E-1BC88F8E2FC7}">
      <dgm:prSet phldrT="[文字]" custT="1"/>
      <dgm:spPr/>
      <dgm:t>
        <a:bodyPr/>
        <a:lstStyle/>
        <a:p>
          <a:r>
            <a:rPr lang="zh-TW" altLang="en-US" sz="2000" dirty="0">
              <a:latin typeface="+mj-ea"/>
              <a:ea typeface="+mj-ea"/>
            </a:rPr>
            <a:t>水彩</a:t>
          </a:r>
          <a:r>
            <a:rPr lang="en-US" altLang="zh-TW" sz="2000" dirty="0">
              <a:latin typeface="+mj-ea"/>
              <a:ea typeface="+mj-ea"/>
            </a:rPr>
            <a:t>X2.5</a:t>
          </a:r>
          <a:endParaRPr lang="zh-TW" altLang="en-US" sz="2000" dirty="0">
            <a:latin typeface="+mj-ea"/>
            <a:ea typeface="+mj-ea"/>
          </a:endParaRPr>
        </a:p>
      </dgm:t>
    </dgm:pt>
    <dgm:pt modelId="{9D506DA4-2D73-4D4D-AF64-1D5DA7B33B60}" type="parTrans" cxnId="{BF5044B0-6AE2-4D62-83C2-8288E2AEA3E8}">
      <dgm:prSet/>
      <dgm:spPr/>
      <dgm:t>
        <a:bodyPr/>
        <a:lstStyle/>
        <a:p>
          <a:endParaRPr lang="zh-TW" altLang="en-US"/>
        </a:p>
      </dgm:t>
    </dgm:pt>
    <dgm:pt modelId="{9E56B477-F7C9-47D3-AD82-985D0EF20BE3}" type="sibTrans" cxnId="{BF5044B0-6AE2-4D62-83C2-8288E2AEA3E8}">
      <dgm:prSet/>
      <dgm:spPr/>
      <dgm:t>
        <a:bodyPr/>
        <a:lstStyle/>
        <a:p>
          <a:endParaRPr lang="zh-TW" altLang="en-US"/>
        </a:p>
      </dgm:t>
    </dgm:pt>
    <dgm:pt modelId="{2A6D2FE7-1954-4CB7-826E-5669653E10B8}">
      <dgm:prSet phldrT="[文字]" custT="1"/>
      <dgm:spPr/>
      <dgm:t>
        <a:bodyPr/>
        <a:lstStyle/>
        <a:p>
          <a:r>
            <a:rPr lang="zh-TW" altLang="en-US" sz="2000" dirty="0">
              <a:latin typeface="+mj-ea"/>
              <a:ea typeface="+mj-ea"/>
            </a:rPr>
            <a:t>水墨</a:t>
          </a:r>
          <a:r>
            <a:rPr lang="en-US" altLang="zh-TW" sz="2000" dirty="0">
              <a:latin typeface="+mj-ea"/>
              <a:ea typeface="+mj-ea"/>
            </a:rPr>
            <a:t>X2.5</a:t>
          </a:r>
          <a:endParaRPr lang="zh-TW" altLang="en-US" sz="2000" dirty="0">
            <a:latin typeface="+mj-ea"/>
            <a:ea typeface="+mj-ea"/>
          </a:endParaRPr>
        </a:p>
      </dgm:t>
    </dgm:pt>
    <dgm:pt modelId="{325D86E5-02CF-494E-A0DB-65A4D691DF9C}" type="parTrans" cxnId="{8E8C7239-8E7E-4F25-8686-E9612DA16056}">
      <dgm:prSet/>
      <dgm:spPr/>
      <dgm:t>
        <a:bodyPr/>
        <a:lstStyle/>
        <a:p>
          <a:endParaRPr lang="zh-TW" altLang="en-US"/>
        </a:p>
      </dgm:t>
    </dgm:pt>
    <dgm:pt modelId="{E3EC4564-7B73-47F1-BFD7-514405C2017A}" type="sibTrans" cxnId="{8E8C7239-8E7E-4F25-8686-E9612DA16056}">
      <dgm:prSet/>
      <dgm:spPr/>
      <dgm:t>
        <a:bodyPr/>
        <a:lstStyle/>
        <a:p>
          <a:endParaRPr lang="zh-TW" altLang="en-US"/>
        </a:p>
      </dgm:t>
    </dgm:pt>
    <dgm:pt modelId="{6186D62D-D13F-4F56-9F97-00A6FDBBC6AA}">
      <dgm:prSet phldrT="[文字]" custT="1"/>
      <dgm:spPr/>
      <dgm:t>
        <a:bodyPr/>
        <a:lstStyle/>
        <a:p>
          <a:r>
            <a:rPr lang="zh-TW" altLang="en-US" sz="2000" dirty="0">
              <a:latin typeface="+mj-ea"/>
              <a:ea typeface="+mj-ea"/>
            </a:rPr>
            <a:t>聽寫</a:t>
          </a:r>
          <a:r>
            <a:rPr lang="en-US" altLang="zh-TW" sz="2000" dirty="0">
              <a:latin typeface="+mj-ea"/>
              <a:ea typeface="+mj-ea"/>
            </a:rPr>
            <a:t>X1</a:t>
          </a:r>
          <a:endParaRPr lang="zh-TW" altLang="en-US" sz="2000" dirty="0">
            <a:latin typeface="+mj-ea"/>
            <a:ea typeface="+mj-ea"/>
          </a:endParaRPr>
        </a:p>
      </dgm:t>
    </dgm:pt>
    <dgm:pt modelId="{68CC5470-B7E9-4BC0-A6BB-4CB1ADF6A2EB}" type="parTrans" cxnId="{6FA06D76-8D63-4EC4-B08A-149906A82218}">
      <dgm:prSet/>
      <dgm:spPr/>
      <dgm:t>
        <a:bodyPr/>
        <a:lstStyle/>
        <a:p>
          <a:endParaRPr lang="zh-TW" altLang="en-US"/>
        </a:p>
      </dgm:t>
    </dgm:pt>
    <dgm:pt modelId="{95FC8E80-C7CD-4E3F-AFCE-38CA2820F3B0}" type="sibTrans" cxnId="{6FA06D76-8D63-4EC4-B08A-149906A82218}">
      <dgm:prSet/>
      <dgm:spPr/>
      <dgm:t>
        <a:bodyPr/>
        <a:lstStyle/>
        <a:p>
          <a:endParaRPr lang="zh-TW" altLang="en-US"/>
        </a:p>
      </dgm:t>
    </dgm:pt>
    <dgm:pt modelId="{0EC5EA3D-D171-4858-AE37-362DE2C092D2}">
      <dgm:prSet phldrT="[文字]" custT="1"/>
      <dgm:spPr/>
      <dgm:t>
        <a:bodyPr/>
        <a:lstStyle/>
        <a:p>
          <a:r>
            <a:rPr lang="zh-TW" altLang="en-US" sz="2000" dirty="0">
              <a:latin typeface="+mj-ea"/>
              <a:ea typeface="+mj-ea"/>
            </a:rPr>
            <a:t>副修</a:t>
          </a:r>
          <a:r>
            <a:rPr lang="en-US" altLang="zh-TW" sz="2000" dirty="0">
              <a:latin typeface="+mj-ea"/>
              <a:ea typeface="+mj-ea"/>
            </a:rPr>
            <a:t>X2</a:t>
          </a:r>
        </a:p>
      </dgm:t>
    </dgm:pt>
    <dgm:pt modelId="{88E7903B-EB2D-4CB7-AC47-9938A061FBB0}" type="parTrans" cxnId="{E944C073-09E3-4A48-89DF-2ED295C6E32B}">
      <dgm:prSet/>
      <dgm:spPr/>
      <dgm:t>
        <a:bodyPr/>
        <a:lstStyle/>
        <a:p>
          <a:endParaRPr lang="zh-TW" altLang="en-US"/>
        </a:p>
      </dgm:t>
    </dgm:pt>
    <dgm:pt modelId="{50635B4C-C6FF-4C2D-8B1D-1A54B4F0657C}" type="sibTrans" cxnId="{E944C073-09E3-4A48-89DF-2ED295C6E32B}">
      <dgm:prSet/>
      <dgm:spPr/>
      <dgm:t>
        <a:bodyPr/>
        <a:lstStyle/>
        <a:p>
          <a:endParaRPr lang="zh-TW" altLang="en-US"/>
        </a:p>
      </dgm:t>
    </dgm:pt>
    <dgm:pt modelId="{DE6BD406-9446-4A5F-904C-02B06ADC5135}">
      <dgm:prSet phldrT="[文字]" custT="1"/>
      <dgm:spPr/>
      <dgm:t>
        <a:bodyPr/>
        <a:lstStyle/>
        <a:p>
          <a:r>
            <a:rPr lang="zh-TW" altLang="en-US" sz="2000" dirty="0">
              <a:latin typeface="+mj-ea"/>
              <a:ea typeface="+mj-ea"/>
            </a:rPr>
            <a:t>書法</a:t>
          </a:r>
          <a:r>
            <a:rPr lang="en-US" altLang="zh-TW" sz="2000" dirty="0">
              <a:latin typeface="+mj-ea"/>
              <a:ea typeface="+mj-ea"/>
            </a:rPr>
            <a:t>X1</a:t>
          </a:r>
          <a:endParaRPr lang="zh-TW" altLang="en-US" sz="2000" dirty="0">
            <a:latin typeface="+mj-ea"/>
            <a:ea typeface="+mj-ea"/>
          </a:endParaRPr>
        </a:p>
      </dgm:t>
    </dgm:pt>
    <dgm:pt modelId="{B903F3DD-B2E2-4DE4-97C2-8AC9BC3DA55C}" type="parTrans" cxnId="{C375977F-787A-421F-AE3B-6FBAC88791E4}">
      <dgm:prSet/>
      <dgm:spPr/>
      <dgm:t>
        <a:bodyPr/>
        <a:lstStyle/>
        <a:p>
          <a:endParaRPr lang="zh-TW" altLang="en-US"/>
        </a:p>
      </dgm:t>
    </dgm:pt>
    <dgm:pt modelId="{E6FE080E-C5EB-4633-B3E5-C1D10DD299B3}" type="sibTrans" cxnId="{C375977F-787A-421F-AE3B-6FBAC88791E4}">
      <dgm:prSet/>
      <dgm:spPr/>
      <dgm:t>
        <a:bodyPr/>
        <a:lstStyle/>
        <a:p>
          <a:endParaRPr lang="zh-TW" altLang="en-US"/>
        </a:p>
      </dgm:t>
    </dgm:pt>
    <dgm:pt modelId="{F0CC3EE9-DE0C-4152-96A5-6E726D334F10}">
      <dgm:prSet phldrT="[文字]"/>
      <dgm:spPr/>
      <dgm:t>
        <a:bodyPr/>
        <a:lstStyle/>
        <a:p>
          <a:r>
            <a:rPr lang="zh-TW" altLang="en-US" dirty="0"/>
            <a:t>戲劇班</a:t>
          </a:r>
        </a:p>
      </dgm:t>
    </dgm:pt>
    <dgm:pt modelId="{57CEF369-E9BF-4B15-BB85-568E975DB2B7}" type="parTrans" cxnId="{F3EBAD69-B55E-4DA9-A225-837A69767591}">
      <dgm:prSet/>
      <dgm:spPr/>
      <dgm:t>
        <a:bodyPr/>
        <a:lstStyle/>
        <a:p>
          <a:endParaRPr lang="zh-TW" altLang="en-US"/>
        </a:p>
      </dgm:t>
    </dgm:pt>
    <dgm:pt modelId="{A34F7E73-B7CE-498E-8BC7-2424A04EB1B3}" type="sibTrans" cxnId="{F3EBAD69-B55E-4DA9-A225-837A69767591}">
      <dgm:prSet/>
      <dgm:spPr/>
      <dgm:t>
        <a:bodyPr/>
        <a:lstStyle/>
        <a:p>
          <a:endParaRPr lang="zh-TW" altLang="en-US"/>
        </a:p>
      </dgm:t>
    </dgm:pt>
    <dgm:pt modelId="{4B436B2E-4C3E-49F9-8223-E7E75F0C1E2A}">
      <dgm:prSet phldrT="[文字]"/>
      <dgm:spPr/>
      <dgm:t>
        <a:bodyPr/>
        <a:lstStyle/>
        <a:p>
          <a:r>
            <a:rPr lang="zh-TW" altLang="en-US" dirty="0">
              <a:latin typeface="+mj-ea"/>
              <a:ea typeface="+mj-ea"/>
            </a:rPr>
            <a:t>舞蹈班</a:t>
          </a:r>
        </a:p>
      </dgm:t>
    </dgm:pt>
    <dgm:pt modelId="{7E7DC200-8428-4FA0-9A01-1269211F7FA4}" type="parTrans" cxnId="{47FB01B4-AD0B-4808-9B72-47BAAD63D11F}">
      <dgm:prSet/>
      <dgm:spPr/>
      <dgm:t>
        <a:bodyPr/>
        <a:lstStyle/>
        <a:p>
          <a:endParaRPr lang="zh-TW" altLang="en-US"/>
        </a:p>
      </dgm:t>
    </dgm:pt>
    <dgm:pt modelId="{0C460D50-9303-4451-825B-158A77991476}" type="sibTrans" cxnId="{47FB01B4-AD0B-4808-9B72-47BAAD63D11F}">
      <dgm:prSet/>
      <dgm:spPr/>
      <dgm:t>
        <a:bodyPr/>
        <a:lstStyle/>
        <a:p>
          <a:endParaRPr lang="zh-TW" altLang="en-US"/>
        </a:p>
      </dgm:t>
    </dgm:pt>
    <dgm:pt modelId="{9D25C867-CE6F-4A24-A741-F56BB3D171CA}">
      <dgm:prSet phldrT="[文字]" custT="1"/>
      <dgm:spPr/>
      <dgm:t>
        <a:bodyPr/>
        <a:lstStyle/>
        <a:p>
          <a:r>
            <a:rPr lang="zh-TW" altLang="en-US" sz="2000" dirty="0">
              <a:latin typeface="+mj-ea"/>
              <a:ea typeface="+mj-ea"/>
            </a:rPr>
            <a:t>芭蕾</a:t>
          </a:r>
          <a:r>
            <a:rPr lang="en-US" altLang="zh-TW" sz="2000" dirty="0">
              <a:latin typeface="+mj-ea"/>
              <a:ea typeface="+mj-ea"/>
            </a:rPr>
            <a:t>X1</a:t>
          </a:r>
          <a:endParaRPr lang="zh-TW" altLang="en-US" sz="2000" dirty="0">
            <a:latin typeface="+mj-ea"/>
            <a:ea typeface="+mj-ea"/>
          </a:endParaRPr>
        </a:p>
      </dgm:t>
    </dgm:pt>
    <dgm:pt modelId="{2C765BEA-5180-42EC-BA56-D116F377AE69}" type="parTrans" cxnId="{E41BDD8F-7E2A-4424-86B0-F536A5E5A5A9}">
      <dgm:prSet/>
      <dgm:spPr/>
      <dgm:t>
        <a:bodyPr/>
        <a:lstStyle/>
        <a:p>
          <a:endParaRPr lang="zh-TW" altLang="en-US"/>
        </a:p>
      </dgm:t>
    </dgm:pt>
    <dgm:pt modelId="{53D00496-CF34-48F9-BD7C-A8525D24622A}" type="sibTrans" cxnId="{E41BDD8F-7E2A-4424-86B0-F536A5E5A5A9}">
      <dgm:prSet/>
      <dgm:spPr/>
      <dgm:t>
        <a:bodyPr/>
        <a:lstStyle/>
        <a:p>
          <a:endParaRPr lang="zh-TW" altLang="en-US"/>
        </a:p>
      </dgm:t>
    </dgm:pt>
    <dgm:pt modelId="{30BFA054-8A33-4836-B289-1B698B9FE914}">
      <dgm:prSet phldrT="[文字]" custT="1"/>
      <dgm:spPr/>
      <dgm:t>
        <a:bodyPr/>
        <a:lstStyle/>
        <a:p>
          <a:r>
            <a:rPr lang="zh-TW" altLang="en-US" sz="2000" dirty="0">
              <a:latin typeface="+mj-ea"/>
              <a:ea typeface="+mj-ea"/>
            </a:rPr>
            <a:t>現代舞</a:t>
          </a:r>
          <a:r>
            <a:rPr lang="en-US" altLang="zh-TW" sz="2000" dirty="0">
              <a:latin typeface="+mj-ea"/>
              <a:ea typeface="+mj-ea"/>
            </a:rPr>
            <a:t>X1</a:t>
          </a:r>
          <a:endParaRPr lang="zh-TW" altLang="en-US" sz="2000" dirty="0">
            <a:latin typeface="+mj-ea"/>
            <a:ea typeface="+mj-ea"/>
          </a:endParaRPr>
        </a:p>
      </dgm:t>
    </dgm:pt>
    <dgm:pt modelId="{D3354DF5-C699-441A-AF2E-56FCA43E6E1B}" type="parTrans" cxnId="{98D0F561-ABF2-4690-BC65-9FDB082A40F4}">
      <dgm:prSet/>
      <dgm:spPr/>
      <dgm:t>
        <a:bodyPr/>
        <a:lstStyle/>
        <a:p>
          <a:endParaRPr lang="zh-TW" altLang="en-US"/>
        </a:p>
      </dgm:t>
    </dgm:pt>
    <dgm:pt modelId="{B1FE101B-8318-49D3-AB33-94101ABC5326}" type="sibTrans" cxnId="{98D0F561-ABF2-4690-BC65-9FDB082A40F4}">
      <dgm:prSet/>
      <dgm:spPr/>
      <dgm:t>
        <a:bodyPr/>
        <a:lstStyle/>
        <a:p>
          <a:endParaRPr lang="zh-TW" altLang="en-US"/>
        </a:p>
      </dgm:t>
    </dgm:pt>
    <dgm:pt modelId="{6740AACE-F65A-4F66-9693-5EE46E15A61C}">
      <dgm:prSet phldrT="[文字]" custT="1"/>
      <dgm:spPr/>
      <dgm:t>
        <a:bodyPr/>
        <a:lstStyle/>
        <a:p>
          <a:r>
            <a:rPr lang="zh-TW" altLang="en-US" sz="2000" dirty="0">
              <a:latin typeface="+mj-ea"/>
              <a:ea typeface="+mj-ea"/>
            </a:rPr>
            <a:t>中國舞</a:t>
          </a:r>
          <a:r>
            <a:rPr lang="en-US" altLang="zh-TW" sz="2000" dirty="0">
              <a:latin typeface="+mj-ea"/>
              <a:ea typeface="+mj-ea"/>
            </a:rPr>
            <a:t>X1</a:t>
          </a:r>
          <a:endParaRPr lang="zh-TW" altLang="en-US" sz="2000" dirty="0">
            <a:latin typeface="+mj-ea"/>
            <a:ea typeface="+mj-ea"/>
          </a:endParaRPr>
        </a:p>
      </dgm:t>
    </dgm:pt>
    <dgm:pt modelId="{39154DF9-2479-4983-9823-D6EDD0FC8C56}" type="parTrans" cxnId="{EFE07C9F-D2C5-4A46-B23E-49B36C4C2A88}">
      <dgm:prSet/>
      <dgm:spPr/>
      <dgm:t>
        <a:bodyPr/>
        <a:lstStyle/>
        <a:p>
          <a:endParaRPr lang="zh-TW" altLang="en-US"/>
        </a:p>
      </dgm:t>
    </dgm:pt>
    <dgm:pt modelId="{F6900A17-CCDA-4E9D-95EC-3ACBE184D9AA}" type="sibTrans" cxnId="{EFE07C9F-D2C5-4A46-B23E-49B36C4C2A88}">
      <dgm:prSet/>
      <dgm:spPr/>
      <dgm:t>
        <a:bodyPr/>
        <a:lstStyle/>
        <a:p>
          <a:endParaRPr lang="zh-TW" altLang="en-US"/>
        </a:p>
      </dgm:t>
    </dgm:pt>
    <dgm:pt modelId="{1C57AEAE-7219-48AE-80C3-94FB3CEB22B1}">
      <dgm:prSet phldrT="[文字]" custT="1"/>
      <dgm:spPr/>
      <dgm:t>
        <a:bodyPr/>
        <a:lstStyle/>
        <a:p>
          <a:r>
            <a:rPr lang="zh-TW" altLang="en-US" sz="2000" dirty="0">
              <a:latin typeface="+mj-ea"/>
              <a:ea typeface="+mj-ea"/>
            </a:rPr>
            <a:t>即興與創作</a:t>
          </a:r>
          <a:r>
            <a:rPr lang="en-US" altLang="zh-TW" sz="2000" dirty="0">
              <a:latin typeface="+mj-ea"/>
              <a:ea typeface="+mj-ea"/>
            </a:rPr>
            <a:t>X1</a:t>
          </a:r>
          <a:endParaRPr lang="zh-TW" altLang="en-US" sz="2000" dirty="0">
            <a:latin typeface="+mj-ea"/>
            <a:ea typeface="+mj-ea"/>
          </a:endParaRPr>
        </a:p>
      </dgm:t>
    </dgm:pt>
    <dgm:pt modelId="{1B12F34D-B9C4-49F9-BCF9-E293812CF47E}" type="parTrans" cxnId="{8B24021B-5FD4-4569-A749-6D22551CC73A}">
      <dgm:prSet/>
      <dgm:spPr/>
      <dgm:t>
        <a:bodyPr/>
        <a:lstStyle/>
        <a:p>
          <a:endParaRPr lang="zh-TW" altLang="en-US"/>
        </a:p>
      </dgm:t>
    </dgm:pt>
    <dgm:pt modelId="{87ACCA45-C834-43C0-845B-086A425B87E4}" type="sibTrans" cxnId="{8B24021B-5FD4-4569-A749-6D22551CC73A}">
      <dgm:prSet/>
      <dgm:spPr/>
      <dgm:t>
        <a:bodyPr/>
        <a:lstStyle/>
        <a:p>
          <a:endParaRPr lang="zh-TW" altLang="en-US"/>
        </a:p>
      </dgm:t>
    </dgm:pt>
    <dgm:pt modelId="{034A95BB-2E67-48F1-8C97-77C9C8B6E8D7}">
      <dgm:prSet phldrT="[文字]" custT="1"/>
      <dgm:spPr/>
      <dgm:t>
        <a:bodyPr/>
        <a:lstStyle/>
        <a:p>
          <a:r>
            <a:rPr lang="zh-TW" altLang="en-US" sz="2000" dirty="0">
              <a:latin typeface="+mj-ea"/>
              <a:ea typeface="+mj-ea"/>
            </a:rPr>
            <a:t>創意思維</a:t>
          </a:r>
          <a:r>
            <a:rPr lang="en-US" altLang="zh-TW" sz="2000" dirty="0">
              <a:latin typeface="+mj-ea"/>
              <a:ea typeface="+mj-ea"/>
            </a:rPr>
            <a:t>X0.3</a:t>
          </a:r>
          <a:endParaRPr lang="zh-TW" altLang="en-US" sz="2000" dirty="0">
            <a:latin typeface="+mj-ea"/>
            <a:ea typeface="+mj-ea"/>
          </a:endParaRPr>
        </a:p>
      </dgm:t>
    </dgm:pt>
    <dgm:pt modelId="{5EA18650-D99A-4990-8FF2-C308DBC60220}" type="parTrans" cxnId="{3309E7EF-83D1-4A69-AFBC-973D0692EC7C}">
      <dgm:prSet/>
      <dgm:spPr/>
      <dgm:t>
        <a:bodyPr/>
        <a:lstStyle/>
        <a:p>
          <a:endParaRPr lang="zh-TW" altLang="en-US"/>
        </a:p>
      </dgm:t>
    </dgm:pt>
    <dgm:pt modelId="{F9C8F693-9BBD-4D0C-BE43-634DC62BCD62}" type="sibTrans" cxnId="{3309E7EF-83D1-4A69-AFBC-973D0692EC7C}">
      <dgm:prSet/>
      <dgm:spPr/>
      <dgm:t>
        <a:bodyPr/>
        <a:lstStyle/>
        <a:p>
          <a:endParaRPr lang="zh-TW" altLang="en-US"/>
        </a:p>
      </dgm:t>
    </dgm:pt>
    <dgm:pt modelId="{746B7BDA-EF7A-4162-8421-8A5784D56A5C}">
      <dgm:prSet phldrT="[文字]" custT="1"/>
      <dgm:spPr/>
      <dgm:t>
        <a:bodyPr/>
        <a:lstStyle/>
        <a:p>
          <a:r>
            <a:rPr lang="zh-TW" altLang="en-US" sz="2000" dirty="0">
              <a:latin typeface="+mj-ea"/>
              <a:ea typeface="+mj-ea"/>
            </a:rPr>
            <a:t>口語表達</a:t>
          </a:r>
          <a:r>
            <a:rPr lang="en-US" altLang="zh-TW" sz="2000" dirty="0">
              <a:latin typeface="+mj-ea"/>
              <a:ea typeface="+mj-ea"/>
            </a:rPr>
            <a:t>X0.35</a:t>
          </a:r>
          <a:endParaRPr lang="zh-TW" altLang="en-US" sz="2000" dirty="0">
            <a:latin typeface="+mj-ea"/>
            <a:ea typeface="+mj-ea"/>
          </a:endParaRPr>
        </a:p>
      </dgm:t>
    </dgm:pt>
    <dgm:pt modelId="{5AAFD258-74FD-4535-9741-CBB197710EFD}" type="parTrans" cxnId="{C44C2415-416E-42B1-A108-4D436647B884}">
      <dgm:prSet/>
      <dgm:spPr/>
      <dgm:t>
        <a:bodyPr/>
        <a:lstStyle/>
        <a:p>
          <a:endParaRPr lang="zh-TW" altLang="en-US"/>
        </a:p>
      </dgm:t>
    </dgm:pt>
    <dgm:pt modelId="{2A9567AF-EA15-4150-842F-17281680E5C2}" type="sibTrans" cxnId="{C44C2415-416E-42B1-A108-4D436647B884}">
      <dgm:prSet/>
      <dgm:spPr/>
      <dgm:t>
        <a:bodyPr/>
        <a:lstStyle/>
        <a:p>
          <a:endParaRPr lang="zh-TW" altLang="en-US"/>
        </a:p>
      </dgm:t>
    </dgm:pt>
    <dgm:pt modelId="{FAE7EC5E-CACA-414B-B156-E815E83F4E4C}">
      <dgm:prSet phldrT="[文字]" custT="1"/>
      <dgm:spPr/>
      <dgm:t>
        <a:bodyPr/>
        <a:lstStyle/>
        <a:p>
          <a:r>
            <a:rPr lang="zh-TW" altLang="en-US" sz="2000" dirty="0">
              <a:latin typeface="+mj-ea"/>
              <a:ea typeface="+mj-ea"/>
            </a:rPr>
            <a:t>專長表演</a:t>
          </a:r>
          <a:r>
            <a:rPr lang="en-US" altLang="zh-TW" sz="2000" dirty="0">
              <a:latin typeface="+mj-ea"/>
              <a:ea typeface="+mj-ea"/>
            </a:rPr>
            <a:t>X0.35</a:t>
          </a:r>
          <a:endParaRPr lang="zh-TW" altLang="en-US" sz="2000" dirty="0">
            <a:latin typeface="+mj-ea"/>
            <a:ea typeface="+mj-ea"/>
          </a:endParaRPr>
        </a:p>
      </dgm:t>
    </dgm:pt>
    <dgm:pt modelId="{E4A95801-8C53-44B5-8CC2-FA7B86DF9763}" type="parTrans" cxnId="{E91D53ED-860E-4304-A57F-361811899504}">
      <dgm:prSet/>
      <dgm:spPr/>
      <dgm:t>
        <a:bodyPr/>
        <a:lstStyle/>
        <a:p>
          <a:endParaRPr lang="zh-TW" altLang="en-US"/>
        </a:p>
      </dgm:t>
    </dgm:pt>
    <dgm:pt modelId="{D541D7CC-02A9-4935-98EE-2AD8178B1E22}" type="sibTrans" cxnId="{E91D53ED-860E-4304-A57F-361811899504}">
      <dgm:prSet/>
      <dgm:spPr/>
      <dgm:t>
        <a:bodyPr/>
        <a:lstStyle/>
        <a:p>
          <a:endParaRPr lang="zh-TW" altLang="en-US"/>
        </a:p>
      </dgm:t>
    </dgm:pt>
    <dgm:pt modelId="{03694EFE-6DED-440F-B5CF-C3559ECA9430}" type="pres">
      <dgm:prSet presAssocID="{9B99DB56-4152-4E9F-BEDC-8FE1C17D54B6}" presName="layout" presStyleCnt="0">
        <dgm:presLayoutVars>
          <dgm:chMax/>
          <dgm:chPref/>
          <dgm:dir/>
          <dgm:resizeHandles/>
        </dgm:presLayoutVars>
      </dgm:prSet>
      <dgm:spPr/>
    </dgm:pt>
    <dgm:pt modelId="{0A2E9DA5-05B3-444E-AD1F-A4060CEF85C6}" type="pres">
      <dgm:prSet presAssocID="{3140DD10-FB22-44D1-AC3C-DB097A9A0851}" presName="root" presStyleCnt="0">
        <dgm:presLayoutVars>
          <dgm:chMax/>
          <dgm:chPref/>
        </dgm:presLayoutVars>
      </dgm:prSet>
      <dgm:spPr/>
    </dgm:pt>
    <dgm:pt modelId="{0F406157-685C-4C21-9F2B-888CE1065D78}" type="pres">
      <dgm:prSet presAssocID="{3140DD10-FB22-44D1-AC3C-DB097A9A0851}" presName="rootComposite" presStyleCnt="0">
        <dgm:presLayoutVars/>
      </dgm:prSet>
      <dgm:spPr/>
    </dgm:pt>
    <dgm:pt modelId="{F0C8B535-0A52-4838-8DA4-91EC5BA91F7A}" type="pres">
      <dgm:prSet presAssocID="{3140DD10-FB22-44D1-AC3C-DB097A9A0851}" presName="ParentAccent" presStyleLbl="alignNode1" presStyleIdx="0" presStyleCnt="4"/>
      <dgm:spPr/>
    </dgm:pt>
    <dgm:pt modelId="{A8ADF64B-123E-45C0-BCE6-B1DA93A05634}" type="pres">
      <dgm:prSet presAssocID="{3140DD10-FB22-44D1-AC3C-DB097A9A0851}" presName="ParentSmallAccent" presStyleLbl="fgAcc1" presStyleIdx="0" presStyleCnt="4"/>
      <dgm:spPr/>
    </dgm:pt>
    <dgm:pt modelId="{EE88589D-91D1-41A5-9A90-5F5B06BE7E59}" type="pres">
      <dgm:prSet presAssocID="{3140DD10-FB22-44D1-AC3C-DB097A9A0851}" presName="Parent" presStyleLbl="revTx" presStyleIdx="0" presStyleCnt="20">
        <dgm:presLayoutVars>
          <dgm:chMax/>
          <dgm:chPref val="4"/>
          <dgm:bulletEnabled val="1"/>
        </dgm:presLayoutVars>
      </dgm:prSet>
      <dgm:spPr/>
    </dgm:pt>
    <dgm:pt modelId="{EABFFF1F-73D9-4150-AD23-28069A250131}" type="pres">
      <dgm:prSet presAssocID="{3140DD10-FB22-44D1-AC3C-DB097A9A0851}" presName="childShape" presStyleCnt="0">
        <dgm:presLayoutVars>
          <dgm:chMax val="0"/>
          <dgm:chPref val="0"/>
        </dgm:presLayoutVars>
      </dgm:prSet>
      <dgm:spPr/>
    </dgm:pt>
    <dgm:pt modelId="{13100047-DA3D-49CF-98B3-E348DF00A5C7}" type="pres">
      <dgm:prSet presAssocID="{E65C68A8-D5E5-4B4F-8F13-80AEA110ED7C}" presName="childComposite" presStyleCnt="0">
        <dgm:presLayoutVars>
          <dgm:chMax val="0"/>
          <dgm:chPref val="0"/>
        </dgm:presLayoutVars>
      </dgm:prSet>
      <dgm:spPr/>
    </dgm:pt>
    <dgm:pt modelId="{28BF3575-D215-4B6F-82A1-816E76BBF30C}" type="pres">
      <dgm:prSet presAssocID="{E65C68A8-D5E5-4B4F-8F13-80AEA110ED7C}" presName="ChildAccent" presStyleLbl="solidFgAcc1" presStyleIdx="0" presStyleCnt="16"/>
      <dgm:spPr/>
    </dgm:pt>
    <dgm:pt modelId="{435D7200-BE8E-4CE1-BEDB-EF1573E74E79}" type="pres">
      <dgm:prSet presAssocID="{E65C68A8-D5E5-4B4F-8F13-80AEA110ED7C}" presName="Child" presStyleLbl="revTx" presStyleIdx="1" presStyleCnt="20">
        <dgm:presLayoutVars>
          <dgm:chMax val="0"/>
          <dgm:chPref val="0"/>
          <dgm:bulletEnabled val="1"/>
        </dgm:presLayoutVars>
      </dgm:prSet>
      <dgm:spPr/>
    </dgm:pt>
    <dgm:pt modelId="{EABB3DCD-5501-4D78-9026-6ECDEE8D19C6}" type="pres">
      <dgm:prSet presAssocID="{0EC5EA3D-D171-4858-AE37-362DE2C092D2}" presName="childComposite" presStyleCnt="0">
        <dgm:presLayoutVars>
          <dgm:chMax val="0"/>
          <dgm:chPref val="0"/>
        </dgm:presLayoutVars>
      </dgm:prSet>
      <dgm:spPr/>
    </dgm:pt>
    <dgm:pt modelId="{0970B324-37D5-4AD0-B1E5-4BCAE7861F84}" type="pres">
      <dgm:prSet presAssocID="{0EC5EA3D-D171-4858-AE37-362DE2C092D2}" presName="ChildAccent" presStyleLbl="solidFgAcc1" presStyleIdx="1" presStyleCnt="16"/>
      <dgm:spPr/>
    </dgm:pt>
    <dgm:pt modelId="{3501E1C5-5EA6-4E2A-9676-C5A3025B96AF}" type="pres">
      <dgm:prSet presAssocID="{0EC5EA3D-D171-4858-AE37-362DE2C092D2}" presName="Child" presStyleLbl="revTx" presStyleIdx="2" presStyleCnt="20">
        <dgm:presLayoutVars>
          <dgm:chMax val="0"/>
          <dgm:chPref val="0"/>
          <dgm:bulletEnabled val="1"/>
        </dgm:presLayoutVars>
      </dgm:prSet>
      <dgm:spPr/>
    </dgm:pt>
    <dgm:pt modelId="{D1EB302A-41B9-4B2C-9415-671B1649F2C9}" type="pres">
      <dgm:prSet presAssocID="{9E066AE7-BE6D-4B59-A08C-A4642C60A571}" presName="childComposite" presStyleCnt="0">
        <dgm:presLayoutVars>
          <dgm:chMax val="0"/>
          <dgm:chPref val="0"/>
        </dgm:presLayoutVars>
      </dgm:prSet>
      <dgm:spPr/>
    </dgm:pt>
    <dgm:pt modelId="{987F4582-A71D-45F8-9664-E8C26EA2917D}" type="pres">
      <dgm:prSet presAssocID="{9E066AE7-BE6D-4B59-A08C-A4642C60A571}" presName="ChildAccent" presStyleLbl="solidFgAcc1" presStyleIdx="2" presStyleCnt="16"/>
      <dgm:spPr/>
    </dgm:pt>
    <dgm:pt modelId="{44D54B75-2509-4AFD-9F39-9D27AA1E3540}" type="pres">
      <dgm:prSet presAssocID="{9E066AE7-BE6D-4B59-A08C-A4642C60A571}" presName="Child" presStyleLbl="revTx" presStyleIdx="3" presStyleCnt="20">
        <dgm:presLayoutVars>
          <dgm:chMax val="0"/>
          <dgm:chPref val="0"/>
          <dgm:bulletEnabled val="1"/>
        </dgm:presLayoutVars>
      </dgm:prSet>
      <dgm:spPr/>
    </dgm:pt>
    <dgm:pt modelId="{90404340-8BF4-4A5D-8FBD-E12795AB47E4}" type="pres">
      <dgm:prSet presAssocID="{8F202BCE-CBF1-481E-A14D-3C4BB6C59E39}" presName="childComposite" presStyleCnt="0">
        <dgm:presLayoutVars>
          <dgm:chMax val="0"/>
          <dgm:chPref val="0"/>
        </dgm:presLayoutVars>
      </dgm:prSet>
      <dgm:spPr/>
    </dgm:pt>
    <dgm:pt modelId="{6DA40EAD-D1B5-4F98-8A3F-C20016167D71}" type="pres">
      <dgm:prSet presAssocID="{8F202BCE-CBF1-481E-A14D-3C4BB6C59E39}" presName="ChildAccent" presStyleLbl="solidFgAcc1" presStyleIdx="3" presStyleCnt="16"/>
      <dgm:spPr/>
    </dgm:pt>
    <dgm:pt modelId="{46B0E3F6-3A56-4460-BD2E-17B62BBB603C}" type="pres">
      <dgm:prSet presAssocID="{8F202BCE-CBF1-481E-A14D-3C4BB6C59E39}" presName="Child" presStyleLbl="revTx" presStyleIdx="4" presStyleCnt="20">
        <dgm:presLayoutVars>
          <dgm:chMax val="0"/>
          <dgm:chPref val="0"/>
          <dgm:bulletEnabled val="1"/>
        </dgm:presLayoutVars>
      </dgm:prSet>
      <dgm:spPr/>
    </dgm:pt>
    <dgm:pt modelId="{F99CAFF7-3CA0-439A-B290-030369EEC03E}" type="pres">
      <dgm:prSet presAssocID="{6186D62D-D13F-4F56-9F97-00A6FDBBC6AA}" presName="childComposite" presStyleCnt="0">
        <dgm:presLayoutVars>
          <dgm:chMax val="0"/>
          <dgm:chPref val="0"/>
        </dgm:presLayoutVars>
      </dgm:prSet>
      <dgm:spPr/>
    </dgm:pt>
    <dgm:pt modelId="{2DFA2196-0A48-4622-8DB0-925B7CDA5625}" type="pres">
      <dgm:prSet presAssocID="{6186D62D-D13F-4F56-9F97-00A6FDBBC6AA}" presName="ChildAccent" presStyleLbl="solidFgAcc1" presStyleIdx="4" presStyleCnt="16"/>
      <dgm:spPr/>
    </dgm:pt>
    <dgm:pt modelId="{DD4F1FFD-F470-4E62-B209-FE626E398099}" type="pres">
      <dgm:prSet presAssocID="{6186D62D-D13F-4F56-9F97-00A6FDBBC6AA}" presName="Child" presStyleLbl="revTx" presStyleIdx="5" presStyleCnt="20">
        <dgm:presLayoutVars>
          <dgm:chMax val="0"/>
          <dgm:chPref val="0"/>
          <dgm:bulletEnabled val="1"/>
        </dgm:presLayoutVars>
      </dgm:prSet>
      <dgm:spPr/>
    </dgm:pt>
    <dgm:pt modelId="{E555EA15-2510-4854-AB88-7B062CC2C2DE}" type="pres">
      <dgm:prSet presAssocID="{C004FA10-BCA1-4676-AD6F-600F0DF5C6CC}" presName="root" presStyleCnt="0">
        <dgm:presLayoutVars>
          <dgm:chMax/>
          <dgm:chPref/>
        </dgm:presLayoutVars>
      </dgm:prSet>
      <dgm:spPr/>
    </dgm:pt>
    <dgm:pt modelId="{46A3D9EF-57D5-44B3-83A5-BB4F55EEF8B6}" type="pres">
      <dgm:prSet presAssocID="{C004FA10-BCA1-4676-AD6F-600F0DF5C6CC}" presName="rootComposite" presStyleCnt="0">
        <dgm:presLayoutVars/>
      </dgm:prSet>
      <dgm:spPr/>
    </dgm:pt>
    <dgm:pt modelId="{ADB0CAC7-D033-40AF-B458-ACD55E0542B2}" type="pres">
      <dgm:prSet presAssocID="{C004FA10-BCA1-4676-AD6F-600F0DF5C6CC}" presName="ParentAccent" presStyleLbl="alignNode1" presStyleIdx="1" presStyleCnt="4"/>
      <dgm:spPr/>
    </dgm:pt>
    <dgm:pt modelId="{399AF400-AF92-4EED-B00A-AC752908895B}" type="pres">
      <dgm:prSet presAssocID="{C004FA10-BCA1-4676-AD6F-600F0DF5C6CC}" presName="ParentSmallAccent" presStyleLbl="fgAcc1" presStyleIdx="1" presStyleCnt="4"/>
      <dgm:spPr/>
    </dgm:pt>
    <dgm:pt modelId="{F3801049-C2DC-4762-827E-F17604FC7A39}" type="pres">
      <dgm:prSet presAssocID="{C004FA10-BCA1-4676-AD6F-600F0DF5C6CC}" presName="Parent" presStyleLbl="revTx" presStyleIdx="6" presStyleCnt="20">
        <dgm:presLayoutVars>
          <dgm:chMax/>
          <dgm:chPref val="4"/>
          <dgm:bulletEnabled val="1"/>
        </dgm:presLayoutVars>
      </dgm:prSet>
      <dgm:spPr/>
    </dgm:pt>
    <dgm:pt modelId="{0D4645C9-7751-4145-8D19-36363715CE64}" type="pres">
      <dgm:prSet presAssocID="{C004FA10-BCA1-4676-AD6F-600F0DF5C6CC}" presName="childShape" presStyleCnt="0">
        <dgm:presLayoutVars>
          <dgm:chMax val="0"/>
          <dgm:chPref val="0"/>
        </dgm:presLayoutVars>
      </dgm:prSet>
      <dgm:spPr/>
    </dgm:pt>
    <dgm:pt modelId="{09BDBB32-7AB0-4762-8394-632E5FFA3793}" type="pres">
      <dgm:prSet presAssocID="{B7938711-1DD5-454D-898A-EBF2F1C6DBA9}" presName="childComposite" presStyleCnt="0">
        <dgm:presLayoutVars>
          <dgm:chMax val="0"/>
          <dgm:chPref val="0"/>
        </dgm:presLayoutVars>
      </dgm:prSet>
      <dgm:spPr/>
    </dgm:pt>
    <dgm:pt modelId="{42C010F9-5D3C-4B5C-8DAE-18004471CA3F}" type="pres">
      <dgm:prSet presAssocID="{B7938711-1DD5-454D-898A-EBF2F1C6DBA9}" presName="ChildAccent" presStyleLbl="solidFgAcc1" presStyleIdx="5" presStyleCnt="16"/>
      <dgm:spPr/>
    </dgm:pt>
    <dgm:pt modelId="{D59AE1D6-1829-46D0-B90B-948B1B27A290}" type="pres">
      <dgm:prSet presAssocID="{B7938711-1DD5-454D-898A-EBF2F1C6DBA9}" presName="Child" presStyleLbl="revTx" presStyleIdx="7" presStyleCnt="20">
        <dgm:presLayoutVars>
          <dgm:chMax val="0"/>
          <dgm:chPref val="0"/>
          <dgm:bulletEnabled val="1"/>
        </dgm:presLayoutVars>
      </dgm:prSet>
      <dgm:spPr/>
    </dgm:pt>
    <dgm:pt modelId="{17A551DC-A5E0-42E7-A775-23215C50C330}" type="pres">
      <dgm:prSet presAssocID="{CC9D22AC-B516-4381-918E-1BC88F8E2FC7}" presName="childComposite" presStyleCnt="0">
        <dgm:presLayoutVars>
          <dgm:chMax val="0"/>
          <dgm:chPref val="0"/>
        </dgm:presLayoutVars>
      </dgm:prSet>
      <dgm:spPr/>
    </dgm:pt>
    <dgm:pt modelId="{A5F660B4-B1B6-4E61-9980-5CD8D8F45E72}" type="pres">
      <dgm:prSet presAssocID="{CC9D22AC-B516-4381-918E-1BC88F8E2FC7}" presName="ChildAccent" presStyleLbl="solidFgAcc1" presStyleIdx="6" presStyleCnt="16"/>
      <dgm:spPr/>
    </dgm:pt>
    <dgm:pt modelId="{849F750B-3B19-425C-84C9-9993B626C305}" type="pres">
      <dgm:prSet presAssocID="{CC9D22AC-B516-4381-918E-1BC88F8E2FC7}" presName="Child" presStyleLbl="revTx" presStyleIdx="8" presStyleCnt="20">
        <dgm:presLayoutVars>
          <dgm:chMax val="0"/>
          <dgm:chPref val="0"/>
          <dgm:bulletEnabled val="1"/>
        </dgm:presLayoutVars>
      </dgm:prSet>
      <dgm:spPr/>
    </dgm:pt>
    <dgm:pt modelId="{3483DB72-9671-4ED9-B519-A914C238F451}" type="pres">
      <dgm:prSet presAssocID="{2A6D2FE7-1954-4CB7-826E-5669653E10B8}" presName="childComposite" presStyleCnt="0">
        <dgm:presLayoutVars>
          <dgm:chMax val="0"/>
          <dgm:chPref val="0"/>
        </dgm:presLayoutVars>
      </dgm:prSet>
      <dgm:spPr/>
    </dgm:pt>
    <dgm:pt modelId="{EBEC9E61-ED00-4780-A5CF-0C713FFCA191}" type="pres">
      <dgm:prSet presAssocID="{2A6D2FE7-1954-4CB7-826E-5669653E10B8}" presName="ChildAccent" presStyleLbl="solidFgAcc1" presStyleIdx="7" presStyleCnt="16"/>
      <dgm:spPr/>
    </dgm:pt>
    <dgm:pt modelId="{31D934B9-AE80-43ED-A079-B8226D6A0FD4}" type="pres">
      <dgm:prSet presAssocID="{2A6D2FE7-1954-4CB7-826E-5669653E10B8}" presName="Child" presStyleLbl="revTx" presStyleIdx="9" presStyleCnt="20">
        <dgm:presLayoutVars>
          <dgm:chMax val="0"/>
          <dgm:chPref val="0"/>
          <dgm:bulletEnabled val="1"/>
        </dgm:presLayoutVars>
      </dgm:prSet>
      <dgm:spPr/>
    </dgm:pt>
    <dgm:pt modelId="{DA9D1E00-3105-4E06-9062-C8E6D1DD6044}" type="pres">
      <dgm:prSet presAssocID="{DE6BD406-9446-4A5F-904C-02B06ADC5135}" presName="childComposite" presStyleCnt="0">
        <dgm:presLayoutVars>
          <dgm:chMax val="0"/>
          <dgm:chPref val="0"/>
        </dgm:presLayoutVars>
      </dgm:prSet>
      <dgm:spPr/>
    </dgm:pt>
    <dgm:pt modelId="{E0AA9A6E-9C32-4BB3-80E6-A21455FB778F}" type="pres">
      <dgm:prSet presAssocID="{DE6BD406-9446-4A5F-904C-02B06ADC5135}" presName="ChildAccent" presStyleLbl="solidFgAcc1" presStyleIdx="8" presStyleCnt="16"/>
      <dgm:spPr/>
    </dgm:pt>
    <dgm:pt modelId="{05459864-AB2B-4AAB-B94E-31A43A1A3A69}" type="pres">
      <dgm:prSet presAssocID="{DE6BD406-9446-4A5F-904C-02B06ADC5135}" presName="Child" presStyleLbl="revTx" presStyleIdx="10" presStyleCnt="20">
        <dgm:presLayoutVars>
          <dgm:chMax val="0"/>
          <dgm:chPref val="0"/>
          <dgm:bulletEnabled val="1"/>
        </dgm:presLayoutVars>
      </dgm:prSet>
      <dgm:spPr/>
    </dgm:pt>
    <dgm:pt modelId="{30F17C73-40D1-46E1-B87D-BAC79CBE35C2}" type="pres">
      <dgm:prSet presAssocID="{4B436B2E-4C3E-49F9-8223-E7E75F0C1E2A}" presName="root" presStyleCnt="0">
        <dgm:presLayoutVars>
          <dgm:chMax/>
          <dgm:chPref/>
        </dgm:presLayoutVars>
      </dgm:prSet>
      <dgm:spPr/>
    </dgm:pt>
    <dgm:pt modelId="{CA8F50FB-FECC-4487-AD23-B7D1EA4A9B79}" type="pres">
      <dgm:prSet presAssocID="{4B436B2E-4C3E-49F9-8223-E7E75F0C1E2A}" presName="rootComposite" presStyleCnt="0">
        <dgm:presLayoutVars/>
      </dgm:prSet>
      <dgm:spPr/>
    </dgm:pt>
    <dgm:pt modelId="{6D947868-C6DB-4A26-856B-5E7356D666C1}" type="pres">
      <dgm:prSet presAssocID="{4B436B2E-4C3E-49F9-8223-E7E75F0C1E2A}" presName="ParentAccent" presStyleLbl="alignNode1" presStyleIdx="2" presStyleCnt="4"/>
      <dgm:spPr/>
    </dgm:pt>
    <dgm:pt modelId="{28074E4B-39AE-42F3-A980-60F5C4053C8E}" type="pres">
      <dgm:prSet presAssocID="{4B436B2E-4C3E-49F9-8223-E7E75F0C1E2A}" presName="ParentSmallAccent" presStyleLbl="fgAcc1" presStyleIdx="2" presStyleCnt="4"/>
      <dgm:spPr/>
    </dgm:pt>
    <dgm:pt modelId="{F10C85F1-8CFC-477C-930C-DBB11052A473}" type="pres">
      <dgm:prSet presAssocID="{4B436B2E-4C3E-49F9-8223-E7E75F0C1E2A}" presName="Parent" presStyleLbl="revTx" presStyleIdx="11" presStyleCnt="20">
        <dgm:presLayoutVars>
          <dgm:chMax/>
          <dgm:chPref val="4"/>
          <dgm:bulletEnabled val="1"/>
        </dgm:presLayoutVars>
      </dgm:prSet>
      <dgm:spPr/>
    </dgm:pt>
    <dgm:pt modelId="{78CEED3B-EA32-4683-9185-447069C8A8B5}" type="pres">
      <dgm:prSet presAssocID="{4B436B2E-4C3E-49F9-8223-E7E75F0C1E2A}" presName="childShape" presStyleCnt="0">
        <dgm:presLayoutVars>
          <dgm:chMax val="0"/>
          <dgm:chPref val="0"/>
        </dgm:presLayoutVars>
      </dgm:prSet>
      <dgm:spPr/>
    </dgm:pt>
    <dgm:pt modelId="{BEF2788F-6F9C-4787-B585-8D4A1E7534B5}" type="pres">
      <dgm:prSet presAssocID="{9D25C867-CE6F-4A24-A741-F56BB3D171CA}" presName="childComposite" presStyleCnt="0">
        <dgm:presLayoutVars>
          <dgm:chMax val="0"/>
          <dgm:chPref val="0"/>
        </dgm:presLayoutVars>
      </dgm:prSet>
      <dgm:spPr/>
    </dgm:pt>
    <dgm:pt modelId="{D24C48ED-E7A4-4014-A1AE-C7C7B2D05BF0}" type="pres">
      <dgm:prSet presAssocID="{9D25C867-CE6F-4A24-A741-F56BB3D171CA}" presName="ChildAccent" presStyleLbl="solidFgAcc1" presStyleIdx="9" presStyleCnt="16"/>
      <dgm:spPr/>
    </dgm:pt>
    <dgm:pt modelId="{D5655406-4E93-4FB5-B3AC-AB07CE4D62AD}" type="pres">
      <dgm:prSet presAssocID="{9D25C867-CE6F-4A24-A741-F56BB3D171CA}" presName="Child" presStyleLbl="revTx" presStyleIdx="12" presStyleCnt="20">
        <dgm:presLayoutVars>
          <dgm:chMax val="0"/>
          <dgm:chPref val="0"/>
          <dgm:bulletEnabled val="1"/>
        </dgm:presLayoutVars>
      </dgm:prSet>
      <dgm:spPr/>
    </dgm:pt>
    <dgm:pt modelId="{4C6C3CFB-A250-4289-8AD9-756FEEC2D138}" type="pres">
      <dgm:prSet presAssocID="{30BFA054-8A33-4836-B289-1B698B9FE914}" presName="childComposite" presStyleCnt="0">
        <dgm:presLayoutVars>
          <dgm:chMax val="0"/>
          <dgm:chPref val="0"/>
        </dgm:presLayoutVars>
      </dgm:prSet>
      <dgm:spPr/>
    </dgm:pt>
    <dgm:pt modelId="{5B412EB3-93F2-43EB-8321-41842181C456}" type="pres">
      <dgm:prSet presAssocID="{30BFA054-8A33-4836-B289-1B698B9FE914}" presName="ChildAccent" presStyleLbl="solidFgAcc1" presStyleIdx="10" presStyleCnt="16"/>
      <dgm:spPr/>
    </dgm:pt>
    <dgm:pt modelId="{04E46CB9-5CFC-457E-8761-313E5F9B9B6E}" type="pres">
      <dgm:prSet presAssocID="{30BFA054-8A33-4836-B289-1B698B9FE914}" presName="Child" presStyleLbl="revTx" presStyleIdx="13" presStyleCnt="20">
        <dgm:presLayoutVars>
          <dgm:chMax val="0"/>
          <dgm:chPref val="0"/>
          <dgm:bulletEnabled val="1"/>
        </dgm:presLayoutVars>
      </dgm:prSet>
      <dgm:spPr/>
    </dgm:pt>
    <dgm:pt modelId="{1004E624-855E-4433-B917-F4FCA56BD73B}" type="pres">
      <dgm:prSet presAssocID="{6740AACE-F65A-4F66-9693-5EE46E15A61C}" presName="childComposite" presStyleCnt="0">
        <dgm:presLayoutVars>
          <dgm:chMax val="0"/>
          <dgm:chPref val="0"/>
        </dgm:presLayoutVars>
      </dgm:prSet>
      <dgm:spPr/>
    </dgm:pt>
    <dgm:pt modelId="{1AF28424-E74C-4377-B8F2-2529492D6B5A}" type="pres">
      <dgm:prSet presAssocID="{6740AACE-F65A-4F66-9693-5EE46E15A61C}" presName="ChildAccent" presStyleLbl="solidFgAcc1" presStyleIdx="11" presStyleCnt="16"/>
      <dgm:spPr/>
    </dgm:pt>
    <dgm:pt modelId="{B44326E6-6FB9-4C78-AA18-D248F821DB44}" type="pres">
      <dgm:prSet presAssocID="{6740AACE-F65A-4F66-9693-5EE46E15A61C}" presName="Child" presStyleLbl="revTx" presStyleIdx="14" presStyleCnt="20">
        <dgm:presLayoutVars>
          <dgm:chMax val="0"/>
          <dgm:chPref val="0"/>
          <dgm:bulletEnabled val="1"/>
        </dgm:presLayoutVars>
      </dgm:prSet>
      <dgm:spPr/>
    </dgm:pt>
    <dgm:pt modelId="{F579DB9D-B0EC-4E9E-8711-50083792A375}" type="pres">
      <dgm:prSet presAssocID="{1C57AEAE-7219-48AE-80C3-94FB3CEB22B1}" presName="childComposite" presStyleCnt="0">
        <dgm:presLayoutVars>
          <dgm:chMax val="0"/>
          <dgm:chPref val="0"/>
        </dgm:presLayoutVars>
      </dgm:prSet>
      <dgm:spPr/>
    </dgm:pt>
    <dgm:pt modelId="{402EF097-C325-4BEE-95D7-362AFDCC9289}" type="pres">
      <dgm:prSet presAssocID="{1C57AEAE-7219-48AE-80C3-94FB3CEB22B1}" presName="ChildAccent" presStyleLbl="solidFgAcc1" presStyleIdx="12" presStyleCnt="16"/>
      <dgm:spPr/>
    </dgm:pt>
    <dgm:pt modelId="{E50F78C2-7F87-4E08-B495-601A516F04F3}" type="pres">
      <dgm:prSet presAssocID="{1C57AEAE-7219-48AE-80C3-94FB3CEB22B1}" presName="Child" presStyleLbl="revTx" presStyleIdx="15" presStyleCnt="20">
        <dgm:presLayoutVars>
          <dgm:chMax val="0"/>
          <dgm:chPref val="0"/>
          <dgm:bulletEnabled val="1"/>
        </dgm:presLayoutVars>
      </dgm:prSet>
      <dgm:spPr/>
    </dgm:pt>
    <dgm:pt modelId="{F44A36D0-2D3F-456F-A36F-BE93778B8F74}" type="pres">
      <dgm:prSet presAssocID="{F0CC3EE9-DE0C-4152-96A5-6E726D334F10}" presName="root" presStyleCnt="0">
        <dgm:presLayoutVars>
          <dgm:chMax/>
          <dgm:chPref/>
        </dgm:presLayoutVars>
      </dgm:prSet>
      <dgm:spPr/>
    </dgm:pt>
    <dgm:pt modelId="{FB28A0CA-B048-4E3C-A3D8-095BB676BECA}" type="pres">
      <dgm:prSet presAssocID="{F0CC3EE9-DE0C-4152-96A5-6E726D334F10}" presName="rootComposite" presStyleCnt="0">
        <dgm:presLayoutVars/>
      </dgm:prSet>
      <dgm:spPr/>
    </dgm:pt>
    <dgm:pt modelId="{E51A91BA-2637-45B7-9630-EB6956AE1054}" type="pres">
      <dgm:prSet presAssocID="{F0CC3EE9-DE0C-4152-96A5-6E726D334F10}" presName="ParentAccent" presStyleLbl="alignNode1" presStyleIdx="3" presStyleCnt="4"/>
      <dgm:spPr/>
    </dgm:pt>
    <dgm:pt modelId="{0CA8D5E1-C6D7-44EC-98FB-4718203C43E7}" type="pres">
      <dgm:prSet presAssocID="{F0CC3EE9-DE0C-4152-96A5-6E726D334F10}" presName="ParentSmallAccent" presStyleLbl="fgAcc1" presStyleIdx="3" presStyleCnt="4"/>
      <dgm:spPr/>
    </dgm:pt>
    <dgm:pt modelId="{0467A9C4-2B94-4B6E-902A-AAF7780CF6ED}" type="pres">
      <dgm:prSet presAssocID="{F0CC3EE9-DE0C-4152-96A5-6E726D334F10}" presName="Parent" presStyleLbl="revTx" presStyleIdx="16" presStyleCnt="20">
        <dgm:presLayoutVars>
          <dgm:chMax/>
          <dgm:chPref val="4"/>
          <dgm:bulletEnabled val="1"/>
        </dgm:presLayoutVars>
      </dgm:prSet>
      <dgm:spPr/>
    </dgm:pt>
    <dgm:pt modelId="{B9293A79-EA86-4A37-8136-EBB82F5C4AD0}" type="pres">
      <dgm:prSet presAssocID="{F0CC3EE9-DE0C-4152-96A5-6E726D334F10}" presName="childShape" presStyleCnt="0">
        <dgm:presLayoutVars>
          <dgm:chMax val="0"/>
          <dgm:chPref val="0"/>
        </dgm:presLayoutVars>
      </dgm:prSet>
      <dgm:spPr/>
    </dgm:pt>
    <dgm:pt modelId="{9844EC60-48F4-46C9-90D1-CF4BF8469DC5}" type="pres">
      <dgm:prSet presAssocID="{034A95BB-2E67-48F1-8C97-77C9C8B6E8D7}" presName="childComposite" presStyleCnt="0">
        <dgm:presLayoutVars>
          <dgm:chMax val="0"/>
          <dgm:chPref val="0"/>
        </dgm:presLayoutVars>
      </dgm:prSet>
      <dgm:spPr/>
    </dgm:pt>
    <dgm:pt modelId="{F9C7D90E-2E42-4865-8C81-5D8784D74A44}" type="pres">
      <dgm:prSet presAssocID="{034A95BB-2E67-48F1-8C97-77C9C8B6E8D7}" presName="ChildAccent" presStyleLbl="solidFgAcc1" presStyleIdx="13" presStyleCnt="16"/>
      <dgm:spPr/>
    </dgm:pt>
    <dgm:pt modelId="{9E644373-FE97-407F-B9B4-F5E74EBFFDDE}" type="pres">
      <dgm:prSet presAssocID="{034A95BB-2E67-48F1-8C97-77C9C8B6E8D7}" presName="Child" presStyleLbl="revTx" presStyleIdx="17" presStyleCnt="20">
        <dgm:presLayoutVars>
          <dgm:chMax val="0"/>
          <dgm:chPref val="0"/>
          <dgm:bulletEnabled val="1"/>
        </dgm:presLayoutVars>
      </dgm:prSet>
      <dgm:spPr/>
    </dgm:pt>
    <dgm:pt modelId="{B8F5FF94-F13B-438B-9246-5B3A9E830E98}" type="pres">
      <dgm:prSet presAssocID="{746B7BDA-EF7A-4162-8421-8A5784D56A5C}" presName="childComposite" presStyleCnt="0">
        <dgm:presLayoutVars>
          <dgm:chMax val="0"/>
          <dgm:chPref val="0"/>
        </dgm:presLayoutVars>
      </dgm:prSet>
      <dgm:spPr/>
    </dgm:pt>
    <dgm:pt modelId="{C03BD3E8-C6BC-4155-81C2-2714D1FCB8FC}" type="pres">
      <dgm:prSet presAssocID="{746B7BDA-EF7A-4162-8421-8A5784D56A5C}" presName="ChildAccent" presStyleLbl="solidFgAcc1" presStyleIdx="14" presStyleCnt="16"/>
      <dgm:spPr/>
    </dgm:pt>
    <dgm:pt modelId="{88AE7B6C-E0C0-4249-B10B-398598EBAD46}" type="pres">
      <dgm:prSet presAssocID="{746B7BDA-EF7A-4162-8421-8A5784D56A5C}" presName="Child" presStyleLbl="revTx" presStyleIdx="18" presStyleCnt="20">
        <dgm:presLayoutVars>
          <dgm:chMax val="0"/>
          <dgm:chPref val="0"/>
          <dgm:bulletEnabled val="1"/>
        </dgm:presLayoutVars>
      </dgm:prSet>
      <dgm:spPr/>
    </dgm:pt>
    <dgm:pt modelId="{6D589EFE-AF78-470B-AD2D-D5C79BA9CA62}" type="pres">
      <dgm:prSet presAssocID="{FAE7EC5E-CACA-414B-B156-E815E83F4E4C}" presName="childComposite" presStyleCnt="0">
        <dgm:presLayoutVars>
          <dgm:chMax val="0"/>
          <dgm:chPref val="0"/>
        </dgm:presLayoutVars>
      </dgm:prSet>
      <dgm:spPr/>
    </dgm:pt>
    <dgm:pt modelId="{DB0193B5-D602-4BC9-B868-3BB132712B1C}" type="pres">
      <dgm:prSet presAssocID="{FAE7EC5E-CACA-414B-B156-E815E83F4E4C}" presName="ChildAccent" presStyleLbl="solidFgAcc1" presStyleIdx="15" presStyleCnt="16"/>
      <dgm:spPr/>
    </dgm:pt>
    <dgm:pt modelId="{641675E5-743B-4290-AA6D-92177EE0D9DC}" type="pres">
      <dgm:prSet presAssocID="{FAE7EC5E-CACA-414B-B156-E815E83F4E4C}" presName="Child" presStyleLbl="revTx" presStyleIdx="19" presStyleCnt="20">
        <dgm:presLayoutVars>
          <dgm:chMax val="0"/>
          <dgm:chPref val="0"/>
          <dgm:bulletEnabled val="1"/>
        </dgm:presLayoutVars>
      </dgm:prSet>
      <dgm:spPr/>
    </dgm:pt>
  </dgm:ptLst>
  <dgm:cxnLst>
    <dgm:cxn modelId="{B36C0400-46C6-4447-B379-8C40698AF4E2}" type="presOf" srcId="{CC9D22AC-B516-4381-918E-1BC88F8E2FC7}" destId="{849F750B-3B19-425C-84C9-9993B626C305}" srcOrd="0" destOrd="0" presId="urn:microsoft.com/office/officeart/2008/layout/SquareAccentList"/>
    <dgm:cxn modelId="{C44C2415-416E-42B1-A108-4D436647B884}" srcId="{F0CC3EE9-DE0C-4152-96A5-6E726D334F10}" destId="{746B7BDA-EF7A-4162-8421-8A5784D56A5C}" srcOrd="1" destOrd="0" parTransId="{5AAFD258-74FD-4535-9741-CBB197710EFD}" sibTransId="{2A9567AF-EA15-4150-842F-17281680E5C2}"/>
    <dgm:cxn modelId="{14A64A17-6FAB-4B0A-9D99-A73081F6B043}" srcId="{C004FA10-BCA1-4676-AD6F-600F0DF5C6CC}" destId="{B7938711-1DD5-454D-898A-EBF2F1C6DBA9}" srcOrd="0" destOrd="0" parTransId="{4206CF0A-EA3A-4E6F-96C6-77B1E7B6EBCB}" sibTransId="{DBFA84AD-58B8-45C3-9F06-CDF5A8F6DBB3}"/>
    <dgm:cxn modelId="{8B24021B-5FD4-4569-A749-6D22551CC73A}" srcId="{4B436B2E-4C3E-49F9-8223-E7E75F0C1E2A}" destId="{1C57AEAE-7219-48AE-80C3-94FB3CEB22B1}" srcOrd="3" destOrd="0" parTransId="{1B12F34D-B9C4-49F9-BCF9-E293812CF47E}" sibTransId="{87ACCA45-C834-43C0-845B-086A425B87E4}"/>
    <dgm:cxn modelId="{64E3042E-71BA-4E9E-A522-12994083C971}" type="presOf" srcId="{6740AACE-F65A-4F66-9693-5EE46E15A61C}" destId="{B44326E6-6FB9-4C78-AA18-D248F821DB44}" srcOrd="0" destOrd="0" presId="urn:microsoft.com/office/officeart/2008/layout/SquareAccentList"/>
    <dgm:cxn modelId="{51E98F2F-1949-4DA8-B78D-193468B9789D}" srcId="{3140DD10-FB22-44D1-AC3C-DB097A9A0851}" destId="{8F202BCE-CBF1-481E-A14D-3C4BB6C59E39}" srcOrd="3" destOrd="0" parTransId="{2D11AB0E-E5AA-4D29-ADDA-9AA3DE6E6A79}" sibTransId="{D9ACA287-0473-4784-9AD6-B34350A61377}"/>
    <dgm:cxn modelId="{2D3DBC32-5326-43E6-B21C-BFC2E1DBCAB4}" type="presOf" srcId="{9D25C867-CE6F-4A24-A741-F56BB3D171CA}" destId="{D5655406-4E93-4FB5-B3AC-AB07CE4D62AD}" srcOrd="0" destOrd="0" presId="urn:microsoft.com/office/officeart/2008/layout/SquareAccentList"/>
    <dgm:cxn modelId="{5DC30836-12BE-4CA7-99AD-45BD8468670B}" type="presOf" srcId="{6186D62D-D13F-4F56-9F97-00A6FDBBC6AA}" destId="{DD4F1FFD-F470-4E62-B209-FE626E398099}" srcOrd="0" destOrd="0" presId="urn:microsoft.com/office/officeart/2008/layout/SquareAccentList"/>
    <dgm:cxn modelId="{8E8C7239-8E7E-4F25-8686-E9612DA16056}" srcId="{C004FA10-BCA1-4676-AD6F-600F0DF5C6CC}" destId="{2A6D2FE7-1954-4CB7-826E-5669653E10B8}" srcOrd="2" destOrd="0" parTransId="{325D86E5-02CF-494E-A0DB-65A4D691DF9C}" sibTransId="{E3EC4564-7B73-47F1-BFD7-514405C2017A}"/>
    <dgm:cxn modelId="{98D0F561-ABF2-4690-BC65-9FDB082A40F4}" srcId="{4B436B2E-4C3E-49F9-8223-E7E75F0C1E2A}" destId="{30BFA054-8A33-4836-B289-1B698B9FE914}" srcOrd="1" destOrd="0" parTransId="{D3354DF5-C699-441A-AF2E-56FCA43E6E1B}" sibTransId="{B1FE101B-8318-49D3-AB33-94101ABC5326}"/>
    <dgm:cxn modelId="{54E52966-FD73-42E3-8881-AE710053B1B1}" type="presOf" srcId="{9B99DB56-4152-4E9F-BEDC-8FE1C17D54B6}" destId="{03694EFE-6DED-440F-B5CF-C3559ECA9430}" srcOrd="0" destOrd="0" presId="urn:microsoft.com/office/officeart/2008/layout/SquareAccentList"/>
    <dgm:cxn modelId="{DBD37B46-9463-474E-8EE6-D40E21EEC121}" type="presOf" srcId="{2A6D2FE7-1954-4CB7-826E-5669653E10B8}" destId="{31D934B9-AE80-43ED-A079-B8226D6A0FD4}" srcOrd="0" destOrd="0" presId="urn:microsoft.com/office/officeart/2008/layout/SquareAccentList"/>
    <dgm:cxn modelId="{F3EBAD69-B55E-4DA9-A225-837A69767591}" srcId="{9B99DB56-4152-4E9F-BEDC-8FE1C17D54B6}" destId="{F0CC3EE9-DE0C-4152-96A5-6E726D334F10}" srcOrd="3" destOrd="0" parTransId="{57CEF369-E9BF-4B15-BB85-568E975DB2B7}" sibTransId="{A34F7E73-B7CE-498E-8BC7-2424A04EB1B3}"/>
    <dgm:cxn modelId="{C3E8B149-46D6-49BD-B896-C3C030803EA5}" type="presOf" srcId="{3140DD10-FB22-44D1-AC3C-DB097A9A0851}" destId="{EE88589D-91D1-41A5-9A90-5F5B06BE7E59}" srcOrd="0" destOrd="0" presId="urn:microsoft.com/office/officeart/2008/layout/SquareAccentList"/>
    <dgm:cxn modelId="{1874C649-65EB-4C90-A298-3A3D2B3FADA0}" type="presOf" srcId="{DE6BD406-9446-4A5F-904C-02B06ADC5135}" destId="{05459864-AB2B-4AAB-B94E-31A43A1A3A69}" srcOrd="0" destOrd="0" presId="urn:microsoft.com/office/officeart/2008/layout/SquareAccentList"/>
    <dgm:cxn modelId="{E944C073-09E3-4A48-89DF-2ED295C6E32B}" srcId="{3140DD10-FB22-44D1-AC3C-DB097A9A0851}" destId="{0EC5EA3D-D171-4858-AE37-362DE2C092D2}" srcOrd="1" destOrd="0" parTransId="{88E7903B-EB2D-4CB7-AC47-9938A061FBB0}" sibTransId="{50635B4C-C6FF-4C2D-8B1D-1A54B4F0657C}"/>
    <dgm:cxn modelId="{6566CE53-4CCD-4A19-B535-0B08EF1D6EB3}" type="presOf" srcId="{FAE7EC5E-CACA-414B-B156-E815E83F4E4C}" destId="{641675E5-743B-4290-AA6D-92177EE0D9DC}" srcOrd="0" destOrd="0" presId="urn:microsoft.com/office/officeart/2008/layout/SquareAccentList"/>
    <dgm:cxn modelId="{89E6FC55-70F8-4055-8AC1-0DB960958B7A}" type="presOf" srcId="{E65C68A8-D5E5-4B4F-8F13-80AEA110ED7C}" destId="{435D7200-BE8E-4CE1-BEDB-EF1573E74E79}" srcOrd="0" destOrd="0" presId="urn:microsoft.com/office/officeart/2008/layout/SquareAccentList"/>
    <dgm:cxn modelId="{6FA06D76-8D63-4EC4-B08A-149906A82218}" srcId="{3140DD10-FB22-44D1-AC3C-DB097A9A0851}" destId="{6186D62D-D13F-4F56-9F97-00A6FDBBC6AA}" srcOrd="4" destOrd="0" parTransId="{68CC5470-B7E9-4BC0-A6BB-4CB1ADF6A2EB}" sibTransId="{95FC8E80-C7CD-4E3F-AFCE-38CA2820F3B0}"/>
    <dgm:cxn modelId="{C375977F-787A-421F-AE3B-6FBAC88791E4}" srcId="{C004FA10-BCA1-4676-AD6F-600F0DF5C6CC}" destId="{DE6BD406-9446-4A5F-904C-02B06ADC5135}" srcOrd="3" destOrd="0" parTransId="{B903F3DD-B2E2-4DE4-97C2-8AC9BC3DA55C}" sibTransId="{E6FE080E-C5EB-4633-B3E5-C1D10DD299B3}"/>
    <dgm:cxn modelId="{5F8C0A83-9259-43A3-9B97-18CA2A9D9105}" type="presOf" srcId="{746B7BDA-EF7A-4162-8421-8A5784D56A5C}" destId="{88AE7B6C-E0C0-4249-B10B-398598EBAD46}" srcOrd="0" destOrd="0" presId="urn:microsoft.com/office/officeart/2008/layout/SquareAccentList"/>
    <dgm:cxn modelId="{10731387-E45A-4BC9-BA16-24890F9F3A84}" srcId="{9B99DB56-4152-4E9F-BEDC-8FE1C17D54B6}" destId="{C004FA10-BCA1-4676-AD6F-600F0DF5C6CC}" srcOrd="1" destOrd="0" parTransId="{F8617C58-C7A6-491B-A38E-7C33A522CB3B}" sibTransId="{E3139C07-36DD-48E3-89C5-B980FDFCBDF7}"/>
    <dgm:cxn modelId="{9CD6E089-E141-40DE-810B-9A43B8BF8409}" type="presOf" srcId="{9E066AE7-BE6D-4B59-A08C-A4642C60A571}" destId="{44D54B75-2509-4AFD-9F39-9D27AA1E3540}" srcOrd="0" destOrd="0" presId="urn:microsoft.com/office/officeart/2008/layout/SquareAccentList"/>
    <dgm:cxn modelId="{E41BDD8F-7E2A-4424-86B0-F536A5E5A5A9}" srcId="{4B436B2E-4C3E-49F9-8223-E7E75F0C1E2A}" destId="{9D25C867-CE6F-4A24-A741-F56BB3D171CA}" srcOrd="0" destOrd="0" parTransId="{2C765BEA-5180-42EC-BA56-D116F377AE69}" sibTransId="{53D00496-CF34-48F9-BD7C-A8525D24622A}"/>
    <dgm:cxn modelId="{74961494-9E35-46A2-B2FC-9BC9EF6D9726}" type="presOf" srcId="{034A95BB-2E67-48F1-8C97-77C9C8B6E8D7}" destId="{9E644373-FE97-407F-B9B4-F5E74EBFFDDE}" srcOrd="0" destOrd="0" presId="urn:microsoft.com/office/officeart/2008/layout/SquareAccentList"/>
    <dgm:cxn modelId="{3DF68C99-1C19-456E-98C5-6574DB73FCA3}" type="presOf" srcId="{1C57AEAE-7219-48AE-80C3-94FB3CEB22B1}" destId="{E50F78C2-7F87-4E08-B495-601A516F04F3}" srcOrd="0" destOrd="0" presId="urn:microsoft.com/office/officeart/2008/layout/SquareAccentList"/>
    <dgm:cxn modelId="{EFE07C9F-D2C5-4A46-B23E-49B36C4C2A88}" srcId="{4B436B2E-4C3E-49F9-8223-E7E75F0C1E2A}" destId="{6740AACE-F65A-4F66-9693-5EE46E15A61C}" srcOrd="2" destOrd="0" parTransId="{39154DF9-2479-4983-9823-D6EDD0FC8C56}" sibTransId="{F6900A17-CCDA-4E9D-95EC-3ACBE184D9AA}"/>
    <dgm:cxn modelId="{856CDBA2-0250-455D-BE58-BE8EC5AB6640}" type="presOf" srcId="{C004FA10-BCA1-4676-AD6F-600F0DF5C6CC}" destId="{F3801049-C2DC-4762-827E-F17604FC7A39}" srcOrd="0" destOrd="0" presId="urn:microsoft.com/office/officeart/2008/layout/SquareAccentList"/>
    <dgm:cxn modelId="{9062FCA8-5D30-4D90-9372-803F40FF3E0E}" type="presOf" srcId="{8F202BCE-CBF1-481E-A14D-3C4BB6C59E39}" destId="{46B0E3F6-3A56-4460-BD2E-17B62BBB603C}" srcOrd="0" destOrd="0" presId="urn:microsoft.com/office/officeart/2008/layout/SquareAccentList"/>
    <dgm:cxn modelId="{BC0D78AE-ACAC-497C-A7EF-900482C9B46E}" type="presOf" srcId="{0EC5EA3D-D171-4858-AE37-362DE2C092D2}" destId="{3501E1C5-5EA6-4E2A-9676-C5A3025B96AF}" srcOrd="0" destOrd="0" presId="urn:microsoft.com/office/officeart/2008/layout/SquareAccentList"/>
    <dgm:cxn modelId="{BF5044B0-6AE2-4D62-83C2-8288E2AEA3E8}" srcId="{C004FA10-BCA1-4676-AD6F-600F0DF5C6CC}" destId="{CC9D22AC-B516-4381-918E-1BC88F8E2FC7}" srcOrd="1" destOrd="0" parTransId="{9D506DA4-2D73-4D4D-AF64-1D5DA7B33B60}" sibTransId="{9E56B477-F7C9-47D3-AD82-985D0EF20BE3}"/>
    <dgm:cxn modelId="{47FB01B4-AD0B-4808-9B72-47BAAD63D11F}" srcId="{9B99DB56-4152-4E9F-BEDC-8FE1C17D54B6}" destId="{4B436B2E-4C3E-49F9-8223-E7E75F0C1E2A}" srcOrd="2" destOrd="0" parTransId="{7E7DC200-8428-4FA0-9A01-1269211F7FA4}" sibTransId="{0C460D50-9303-4451-825B-158A77991476}"/>
    <dgm:cxn modelId="{6A214AB5-97B2-4305-86A8-64A0D215902D}" srcId="{9B99DB56-4152-4E9F-BEDC-8FE1C17D54B6}" destId="{3140DD10-FB22-44D1-AC3C-DB097A9A0851}" srcOrd="0" destOrd="0" parTransId="{087CE7C4-BC64-49B8-985D-2A6F966A09F5}" sibTransId="{4D210489-E5DC-406A-9056-2EC9537A54C3}"/>
    <dgm:cxn modelId="{3A783BB9-B6AD-4DC2-83D1-D13F59747A8E}" type="presOf" srcId="{30BFA054-8A33-4836-B289-1B698B9FE914}" destId="{04E46CB9-5CFC-457E-8761-313E5F9B9B6E}" srcOrd="0" destOrd="0" presId="urn:microsoft.com/office/officeart/2008/layout/SquareAccentList"/>
    <dgm:cxn modelId="{379A58C6-5B0A-4BF3-BA12-23163172BFFD}" srcId="{3140DD10-FB22-44D1-AC3C-DB097A9A0851}" destId="{9E066AE7-BE6D-4B59-A08C-A4642C60A571}" srcOrd="2" destOrd="0" parTransId="{EBD1A30C-3DEB-4ECE-AD10-21DE3433CFE7}" sibTransId="{55B1483C-5345-44A7-8F94-31D252532149}"/>
    <dgm:cxn modelId="{A16B80DB-9B32-4304-87DF-7483B959D76A}" type="presOf" srcId="{B7938711-1DD5-454D-898A-EBF2F1C6DBA9}" destId="{D59AE1D6-1829-46D0-B90B-948B1B27A290}" srcOrd="0" destOrd="0" presId="urn:microsoft.com/office/officeart/2008/layout/SquareAccentList"/>
    <dgm:cxn modelId="{E91D53ED-860E-4304-A57F-361811899504}" srcId="{F0CC3EE9-DE0C-4152-96A5-6E726D334F10}" destId="{FAE7EC5E-CACA-414B-B156-E815E83F4E4C}" srcOrd="2" destOrd="0" parTransId="{E4A95801-8C53-44B5-8CC2-FA7B86DF9763}" sibTransId="{D541D7CC-02A9-4935-98EE-2AD8178B1E22}"/>
    <dgm:cxn modelId="{3309E7EF-83D1-4A69-AFBC-973D0692EC7C}" srcId="{F0CC3EE9-DE0C-4152-96A5-6E726D334F10}" destId="{034A95BB-2E67-48F1-8C97-77C9C8B6E8D7}" srcOrd="0" destOrd="0" parTransId="{5EA18650-D99A-4990-8FF2-C308DBC60220}" sibTransId="{F9C8F693-9BBD-4D0C-BE43-634DC62BCD62}"/>
    <dgm:cxn modelId="{3800DBF2-F4C2-4941-A60C-201E3C7B53A2}" type="presOf" srcId="{F0CC3EE9-DE0C-4152-96A5-6E726D334F10}" destId="{0467A9C4-2B94-4B6E-902A-AAF7780CF6ED}" srcOrd="0" destOrd="0" presId="urn:microsoft.com/office/officeart/2008/layout/SquareAccentList"/>
    <dgm:cxn modelId="{2546CCF5-1C8E-4B90-A74A-E9A0F3D8F845}" srcId="{3140DD10-FB22-44D1-AC3C-DB097A9A0851}" destId="{E65C68A8-D5E5-4B4F-8F13-80AEA110ED7C}" srcOrd="0" destOrd="0" parTransId="{57784274-FDFF-4BA9-99D3-9A47A0EBEDEC}" sibTransId="{CD23023A-41AF-43CF-95FF-52EC35D7B95E}"/>
    <dgm:cxn modelId="{79C77BF8-353F-4E6E-BACC-237E77C2FB84}" type="presOf" srcId="{4B436B2E-4C3E-49F9-8223-E7E75F0C1E2A}" destId="{F10C85F1-8CFC-477C-930C-DBB11052A473}" srcOrd="0" destOrd="0" presId="urn:microsoft.com/office/officeart/2008/layout/SquareAccentList"/>
    <dgm:cxn modelId="{7A4EE893-21A3-43AA-AFEA-7E44A5E09499}" type="presParOf" srcId="{03694EFE-6DED-440F-B5CF-C3559ECA9430}" destId="{0A2E9DA5-05B3-444E-AD1F-A4060CEF85C6}" srcOrd="0" destOrd="0" presId="urn:microsoft.com/office/officeart/2008/layout/SquareAccentList"/>
    <dgm:cxn modelId="{D644E9D2-8874-477B-AD2E-E84281749D6F}" type="presParOf" srcId="{0A2E9DA5-05B3-444E-AD1F-A4060CEF85C6}" destId="{0F406157-685C-4C21-9F2B-888CE1065D78}" srcOrd="0" destOrd="0" presId="urn:microsoft.com/office/officeart/2008/layout/SquareAccentList"/>
    <dgm:cxn modelId="{EBA452B7-B2F1-4C9E-9AFB-6B4FE1D731D1}" type="presParOf" srcId="{0F406157-685C-4C21-9F2B-888CE1065D78}" destId="{F0C8B535-0A52-4838-8DA4-91EC5BA91F7A}" srcOrd="0" destOrd="0" presId="urn:microsoft.com/office/officeart/2008/layout/SquareAccentList"/>
    <dgm:cxn modelId="{88B7C56B-534B-450C-B32C-FB28E4D0AB78}" type="presParOf" srcId="{0F406157-685C-4C21-9F2B-888CE1065D78}" destId="{A8ADF64B-123E-45C0-BCE6-B1DA93A05634}" srcOrd="1" destOrd="0" presId="urn:microsoft.com/office/officeart/2008/layout/SquareAccentList"/>
    <dgm:cxn modelId="{F2601EDB-9157-43FF-A76C-78373FC0CB8B}" type="presParOf" srcId="{0F406157-685C-4C21-9F2B-888CE1065D78}" destId="{EE88589D-91D1-41A5-9A90-5F5B06BE7E59}" srcOrd="2" destOrd="0" presId="urn:microsoft.com/office/officeart/2008/layout/SquareAccentList"/>
    <dgm:cxn modelId="{33215EC6-A72F-41C7-8785-842FB3C19439}" type="presParOf" srcId="{0A2E9DA5-05B3-444E-AD1F-A4060CEF85C6}" destId="{EABFFF1F-73D9-4150-AD23-28069A250131}" srcOrd="1" destOrd="0" presId="urn:microsoft.com/office/officeart/2008/layout/SquareAccentList"/>
    <dgm:cxn modelId="{1F0EC744-A9F7-4141-A295-922D032F2AD7}" type="presParOf" srcId="{EABFFF1F-73D9-4150-AD23-28069A250131}" destId="{13100047-DA3D-49CF-98B3-E348DF00A5C7}" srcOrd="0" destOrd="0" presId="urn:microsoft.com/office/officeart/2008/layout/SquareAccentList"/>
    <dgm:cxn modelId="{A1DB8008-0E6F-43B2-BB23-84309B5DF4E7}" type="presParOf" srcId="{13100047-DA3D-49CF-98B3-E348DF00A5C7}" destId="{28BF3575-D215-4B6F-82A1-816E76BBF30C}" srcOrd="0" destOrd="0" presId="urn:microsoft.com/office/officeart/2008/layout/SquareAccentList"/>
    <dgm:cxn modelId="{3A5885C2-B3AF-4C7C-999E-B9B35370A092}" type="presParOf" srcId="{13100047-DA3D-49CF-98B3-E348DF00A5C7}" destId="{435D7200-BE8E-4CE1-BEDB-EF1573E74E79}" srcOrd="1" destOrd="0" presId="urn:microsoft.com/office/officeart/2008/layout/SquareAccentList"/>
    <dgm:cxn modelId="{78B6C78E-235A-4AB0-B9C1-3C295A5A3328}" type="presParOf" srcId="{EABFFF1F-73D9-4150-AD23-28069A250131}" destId="{EABB3DCD-5501-4D78-9026-6ECDEE8D19C6}" srcOrd="1" destOrd="0" presId="urn:microsoft.com/office/officeart/2008/layout/SquareAccentList"/>
    <dgm:cxn modelId="{2B4D2FD8-063D-425E-936D-9BC605D2860A}" type="presParOf" srcId="{EABB3DCD-5501-4D78-9026-6ECDEE8D19C6}" destId="{0970B324-37D5-4AD0-B1E5-4BCAE7861F84}" srcOrd="0" destOrd="0" presId="urn:microsoft.com/office/officeart/2008/layout/SquareAccentList"/>
    <dgm:cxn modelId="{25C10433-B8AA-42D8-9E5F-1FD37E992D67}" type="presParOf" srcId="{EABB3DCD-5501-4D78-9026-6ECDEE8D19C6}" destId="{3501E1C5-5EA6-4E2A-9676-C5A3025B96AF}" srcOrd="1" destOrd="0" presId="urn:microsoft.com/office/officeart/2008/layout/SquareAccentList"/>
    <dgm:cxn modelId="{42DD2EF8-2CF6-4B36-AE22-A70C9D8F175C}" type="presParOf" srcId="{EABFFF1F-73D9-4150-AD23-28069A250131}" destId="{D1EB302A-41B9-4B2C-9415-671B1649F2C9}" srcOrd="2" destOrd="0" presId="urn:microsoft.com/office/officeart/2008/layout/SquareAccentList"/>
    <dgm:cxn modelId="{BCDFF92B-2C06-4549-9DD2-F6AA8B171AB2}" type="presParOf" srcId="{D1EB302A-41B9-4B2C-9415-671B1649F2C9}" destId="{987F4582-A71D-45F8-9664-E8C26EA2917D}" srcOrd="0" destOrd="0" presId="urn:microsoft.com/office/officeart/2008/layout/SquareAccentList"/>
    <dgm:cxn modelId="{1C8946C0-A3EA-4329-9226-F3D9F81E8E59}" type="presParOf" srcId="{D1EB302A-41B9-4B2C-9415-671B1649F2C9}" destId="{44D54B75-2509-4AFD-9F39-9D27AA1E3540}" srcOrd="1" destOrd="0" presId="urn:microsoft.com/office/officeart/2008/layout/SquareAccentList"/>
    <dgm:cxn modelId="{4F675D71-83B4-4AE9-9719-32067DA2D622}" type="presParOf" srcId="{EABFFF1F-73D9-4150-AD23-28069A250131}" destId="{90404340-8BF4-4A5D-8FBD-E12795AB47E4}" srcOrd="3" destOrd="0" presId="urn:microsoft.com/office/officeart/2008/layout/SquareAccentList"/>
    <dgm:cxn modelId="{ED48779B-F59D-420A-9BB5-DEE1A490035A}" type="presParOf" srcId="{90404340-8BF4-4A5D-8FBD-E12795AB47E4}" destId="{6DA40EAD-D1B5-4F98-8A3F-C20016167D71}" srcOrd="0" destOrd="0" presId="urn:microsoft.com/office/officeart/2008/layout/SquareAccentList"/>
    <dgm:cxn modelId="{ADE1428B-E330-4E85-9A32-F5ED05B7975D}" type="presParOf" srcId="{90404340-8BF4-4A5D-8FBD-E12795AB47E4}" destId="{46B0E3F6-3A56-4460-BD2E-17B62BBB603C}" srcOrd="1" destOrd="0" presId="urn:microsoft.com/office/officeart/2008/layout/SquareAccentList"/>
    <dgm:cxn modelId="{CF021000-C3CA-43FF-9880-BDA441A4D283}" type="presParOf" srcId="{EABFFF1F-73D9-4150-AD23-28069A250131}" destId="{F99CAFF7-3CA0-439A-B290-030369EEC03E}" srcOrd="4" destOrd="0" presId="urn:microsoft.com/office/officeart/2008/layout/SquareAccentList"/>
    <dgm:cxn modelId="{AA3A4B64-B2E1-41E3-B7A2-79305FD11EC0}" type="presParOf" srcId="{F99CAFF7-3CA0-439A-B290-030369EEC03E}" destId="{2DFA2196-0A48-4622-8DB0-925B7CDA5625}" srcOrd="0" destOrd="0" presId="urn:microsoft.com/office/officeart/2008/layout/SquareAccentList"/>
    <dgm:cxn modelId="{59A767A8-2170-4835-9B92-78EFBEB657A6}" type="presParOf" srcId="{F99CAFF7-3CA0-439A-B290-030369EEC03E}" destId="{DD4F1FFD-F470-4E62-B209-FE626E398099}" srcOrd="1" destOrd="0" presId="urn:microsoft.com/office/officeart/2008/layout/SquareAccentList"/>
    <dgm:cxn modelId="{04F3DD08-D28B-464E-A4E8-800C6A90D552}" type="presParOf" srcId="{03694EFE-6DED-440F-B5CF-C3559ECA9430}" destId="{E555EA15-2510-4854-AB88-7B062CC2C2DE}" srcOrd="1" destOrd="0" presId="urn:microsoft.com/office/officeart/2008/layout/SquareAccentList"/>
    <dgm:cxn modelId="{841BD19D-9BE4-4D65-A96C-23100280150B}" type="presParOf" srcId="{E555EA15-2510-4854-AB88-7B062CC2C2DE}" destId="{46A3D9EF-57D5-44B3-83A5-BB4F55EEF8B6}" srcOrd="0" destOrd="0" presId="urn:microsoft.com/office/officeart/2008/layout/SquareAccentList"/>
    <dgm:cxn modelId="{7AF85EE6-38B3-458F-ACE6-4E7F70A726AC}" type="presParOf" srcId="{46A3D9EF-57D5-44B3-83A5-BB4F55EEF8B6}" destId="{ADB0CAC7-D033-40AF-B458-ACD55E0542B2}" srcOrd="0" destOrd="0" presId="urn:microsoft.com/office/officeart/2008/layout/SquareAccentList"/>
    <dgm:cxn modelId="{C19DBA21-4342-48B7-8855-55A98194C079}" type="presParOf" srcId="{46A3D9EF-57D5-44B3-83A5-BB4F55EEF8B6}" destId="{399AF400-AF92-4EED-B00A-AC752908895B}" srcOrd="1" destOrd="0" presId="urn:microsoft.com/office/officeart/2008/layout/SquareAccentList"/>
    <dgm:cxn modelId="{A734A4C4-168B-4026-B97F-08A602E2E720}" type="presParOf" srcId="{46A3D9EF-57D5-44B3-83A5-BB4F55EEF8B6}" destId="{F3801049-C2DC-4762-827E-F17604FC7A39}" srcOrd="2" destOrd="0" presId="urn:microsoft.com/office/officeart/2008/layout/SquareAccentList"/>
    <dgm:cxn modelId="{0E7C8943-4847-442B-A058-522EA0869801}" type="presParOf" srcId="{E555EA15-2510-4854-AB88-7B062CC2C2DE}" destId="{0D4645C9-7751-4145-8D19-36363715CE64}" srcOrd="1" destOrd="0" presId="urn:microsoft.com/office/officeart/2008/layout/SquareAccentList"/>
    <dgm:cxn modelId="{403430A6-8ED5-497F-847E-D225CEFBF74B}" type="presParOf" srcId="{0D4645C9-7751-4145-8D19-36363715CE64}" destId="{09BDBB32-7AB0-4762-8394-632E5FFA3793}" srcOrd="0" destOrd="0" presId="urn:microsoft.com/office/officeart/2008/layout/SquareAccentList"/>
    <dgm:cxn modelId="{F94D906D-4202-4936-AB40-81EAD71B6D45}" type="presParOf" srcId="{09BDBB32-7AB0-4762-8394-632E5FFA3793}" destId="{42C010F9-5D3C-4B5C-8DAE-18004471CA3F}" srcOrd="0" destOrd="0" presId="urn:microsoft.com/office/officeart/2008/layout/SquareAccentList"/>
    <dgm:cxn modelId="{490361F0-0ABF-47D8-8323-27537D53ACF3}" type="presParOf" srcId="{09BDBB32-7AB0-4762-8394-632E5FFA3793}" destId="{D59AE1D6-1829-46D0-B90B-948B1B27A290}" srcOrd="1" destOrd="0" presId="urn:microsoft.com/office/officeart/2008/layout/SquareAccentList"/>
    <dgm:cxn modelId="{B4AAFA32-5820-4847-96EF-40F2CD6E1F8B}" type="presParOf" srcId="{0D4645C9-7751-4145-8D19-36363715CE64}" destId="{17A551DC-A5E0-42E7-A775-23215C50C330}" srcOrd="1" destOrd="0" presId="urn:microsoft.com/office/officeart/2008/layout/SquareAccentList"/>
    <dgm:cxn modelId="{2384B2C6-C767-441B-8F05-9DCD5ED08139}" type="presParOf" srcId="{17A551DC-A5E0-42E7-A775-23215C50C330}" destId="{A5F660B4-B1B6-4E61-9980-5CD8D8F45E72}" srcOrd="0" destOrd="0" presId="urn:microsoft.com/office/officeart/2008/layout/SquareAccentList"/>
    <dgm:cxn modelId="{7A8ECDB5-34D0-4914-9E09-523CE0467F90}" type="presParOf" srcId="{17A551DC-A5E0-42E7-A775-23215C50C330}" destId="{849F750B-3B19-425C-84C9-9993B626C305}" srcOrd="1" destOrd="0" presId="urn:microsoft.com/office/officeart/2008/layout/SquareAccentList"/>
    <dgm:cxn modelId="{DF3545C3-DB94-4057-9939-8D9CA72C3E5C}" type="presParOf" srcId="{0D4645C9-7751-4145-8D19-36363715CE64}" destId="{3483DB72-9671-4ED9-B519-A914C238F451}" srcOrd="2" destOrd="0" presId="urn:microsoft.com/office/officeart/2008/layout/SquareAccentList"/>
    <dgm:cxn modelId="{4EFEE9A7-7829-4E5D-AD49-E35CADB455AC}" type="presParOf" srcId="{3483DB72-9671-4ED9-B519-A914C238F451}" destId="{EBEC9E61-ED00-4780-A5CF-0C713FFCA191}" srcOrd="0" destOrd="0" presId="urn:microsoft.com/office/officeart/2008/layout/SquareAccentList"/>
    <dgm:cxn modelId="{718E918E-2F48-4D0A-8627-38DC9ECF8C14}" type="presParOf" srcId="{3483DB72-9671-4ED9-B519-A914C238F451}" destId="{31D934B9-AE80-43ED-A079-B8226D6A0FD4}" srcOrd="1" destOrd="0" presId="urn:microsoft.com/office/officeart/2008/layout/SquareAccentList"/>
    <dgm:cxn modelId="{CF52DBB4-E62E-4111-A2C4-65188992057E}" type="presParOf" srcId="{0D4645C9-7751-4145-8D19-36363715CE64}" destId="{DA9D1E00-3105-4E06-9062-C8E6D1DD6044}" srcOrd="3" destOrd="0" presId="urn:microsoft.com/office/officeart/2008/layout/SquareAccentList"/>
    <dgm:cxn modelId="{B4DFAF36-9838-4642-8A16-CBEC092F163D}" type="presParOf" srcId="{DA9D1E00-3105-4E06-9062-C8E6D1DD6044}" destId="{E0AA9A6E-9C32-4BB3-80E6-A21455FB778F}" srcOrd="0" destOrd="0" presId="urn:microsoft.com/office/officeart/2008/layout/SquareAccentList"/>
    <dgm:cxn modelId="{3C3195B0-5217-4D3B-99AA-0823D3D24478}" type="presParOf" srcId="{DA9D1E00-3105-4E06-9062-C8E6D1DD6044}" destId="{05459864-AB2B-4AAB-B94E-31A43A1A3A69}" srcOrd="1" destOrd="0" presId="urn:microsoft.com/office/officeart/2008/layout/SquareAccentList"/>
    <dgm:cxn modelId="{75400687-E6DC-4825-922C-F08C8BACDEF3}" type="presParOf" srcId="{03694EFE-6DED-440F-B5CF-C3559ECA9430}" destId="{30F17C73-40D1-46E1-B87D-BAC79CBE35C2}" srcOrd="2" destOrd="0" presId="urn:microsoft.com/office/officeart/2008/layout/SquareAccentList"/>
    <dgm:cxn modelId="{1AC7D4FB-BAE8-4CD1-B262-6B3748DC60A4}" type="presParOf" srcId="{30F17C73-40D1-46E1-B87D-BAC79CBE35C2}" destId="{CA8F50FB-FECC-4487-AD23-B7D1EA4A9B79}" srcOrd="0" destOrd="0" presId="urn:microsoft.com/office/officeart/2008/layout/SquareAccentList"/>
    <dgm:cxn modelId="{60E1C2EC-9001-4D10-ABE7-20D37C433347}" type="presParOf" srcId="{CA8F50FB-FECC-4487-AD23-B7D1EA4A9B79}" destId="{6D947868-C6DB-4A26-856B-5E7356D666C1}" srcOrd="0" destOrd="0" presId="urn:microsoft.com/office/officeart/2008/layout/SquareAccentList"/>
    <dgm:cxn modelId="{B66C3A32-A8FB-4813-B220-CAA8EEFD6223}" type="presParOf" srcId="{CA8F50FB-FECC-4487-AD23-B7D1EA4A9B79}" destId="{28074E4B-39AE-42F3-A980-60F5C4053C8E}" srcOrd="1" destOrd="0" presId="urn:microsoft.com/office/officeart/2008/layout/SquareAccentList"/>
    <dgm:cxn modelId="{F31CAC81-EEC6-4DF1-96B0-B36CB1A1DC1F}" type="presParOf" srcId="{CA8F50FB-FECC-4487-AD23-B7D1EA4A9B79}" destId="{F10C85F1-8CFC-477C-930C-DBB11052A473}" srcOrd="2" destOrd="0" presId="urn:microsoft.com/office/officeart/2008/layout/SquareAccentList"/>
    <dgm:cxn modelId="{037FCFAC-8870-4E7E-955C-0EF0ACA54943}" type="presParOf" srcId="{30F17C73-40D1-46E1-B87D-BAC79CBE35C2}" destId="{78CEED3B-EA32-4683-9185-447069C8A8B5}" srcOrd="1" destOrd="0" presId="urn:microsoft.com/office/officeart/2008/layout/SquareAccentList"/>
    <dgm:cxn modelId="{5F831FC1-A782-4141-A97B-4AAF0D81B672}" type="presParOf" srcId="{78CEED3B-EA32-4683-9185-447069C8A8B5}" destId="{BEF2788F-6F9C-4787-B585-8D4A1E7534B5}" srcOrd="0" destOrd="0" presId="urn:microsoft.com/office/officeart/2008/layout/SquareAccentList"/>
    <dgm:cxn modelId="{543F2015-5BAD-444E-B986-4D7EBC0B5B1D}" type="presParOf" srcId="{BEF2788F-6F9C-4787-B585-8D4A1E7534B5}" destId="{D24C48ED-E7A4-4014-A1AE-C7C7B2D05BF0}" srcOrd="0" destOrd="0" presId="urn:microsoft.com/office/officeart/2008/layout/SquareAccentList"/>
    <dgm:cxn modelId="{CE2B810C-365F-444D-9843-402326287E10}" type="presParOf" srcId="{BEF2788F-6F9C-4787-B585-8D4A1E7534B5}" destId="{D5655406-4E93-4FB5-B3AC-AB07CE4D62AD}" srcOrd="1" destOrd="0" presId="urn:microsoft.com/office/officeart/2008/layout/SquareAccentList"/>
    <dgm:cxn modelId="{9B028451-C6A2-4CB9-87DD-8093AA563A55}" type="presParOf" srcId="{78CEED3B-EA32-4683-9185-447069C8A8B5}" destId="{4C6C3CFB-A250-4289-8AD9-756FEEC2D138}" srcOrd="1" destOrd="0" presId="urn:microsoft.com/office/officeart/2008/layout/SquareAccentList"/>
    <dgm:cxn modelId="{CACCD260-B2C7-4AA4-AEE6-8C1F099B2E20}" type="presParOf" srcId="{4C6C3CFB-A250-4289-8AD9-756FEEC2D138}" destId="{5B412EB3-93F2-43EB-8321-41842181C456}" srcOrd="0" destOrd="0" presId="urn:microsoft.com/office/officeart/2008/layout/SquareAccentList"/>
    <dgm:cxn modelId="{27A5DC31-D237-4F47-BFFF-D93AF88191B2}" type="presParOf" srcId="{4C6C3CFB-A250-4289-8AD9-756FEEC2D138}" destId="{04E46CB9-5CFC-457E-8761-313E5F9B9B6E}" srcOrd="1" destOrd="0" presId="urn:microsoft.com/office/officeart/2008/layout/SquareAccentList"/>
    <dgm:cxn modelId="{9D189314-1C09-4B25-B001-931E94BC9B7E}" type="presParOf" srcId="{78CEED3B-EA32-4683-9185-447069C8A8B5}" destId="{1004E624-855E-4433-B917-F4FCA56BD73B}" srcOrd="2" destOrd="0" presId="urn:microsoft.com/office/officeart/2008/layout/SquareAccentList"/>
    <dgm:cxn modelId="{20F936DE-E9D4-47A6-A9AE-270EC6938D4D}" type="presParOf" srcId="{1004E624-855E-4433-B917-F4FCA56BD73B}" destId="{1AF28424-E74C-4377-B8F2-2529492D6B5A}" srcOrd="0" destOrd="0" presId="urn:microsoft.com/office/officeart/2008/layout/SquareAccentList"/>
    <dgm:cxn modelId="{86868840-6F2D-4AC3-8341-5A3BAA6BDDEA}" type="presParOf" srcId="{1004E624-855E-4433-B917-F4FCA56BD73B}" destId="{B44326E6-6FB9-4C78-AA18-D248F821DB44}" srcOrd="1" destOrd="0" presId="urn:microsoft.com/office/officeart/2008/layout/SquareAccentList"/>
    <dgm:cxn modelId="{8981771D-7F12-4DD0-8BBC-C71BDAEEED21}" type="presParOf" srcId="{78CEED3B-EA32-4683-9185-447069C8A8B5}" destId="{F579DB9D-B0EC-4E9E-8711-50083792A375}" srcOrd="3" destOrd="0" presId="urn:microsoft.com/office/officeart/2008/layout/SquareAccentList"/>
    <dgm:cxn modelId="{1048BA24-2522-451D-AA89-559C68AE9186}" type="presParOf" srcId="{F579DB9D-B0EC-4E9E-8711-50083792A375}" destId="{402EF097-C325-4BEE-95D7-362AFDCC9289}" srcOrd="0" destOrd="0" presId="urn:microsoft.com/office/officeart/2008/layout/SquareAccentList"/>
    <dgm:cxn modelId="{26DB3C7D-3793-4170-94B9-B6A8807DBC29}" type="presParOf" srcId="{F579DB9D-B0EC-4E9E-8711-50083792A375}" destId="{E50F78C2-7F87-4E08-B495-601A516F04F3}" srcOrd="1" destOrd="0" presId="urn:microsoft.com/office/officeart/2008/layout/SquareAccentList"/>
    <dgm:cxn modelId="{B19598EE-465B-4C28-80E3-AF4E173DEEC8}" type="presParOf" srcId="{03694EFE-6DED-440F-B5CF-C3559ECA9430}" destId="{F44A36D0-2D3F-456F-A36F-BE93778B8F74}" srcOrd="3" destOrd="0" presId="urn:microsoft.com/office/officeart/2008/layout/SquareAccentList"/>
    <dgm:cxn modelId="{1352D977-C158-49C9-8162-1CC701B0D44A}" type="presParOf" srcId="{F44A36D0-2D3F-456F-A36F-BE93778B8F74}" destId="{FB28A0CA-B048-4E3C-A3D8-095BB676BECA}" srcOrd="0" destOrd="0" presId="urn:microsoft.com/office/officeart/2008/layout/SquareAccentList"/>
    <dgm:cxn modelId="{FE0A0A82-157F-4F27-AF75-4510127F74A5}" type="presParOf" srcId="{FB28A0CA-B048-4E3C-A3D8-095BB676BECA}" destId="{E51A91BA-2637-45B7-9630-EB6956AE1054}" srcOrd="0" destOrd="0" presId="urn:microsoft.com/office/officeart/2008/layout/SquareAccentList"/>
    <dgm:cxn modelId="{5F8AB77C-61B7-4922-A208-58375A05F53E}" type="presParOf" srcId="{FB28A0CA-B048-4E3C-A3D8-095BB676BECA}" destId="{0CA8D5E1-C6D7-44EC-98FB-4718203C43E7}" srcOrd="1" destOrd="0" presId="urn:microsoft.com/office/officeart/2008/layout/SquareAccentList"/>
    <dgm:cxn modelId="{BCFE51A4-0748-4C12-A396-459EBA8055D6}" type="presParOf" srcId="{FB28A0CA-B048-4E3C-A3D8-095BB676BECA}" destId="{0467A9C4-2B94-4B6E-902A-AAF7780CF6ED}" srcOrd="2" destOrd="0" presId="urn:microsoft.com/office/officeart/2008/layout/SquareAccentList"/>
    <dgm:cxn modelId="{92DDEAA8-29BC-475B-9635-B53974B6B5AF}" type="presParOf" srcId="{F44A36D0-2D3F-456F-A36F-BE93778B8F74}" destId="{B9293A79-EA86-4A37-8136-EBB82F5C4AD0}" srcOrd="1" destOrd="0" presId="urn:microsoft.com/office/officeart/2008/layout/SquareAccentList"/>
    <dgm:cxn modelId="{7E14E61F-D8A9-492D-B5F0-61E897452327}" type="presParOf" srcId="{B9293A79-EA86-4A37-8136-EBB82F5C4AD0}" destId="{9844EC60-48F4-46C9-90D1-CF4BF8469DC5}" srcOrd="0" destOrd="0" presId="urn:microsoft.com/office/officeart/2008/layout/SquareAccentList"/>
    <dgm:cxn modelId="{4538EBEF-0F93-46F9-B706-F0F62CC2C12E}" type="presParOf" srcId="{9844EC60-48F4-46C9-90D1-CF4BF8469DC5}" destId="{F9C7D90E-2E42-4865-8C81-5D8784D74A44}" srcOrd="0" destOrd="0" presId="urn:microsoft.com/office/officeart/2008/layout/SquareAccentList"/>
    <dgm:cxn modelId="{2E4CADFF-1569-4B7B-BF03-C6B5C3391DBE}" type="presParOf" srcId="{9844EC60-48F4-46C9-90D1-CF4BF8469DC5}" destId="{9E644373-FE97-407F-B9B4-F5E74EBFFDDE}" srcOrd="1" destOrd="0" presId="urn:microsoft.com/office/officeart/2008/layout/SquareAccentList"/>
    <dgm:cxn modelId="{A99E90BD-F733-4D9A-8896-944BF9272C42}" type="presParOf" srcId="{B9293A79-EA86-4A37-8136-EBB82F5C4AD0}" destId="{B8F5FF94-F13B-438B-9246-5B3A9E830E98}" srcOrd="1" destOrd="0" presId="urn:microsoft.com/office/officeart/2008/layout/SquareAccentList"/>
    <dgm:cxn modelId="{F559A798-7E49-4B6F-B6DE-C597D0AC13BF}" type="presParOf" srcId="{B8F5FF94-F13B-438B-9246-5B3A9E830E98}" destId="{C03BD3E8-C6BC-4155-81C2-2714D1FCB8FC}" srcOrd="0" destOrd="0" presId="urn:microsoft.com/office/officeart/2008/layout/SquareAccentList"/>
    <dgm:cxn modelId="{C110C0C6-34A4-49DD-8915-26395EAABC05}" type="presParOf" srcId="{B8F5FF94-F13B-438B-9246-5B3A9E830E98}" destId="{88AE7B6C-E0C0-4249-B10B-398598EBAD46}" srcOrd="1" destOrd="0" presId="urn:microsoft.com/office/officeart/2008/layout/SquareAccentList"/>
    <dgm:cxn modelId="{6D749157-F7C1-4FB9-B8B1-FE7D154FE006}" type="presParOf" srcId="{B9293A79-EA86-4A37-8136-EBB82F5C4AD0}" destId="{6D589EFE-AF78-470B-AD2D-D5C79BA9CA62}" srcOrd="2" destOrd="0" presId="urn:microsoft.com/office/officeart/2008/layout/SquareAccentList"/>
    <dgm:cxn modelId="{1767B1E9-F330-4CBE-888F-7C5110943B58}" type="presParOf" srcId="{6D589EFE-AF78-470B-AD2D-D5C79BA9CA62}" destId="{DB0193B5-D602-4BC9-B868-3BB132712B1C}" srcOrd="0" destOrd="0" presId="urn:microsoft.com/office/officeart/2008/layout/SquareAccentList"/>
    <dgm:cxn modelId="{383A94A7-1534-4B3C-A449-A04D6E4D5634}" type="presParOf" srcId="{6D589EFE-AF78-470B-AD2D-D5C79BA9CA62}" destId="{641675E5-743B-4290-AA6D-92177EE0D9D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600" b="1" dirty="0">
              <a:solidFill>
                <a:schemeClr val="bg1"/>
              </a:solidFill>
              <a:latin typeface="微軟正黑體" panose="020B0604030504040204" pitchFamily="34" charset="-120"/>
              <a:ea typeface="微軟正黑體" panose="020B0604030504040204" pitchFamily="34" charset="-120"/>
            </a:rPr>
            <a:t>種類及名額</a:t>
          </a:r>
          <a:endParaRPr lang="zh-TW" altLang="en-US" sz="2600" dirty="0">
            <a:solidFill>
              <a:schemeClr val="bg1"/>
            </a:solidFill>
            <a:latin typeface="微軟正黑體" panose="020B0604030504040204" pitchFamily="34" charset="-120"/>
            <a:ea typeface="微軟正黑體" panose="020B0604030504040204" pitchFamily="34" charset="-120"/>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BF035B0F-B7B4-4C63-BCE4-C86DC53A932E}">
      <dgm:prSet phldrT="[文字]" custT="1"/>
      <dgm:spPr/>
      <dgm:t>
        <a:bodyPr/>
        <a:lstStyle/>
        <a:p>
          <a:r>
            <a:rPr lang="en-US" altLang="zh-TW" sz="2400" dirty="0">
              <a:solidFill>
                <a:schemeClr val="tx1"/>
              </a:solidFill>
              <a:latin typeface="微軟正黑體" panose="020B0604030504040204" pitchFamily="34" charset="-120"/>
              <a:ea typeface="微軟正黑體" panose="020B0604030504040204" pitchFamily="34" charset="-120"/>
            </a:rPr>
            <a:t>113</a:t>
          </a:r>
          <a:r>
            <a:rPr lang="zh-TW" altLang="en-US" sz="2400" dirty="0">
              <a:solidFill>
                <a:schemeClr val="tx1"/>
              </a:solidFill>
              <a:latin typeface="微軟正黑體" panose="020B0604030504040204" pitchFamily="34" charset="-120"/>
              <a:ea typeface="微軟正黑體" panose="020B0604030504040204" pitchFamily="34" charset="-120"/>
            </a:rPr>
            <a:t>學年度各校招生名額公布於教育部體育署網站電子公告欄。</a:t>
          </a:r>
        </a:p>
      </dgm:t>
    </dgm:pt>
    <dgm:pt modelId="{FBBB7EDA-667D-499D-8772-584D9B250A32}" type="parTrans" cxnId="{5F296758-80BF-45B1-9BB2-68930172D1C4}">
      <dgm:prSet/>
      <dgm:spPr/>
      <dgm:t>
        <a:bodyPr/>
        <a:lstStyle/>
        <a:p>
          <a:endParaRPr lang="zh-TW" altLang="en-US"/>
        </a:p>
      </dgm:t>
    </dgm:pt>
    <dgm:pt modelId="{EE6E71BF-BC4F-439E-9381-1F373ABA690B}" type="sibTrans" cxnId="{5F296758-80BF-45B1-9BB2-68930172D1C4}">
      <dgm:prSet/>
      <dgm:spPr/>
      <dgm:t>
        <a:bodyPr/>
        <a:lstStyle/>
        <a:p>
          <a:endParaRPr lang="zh-TW" altLang="en-US"/>
        </a:p>
      </dgm:t>
    </dgm:pt>
    <dgm:pt modelId="{97859E60-B51D-4E75-AD79-B42DCCC729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範圍</a:t>
          </a:r>
        </a:p>
      </dgm:t>
    </dgm:pt>
    <dgm:pt modelId="{0139E75C-EEB2-424D-ACC3-3FB2431E5D86}" type="parTrans" cxnId="{023FE9D4-04E9-423D-AE50-D7BA2A36533D}">
      <dgm:prSet/>
      <dgm:spPr/>
      <dgm:t>
        <a:bodyPr/>
        <a:lstStyle/>
        <a:p>
          <a:endParaRPr lang="zh-TW" altLang="en-US"/>
        </a:p>
      </dgm:t>
    </dgm:pt>
    <dgm:pt modelId="{7DD69C6D-A260-4DDA-9DE3-8A72CC6276ED}" type="sibTrans" cxnId="{023FE9D4-04E9-423D-AE50-D7BA2A36533D}">
      <dgm:prSet/>
      <dgm:spPr/>
      <dgm:t>
        <a:bodyPr/>
        <a:lstStyle/>
        <a:p>
          <a:endParaRPr lang="zh-TW" altLang="en-US"/>
        </a:p>
      </dgm:t>
    </dgm:pt>
    <dgm:pt modelId="{83F238BC-2483-4C6F-BA24-E5FA6DA3EBA2}">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dirty="0">
              <a:solidFill>
                <a:srgbClr val="FF0000"/>
              </a:solidFill>
              <a:latin typeface="微軟正黑體" panose="020B0604030504040204" pitchFamily="34" charset="-120"/>
              <a:ea typeface="微軟正黑體" panose="020B0604030504040204" pitchFamily="34" charset="-120"/>
            </a:rPr>
            <a:t>得跨區報考</a:t>
          </a:r>
        </a:p>
      </dgm:t>
    </dgm:pt>
    <dgm:pt modelId="{6DB4D55A-CB3E-44BE-A088-5DCA2C2DD811}" type="parTrans" cxnId="{35EFE101-6A8F-4ACD-B435-4EAB680BFA06}">
      <dgm:prSet/>
      <dgm:spPr/>
      <dgm:t>
        <a:bodyPr/>
        <a:lstStyle/>
        <a:p>
          <a:endParaRPr lang="zh-TW" altLang="en-US"/>
        </a:p>
      </dgm:t>
    </dgm:pt>
    <dgm:pt modelId="{B071005C-73F4-45D8-8F3C-3688CE1788F0}" type="sibTrans" cxnId="{35EFE101-6A8F-4ACD-B435-4EAB680BFA06}">
      <dgm:prSet/>
      <dgm:spPr/>
      <dgm:t>
        <a:bodyPr/>
        <a:lstStyle/>
        <a:p>
          <a:endParaRPr lang="zh-TW" altLang="en-US"/>
        </a:p>
      </dgm:t>
    </dgm:pt>
    <dgm:pt modelId="{38ACDC73-445F-45FD-BF76-4946708069EE}">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依</a:t>
          </a:r>
          <a:r>
            <a:rPr lang="zh-TW" altLang="en-US" sz="24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dirty="0">
              <a:solidFill>
                <a:schemeClr val="tx1"/>
              </a:solidFill>
              <a:latin typeface="微軟正黑體" panose="020B0604030504040204" pitchFamily="34" charset="-120"/>
              <a:ea typeface="微軟正黑體" panose="020B0604030504040204" pitchFamily="34" charset="-120"/>
            </a:rPr>
            <a:t>為錄取依據</a:t>
          </a: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學校得採</a:t>
          </a:r>
          <a:r>
            <a:rPr lang="zh-TW" altLang="en-US" sz="2400" dirty="0">
              <a:solidFill>
                <a:srgbClr val="FF0000"/>
              </a:solidFill>
              <a:latin typeface="微軟正黑體" panose="020B0604030504040204" pitchFamily="34" charset="-120"/>
              <a:ea typeface="微軟正黑體" panose="020B0604030504040204" pitchFamily="34" charset="-120"/>
            </a:rPr>
            <a:t>獨立</a:t>
          </a:r>
          <a:r>
            <a:rPr lang="zh-TW" altLang="en-US" sz="2400" dirty="0">
              <a:solidFill>
                <a:schemeClr val="tx1"/>
              </a:solidFill>
              <a:latin typeface="微軟正黑體" panose="020B0604030504040204" pitchFamily="34" charset="-120"/>
              <a:ea typeface="微軟正黑體" panose="020B0604030504040204" pitchFamily="34" charset="-120"/>
            </a:rPr>
            <a:t>或</a:t>
          </a:r>
          <a:r>
            <a:rPr lang="zh-TW" altLang="en-US" sz="2400" dirty="0">
              <a:solidFill>
                <a:srgbClr val="FF0000"/>
              </a:solidFill>
              <a:latin typeface="微軟正黑體" panose="020B0604030504040204" pitchFamily="34" charset="-120"/>
              <a:ea typeface="微軟正黑體" panose="020B0604030504040204" pitchFamily="34" charset="-120"/>
            </a:rPr>
            <a:t>聯合</a:t>
          </a:r>
          <a:r>
            <a:rPr lang="zh-TW" altLang="en-US" sz="2400" dirty="0">
              <a:solidFill>
                <a:schemeClr val="tx1"/>
              </a:solidFill>
              <a:latin typeface="微軟正黑體" panose="020B0604030504040204" pitchFamily="34" charset="-120"/>
              <a:ea typeface="微軟正黑體" panose="020B0604030504040204" pitchFamily="34" charset="-120"/>
            </a:rPr>
            <a:t>招生方式為之</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方式</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錄取依據</a:t>
          </a:r>
        </a:p>
      </dgm:t>
    </dgm:pt>
    <dgm:pt modelId="{FE46D45A-D314-4063-9F69-BC75BBC27248}" type="parTrans" cxnId="{4AAB2C8D-4D91-4FCE-8548-55B3ADCCB7D7}">
      <dgm:prSet/>
      <dgm:spPr/>
      <dgm:t>
        <a:bodyPr/>
        <a:lstStyle/>
        <a:p>
          <a:endParaRPr lang="zh-TW" altLang="en-US"/>
        </a:p>
      </dgm:t>
    </dgm:pt>
    <dgm:pt modelId="{F263A4D1-8F83-4EDF-ACB1-A0A0CC5FF7F7}" type="sib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4">
        <dgm:presLayoutVars>
          <dgm:chMax val="0"/>
          <dgm:chPref val="0"/>
          <dgm:bulletEnabled val="1"/>
        </dgm:presLayoutVars>
      </dgm:prSet>
      <dgm:spPr/>
    </dgm:pt>
    <dgm:pt modelId="{4C201B5E-9467-4106-97CA-044381DCFAB8}" type="pres">
      <dgm:prSet presAssocID="{B0B8B245-703C-47B6-BFE4-1C71A9458533}" presName="desTx" presStyleLbl="alignAccFollowNode1" presStyleIdx="0" presStyleCnt="4">
        <dgm:presLayoutVars>
          <dgm:bulletEnabled val="1"/>
        </dgm:presLayoutVars>
      </dgm:prSet>
      <dgm:spPr/>
    </dgm:pt>
    <dgm:pt modelId="{EAEB0444-29B3-4954-B660-4F3F2CAD79CF}" type="pres">
      <dgm:prSet presAssocID="{DA9C538D-86DD-4BCB-B3EA-74B6873ADA0A}" presName="space" presStyleCnt="0"/>
      <dgm:spPr/>
    </dgm:pt>
    <dgm:pt modelId="{88372B3D-D2BF-4ED0-9FFD-DAC26EBD4141}" type="pres">
      <dgm:prSet presAssocID="{97859E60-B51D-4E75-AD79-B42DCCC7291C}" presName="composite" presStyleCnt="0"/>
      <dgm:spPr/>
    </dgm:pt>
    <dgm:pt modelId="{3AC86538-300E-469C-B62C-C7FC6E4C1179}" type="pres">
      <dgm:prSet presAssocID="{97859E60-B51D-4E75-AD79-B42DCCC7291C}" presName="parTx" presStyleLbl="alignNode1" presStyleIdx="1" presStyleCnt="4">
        <dgm:presLayoutVars>
          <dgm:chMax val="0"/>
          <dgm:chPref val="0"/>
          <dgm:bulletEnabled val="1"/>
        </dgm:presLayoutVars>
      </dgm:prSet>
      <dgm:spPr/>
    </dgm:pt>
    <dgm:pt modelId="{A6BA926A-347E-4790-BCFF-80862975F4AE}" type="pres">
      <dgm:prSet presAssocID="{97859E60-B51D-4E75-AD79-B42DCCC7291C}" presName="desTx" presStyleLbl="alignAccFollowNode1" presStyleIdx="1" presStyleCnt="4">
        <dgm:presLayoutVars>
          <dgm:bulletEnabled val="1"/>
        </dgm:presLayoutVars>
      </dgm:prSet>
      <dgm:spPr/>
    </dgm:pt>
    <dgm:pt modelId="{B5A60BE9-7B8C-4128-BDE9-E4F4FF951B63}" type="pres">
      <dgm:prSet presAssocID="{7DD69C6D-A260-4DDA-9DE3-8A72CC6276ED}"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2" presStyleCnt="4">
        <dgm:presLayoutVars>
          <dgm:chMax val="0"/>
          <dgm:chPref val="0"/>
          <dgm:bulletEnabled val="1"/>
        </dgm:presLayoutVars>
      </dgm:prSet>
      <dgm:spPr/>
    </dgm:pt>
    <dgm:pt modelId="{6679C23B-0308-4622-9F86-B40959664E89}" type="pres">
      <dgm:prSet presAssocID="{6D1BEC34-81E2-404A-B73E-583B224FFA08}" presName="desTx" presStyleLbl="alignAccFollowNode1" presStyleIdx="2" presStyleCnt="4">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3" presStyleCnt="4">
        <dgm:presLayoutVars>
          <dgm:chMax val="0"/>
          <dgm:chPref val="0"/>
          <dgm:bulletEnabled val="1"/>
        </dgm:presLayoutVars>
      </dgm:prSet>
      <dgm:spPr/>
    </dgm:pt>
    <dgm:pt modelId="{80BE82F1-C342-4D52-85EA-C8A95EAC3C5D}" type="pres">
      <dgm:prSet presAssocID="{97AEE6E3-4F79-4777-AE86-3077DC8E4C86}" presName="desTx" presStyleLbl="alignAccFollowNode1" presStyleIdx="3" presStyleCnt="4">
        <dgm:presLayoutVars>
          <dgm:bulletEnabled val="1"/>
        </dgm:presLayoutVars>
      </dgm:prSet>
      <dgm:spPr/>
    </dgm:pt>
  </dgm:ptLst>
  <dgm:cxnLst>
    <dgm:cxn modelId="{19297200-9A1A-4E5E-A022-144ED4980108}" type="presOf" srcId="{B0B8B245-703C-47B6-BFE4-1C71A9458533}" destId="{6094BB69-311D-4AED-B827-6E4B409BB9BD}" srcOrd="0" destOrd="0" presId="urn:microsoft.com/office/officeart/2005/8/layout/hList1"/>
    <dgm:cxn modelId="{35EFE101-6A8F-4ACD-B435-4EAB680BFA06}" srcId="{97859E60-B51D-4E75-AD79-B42DCCC7291C}" destId="{83F238BC-2483-4C6F-BA24-E5FA6DA3EBA2}" srcOrd="0" destOrd="0" parTransId="{6DB4D55A-CB3E-44BE-A088-5DCA2C2DD811}" sibTransId="{B071005C-73F4-45D8-8F3C-3688CE1788F0}"/>
    <dgm:cxn modelId="{7D2BB50A-E188-4141-83EC-C6BAA6A23E48}" type="presOf" srcId="{97859E60-B51D-4E75-AD79-B42DCCC7291C}" destId="{3AC86538-300E-469C-B62C-C7FC6E4C1179}"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2C154544-EC1B-478C-90D2-6E69CE3A10C5}" srcId="{224A695B-F3EE-4E8E-8E6C-BD7EA5D9C9A0}" destId="{B0B8B245-703C-47B6-BFE4-1C71A9458533}" srcOrd="0" destOrd="0" parTransId="{0DC7F0C0-A2B1-4A14-ACB2-9F5C7E19207D}" sibTransId="{DA9C538D-86DD-4BCB-B3EA-74B6873ADA0A}"/>
    <dgm:cxn modelId="{60CD5D6D-3458-41DC-B96F-87B37B77D14C}" type="presOf" srcId="{38ACDC73-445F-45FD-BF76-4946708069EE}" destId="{80BE82F1-C342-4D52-85EA-C8A95EAC3C5D}"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5F296758-80BF-45B1-9BB2-68930172D1C4}" srcId="{B0B8B245-703C-47B6-BFE4-1C71A9458533}" destId="{BF035B0F-B7B4-4C63-BCE4-C86DC53A932E}" srcOrd="0" destOrd="0" parTransId="{FBBB7EDA-667D-499D-8772-584D9B250A32}" sibTransId="{EE6E71BF-BC4F-439E-9381-1F373ABA690B}"/>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3"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C7613DC0-1B96-4669-8479-1FAB7940A2AF}" type="presOf" srcId="{6D1BEC34-81E2-404A-B73E-583B224FFA08}" destId="{7C79FC17-35C1-45F1-8825-12EF736948F3}" srcOrd="0" destOrd="0" presId="urn:microsoft.com/office/officeart/2005/8/layout/hList1"/>
    <dgm:cxn modelId="{023FE9D4-04E9-423D-AE50-D7BA2A36533D}" srcId="{224A695B-F3EE-4E8E-8E6C-BD7EA5D9C9A0}" destId="{97859E60-B51D-4E75-AD79-B42DCCC7291C}" srcOrd="1" destOrd="0" parTransId="{0139E75C-EEB2-424D-ACC3-3FB2431E5D86}" sibTransId="{7DD69C6D-A260-4DDA-9DE3-8A72CC6276ED}"/>
    <dgm:cxn modelId="{4547F6D6-0C1C-4FA9-8705-422DDC2EDC60}" type="presOf" srcId="{83F238BC-2483-4C6F-BA24-E5FA6DA3EBA2}" destId="{A6BA926A-347E-4790-BCFF-80862975F4AE}" srcOrd="0" destOrd="0" presId="urn:microsoft.com/office/officeart/2005/8/layout/hList1"/>
    <dgm:cxn modelId="{5E189BDB-E994-4DD5-9A68-09C9F7334118}" srcId="{224A695B-F3EE-4E8E-8E6C-BD7EA5D9C9A0}" destId="{6D1BEC34-81E2-404A-B73E-583B224FFA08}" srcOrd="2" destOrd="0" parTransId="{802CEDBF-8FAF-439D-A8E1-1D6E6DB8A48B}" sibTransId="{AB182E23-FDE6-4E3C-953D-BBDB3EAF35AF}"/>
    <dgm:cxn modelId="{5E1E39FB-F0FD-4412-AEC4-ECEF1C1A3239}" type="presOf" srcId="{BF035B0F-B7B4-4C63-BCE4-C86DC53A932E}" destId="{4C201B5E-9467-4106-97CA-044381DCFAB8}"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8E72A106-F38F-44C8-B21D-ABB692342416}" type="presParOf" srcId="{D983C862-1DFF-4E7C-BE09-387B1E70BE80}" destId="{88372B3D-D2BF-4ED0-9FFD-DAC26EBD4141}" srcOrd="2" destOrd="0" presId="urn:microsoft.com/office/officeart/2005/8/layout/hList1"/>
    <dgm:cxn modelId="{6AA52FE6-9589-4FCF-A658-741D7ADEC63A}" type="presParOf" srcId="{88372B3D-D2BF-4ED0-9FFD-DAC26EBD4141}" destId="{3AC86538-300E-469C-B62C-C7FC6E4C1179}" srcOrd="0" destOrd="0" presId="urn:microsoft.com/office/officeart/2005/8/layout/hList1"/>
    <dgm:cxn modelId="{985C42BD-EB14-41EC-B6B8-30D69CD31815}" type="presParOf" srcId="{88372B3D-D2BF-4ED0-9FFD-DAC26EBD4141}" destId="{A6BA926A-347E-4790-BCFF-80862975F4AE}" srcOrd="1" destOrd="0" presId="urn:microsoft.com/office/officeart/2005/8/layout/hList1"/>
    <dgm:cxn modelId="{806308D4-9759-4FF7-A398-9BB0137246F1}" type="presParOf" srcId="{D983C862-1DFF-4E7C-BE09-387B1E70BE80}" destId="{B5A60BE9-7B8C-4128-BDE9-E4F4FF951B63}" srcOrd="3" destOrd="0" presId="urn:microsoft.com/office/officeart/2005/8/layout/hList1"/>
    <dgm:cxn modelId="{4FC45D12-01E3-4DB5-8AA2-BA4362E47668}" type="presParOf" srcId="{D983C862-1DFF-4E7C-BE09-387B1E70BE80}" destId="{BAC95AE8-EBDC-4513-965D-70967CEF7AA6}" srcOrd="4"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5" destOrd="0" presId="urn:microsoft.com/office/officeart/2005/8/layout/hList1"/>
    <dgm:cxn modelId="{958BA739-81C5-429E-9624-543F32B34F71}" type="presParOf" srcId="{D983C862-1DFF-4E7C-BE09-387B1E70BE80}" destId="{84674720-D95B-459F-B10E-7F65D5F91C12}" srcOrd="6"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en-US" altLang="zh-TW" sz="2000" b="1" dirty="0">
              <a:solidFill>
                <a:schemeClr val="bg1"/>
              </a:solidFill>
              <a:latin typeface="微軟正黑體" panose="020B0604030504040204" pitchFamily="34" charset="-120"/>
              <a:ea typeface="微軟正黑體" panose="020B0604030504040204" pitchFamily="34" charset="-120"/>
            </a:rPr>
            <a:t>113</a:t>
          </a:r>
          <a:r>
            <a:rPr lang="zh-TW" altLang="en-US" sz="2000" b="1" dirty="0">
              <a:solidFill>
                <a:schemeClr val="bg1"/>
              </a:solidFill>
              <a:latin typeface="微軟正黑體" panose="020B0604030504040204" pitchFamily="34" charset="-120"/>
              <a:ea typeface="微軟正黑體" panose="020B0604030504040204" pitchFamily="34" charset="-120"/>
            </a:rPr>
            <a:t>學年度重要日程</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dgm:spPr/>
      <dgm:t>
        <a:bodyPr/>
        <a:lstStyle/>
        <a:p>
          <a:r>
            <a:rPr lang="zh-TW" altLang="zh-TW" dirty="0">
              <a:solidFill>
                <a:schemeClr val="tx1"/>
              </a:solidFill>
              <a:latin typeface="微軟正黑體" panose="020B0604030504040204" pitchFamily="34" charset="-120"/>
              <a:ea typeface="微軟正黑體" panose="020B0604030504040204" pitchFamily="34" charset="-120"/>
            </a:rPr>
            <a:t>若參加體育班術科測驗結果未獲錄取，可</a:t>
          </a:r>
          <a:r>
            <a:rPr lang="zh-TW" altLang="en-US" dirty="0">
              <a:solidFill>
                <a:schemeClr val="tx1"/>
              </a:solidFill>
              <a:latin typeface="微軟正黑體" panose="020B0604030504040204" pitchFamily="34" charset="-120"/>
              <a:ea typeface="微軟正黑體" panose="020B0604030504040204" pitchFamily="34" charset="-120"/>
            </a:rPr>
            <a:t>於</a:t>
          </a:r>
          <a:r>
            <a:rPr lang="zh-TW" altLang="zh-TW" dirty="0">
              <a:solidFill>
                <a:schemeClr val="tx1"/>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術科內容</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87FBF498-3E50-4EE0-90FC-3158A8D3ED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術科測驗報名：</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29</a:t>
          </a:r>
          <a:r>
            <a:rPr lang="zh-TW" altLang="en-US" dirty="0">
              <a:solidFill>
                <a:schemeClr val="tx1"/>
              </a:solidFill>
              <a:latin typeface="微軟正黑體" panose="020B0604030504040204" pitchFamily="34" charset="-120"/>
              <a:ea typeface="微軟正黑體" panose="020B0604030504040204" pitchFamily="34" charset="-120"/>
            </a:rPr>
            <a:t>日至</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181E1543-D73F-4DD3-A988-BD8A6E3D8580}" type="parTrans" cxnId="{6C4E244C-FC2E-44E9-8EDE-ADFF071F0E86}">
      <dgm:prSet/>
      <dgm:spPr/>
      <dgm:t>
        <a:bodyPr/>
        <a:lstStyle/>
        <a:p>
          <a:endParaRPr lang="zh-TW" altLang="en-US"/>
        </a:p>
      </dgm:t>
    </dgm:pt>
    <dgm:pt modelId="{5A5C02C6-9E54-4194-878A-AA135B470072}" type="sibTrans" cxnId="{6C4E244C-FC2E-44E9-8EDE-ADFF071F0E86}">
      <dgm:prSet/>
      <dgm:spPr/>
      <dgm:t>
        <a:bodyPr/>
        <a:lstStyle/>
        <a:p>
          <a:endParaRPr lang="zh-TW" altLang="en-US"/>
        </a:p>
      </dgm:t>
    </dgm:pt>
    <dgm:pt modelId="{00E76277-0F6A-4352-A5AA-13D8C98AB13C}">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放榜：</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6</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F0C8513F-B4FA-491A-8E18-53CB4AC2D1EE}" type="parTrans" cxnId="{1C757B41-0944-42C2-BE65-A69EC06211DD}">
      <dgm:prSet/>
      <dgm:spPr/>
      <dgm:t>
        <a:bodyPr/>
        <a:lstStyle/>
        <a:p>
          <a:endParaRPr lang="zh-TW" altLang="en-US"/>
        </a:p>
      </dgm:t>
    </dgm:pt>
    <dgm:pt modelId="{AF78E0D8-3474-403B-9E62-1668EFF5B30C}" type="sibTrans" cxnId="{1C757B41-0944-42C2-BE65-A69EC06211DD}">
      <dgm:prSet/>
      <dgm:spPr/>
      <dgm:t>
        <a:bodyPr/>
        <a:lstStyle/>
        <a:p>
          <a:endParaRPr lang="zh-TW" altLang="en-US"/>
        </a:p>
      </dgm:t>
    </dgm:pt>
    <dgm:pt modelId="{42749282-D17C-4DB7-92DE-C70FDF168775}">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11</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D2DD8F48-4A89-490B-8BB7-776378A7DBD7}" type="parTrans" cxnId="{CCE0AE2D-94FB-4756-874C-DDBDB18CA0A7}">
      <dgm:prSet/>
      <dgm:spPr/>
      <dgm:t>
        <a:bodyPr/>
        <a:lstStyle/>
        <a:p>
          <a:endParaRPr lang="zh-TW" altLang="en-US"/>
        </a:p>
      </dgm:t>
    </dgm:pt>
    <dgm:pt modelId="{C0876C14-27F0-4868-BFBE-94A20165E89F}" type="sibTrans" cxnId="{CCE0AE2D-94FB-4756-874C-DDBDB18CA0A7}">
      <dgm:prSet/>
      <dgm:spPr/>
      <dgm:t>
        <a:bodyPr/>
        <a:lstStyle/>
        <a:p>
          <a:endParaRPr lang="zh-TW" altLang="en-US"/>
        </a:p>
      </dgm:t>
    </dgm:pt>
    <dgm:pt modelId="{174C34DC-012C-40A3-A284-C920EE6355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EBA4964A-F8CC-4359-ACC0-32F3AE1F4EE0}" type="parTrans" cxnId="{0D78A3F3-E0A2-42F0-B1F9-97A8EB125197}">
      <dgm:prSet/>
      <dgm:spPr/>
      <dgm:t>
        <a:bodyPr/>
        <a:lstStyle/>
        <a:p>
          <a:endParaRPr lang="zh-TW" altLang="en-US"/>
        </a:p>
      </dgm:t>
    </dgm:pt>
    <dgm:pt modelId="{6C0839C1-7BEA-4303-BDE9-389ABEFFFCFB}" type="sibTrans" cxnId="{0D78A3F3-E0A2-42F0-B1F9-97A8EB125197}">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未獲錄取可報名參加續招</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pt>
    <dgm:pt modelId="{4C201B5E-9467-4106-97CA-044381DCFAB8}" type="pres">
      <dgm:prSet presAssocID="{B0B8B245-703C-47B6-BFE4-1C71A9458533}" presName="desTx" presStyleLbl="alignAccFollowNode1" presStyleIdx="0" presStyleCnt="3">
        <dgm:presLayoutVars>
          <dgm:bulletEnabled val="1"/>
        </dgm:presLayoutVars>
      </dgm:prSet>
      <dgm:spPr/>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pt>
    <dgm:pt modelId="{6679C23B-0308-4622-9F86-B40959664E89}" type="pres">
      <dgm:prSet presAssocID="{6D1BEC34-81E2-404A-B73E-583B224FFA08}" presName="desTx" presStyleLbl="alignAccFollowNode1" presStyleIdx="1" presStyleCnt="3">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pt>
    <dgm:pt modelId="{80BE82F1-C342-4D52-85EA-C8A95EAC3C5D}" type="pres">
      <dgm:prSet presAssocID="{97AEE6E3-4F79-4777-AE86-3077DC8E4C86}" presName="desTx" presStyleLbl="alignAccFollowNode1" presStyleIdx="2" presStyleCnt="3">
        <dgm:presLayoutVars>
          <dgm:bulletEnabled val="1"/>
        </dgm:presLayoutVars>
      </dgm:prSet>
      <dgm:spPr/>
    </dgm:pt>
  </dgm:ptLst>
  <dgm:cxnLst>
    <dgm:cxn modelId="{19297200-9A1A-4E5E-A022-144ED4980108}" type="presOf" srcId="{B0B8B245-703C-47B6-BFE4-1C71A9458533}" destId="{6094BB69-311D-4AED-B827-6E4B409BB9BD}"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CC6A8713-5F1C-4391-9D0A-99A964077324}" type="presOf" srcId="{174C34DC-012C-40A3-A284-C920EE635518}" destId="{4C201B5E-9467-4106-97CA-044381DCFAB8}" srcOrd="0" destOrd="1" presId="urn:microsoft.com/office/officeart/2005/8/layout/hList1"/>
    <dgm:cxn modelId="{CCE0AE2D-94FB-4756-874C-DDBDB18CA0A7}" srcId="{B0B8B245-703C-47B6-BFE4-1C71A9458533}" destId="{42749282-D17C-4DB7-92DE-C70FDF168775}" srcOrd="3" destOrd="0" parTransId="{D2DD8F48-4A89-490B-8BB7-776378A7DBD7}" sibTransId="{C0876C14-27F0-4868-BFBE-94A20165E89F}"/>
    <dgm:cxn modelId="{1C757B41-0944-42C2-BE65-A69EC06211DD}" srcId="{B0B8B245-703C-47B6-BFE4-1C71A9458533}" destId="{00E76277-0F6A-4352-A5AA-13D8C98AB13C}" srcOrd="2" destOrd="0" parTransId="{F0C8513F-B4FA-491A-8E18-53CB4AC2D1EE}" sibTransId="{AF78E0D8-3474-403B-9E62-1668EFF5B30C}"/>
    <dgm:cxn modelId="{2C154544-EC1B-478C-90D2-6E69CE3A10C5}" srcId="{224A695B-F3EE-4E8E-8E6C-BD7EA5D9C9A0}" destId="{B0B8B245-703C-47B6-BFE4-1C71A9458533}" srcOrd="0" destOrd="0" parTransId="{0DC7F0C0-A2B1-4A14-ACB2-9F5C7E19207D}" sibTransId="{DA9C538D-86DD-4BCB-B3EA-74B6873ADA0A}"/>
    <dgm:cxn modelId="{6C4E244C-FC2E-44E9-8EDE-ADFF071F0E86}" srcId="{B0B8B245-703C-47B6-BFE4-1C71A9458533}" destId="{87FBF498-3E50-4EE0-90FC-3158A8D3ED18}" srcOrd="0" destOrd="0" parTransId="{181E1543-D73F-4DD3-A988-BD8A6E3D8580}" sibTransId="{5A5C02C6-9E54-4194-878A-AA135B470072}"/>
    <dgm:cxn modelId="{026B736D-79E5-4339-9CF1-E77FD5BD1C9C}" type="presOf" srcId="{42749282-D17C-4DB7-92DE-C70FDF168775}" destId="{4C201B5E-9467-4106-97CA-044381DCFAB8}" srcOrd="0" destOrd="3" presId="urn:microsoft.com/office/officeart/2005/8/layout/hList1"/>
    <dgm:cxn modelId="{1899B66E-B819-4411-BECE-A0A4FC6110F2}" type="presOf" srcId="{97AEE6E3-4F79-4777-AE86-3077DC8E4C86}" destId="{6A338199-5EF4-45BF-A642-5A0F7B74B94E}"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2"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EC7C3F95-B0F5-4582-AFCC-482DA9F98466}" type="presOf" srcId="{87FBF498-3E50-4EE0-90FC-3158A8D3ED18}" destId="{4C201B5E-9467-4106-97CA-044381DCFAB8}"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0D78A3F3-E0A2-42F0-B1F9-97A8EB125197}" srcId="{B0B8B245-703C-47B6-BFE4-1C71A9458533}" destId="{174C34DC-012C-40A3-A284-C920EE635518}" srcOrd="1" destOrd="0" parTransId="{EBA4964A-F8CC-4359-ACC0-32F3AE1F4EE0}" sibTransId="{6C0839C1-7BEA-4303-BDE9-389ABEFFFCFB}"/>
    <dgm:cxn modelId="{DA8BE9F5-1BB5-49E1-91EA-3CDBBA3D7BA3}" type="presOf" srcId="{00E76277-0F6A-4352-A5AA-13D8C98AB13C}" destId="{4C201B5E-9467-4106-97CA-044381DCFAB8}" srcOrd="0" destOrd="2"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甄審</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zh-TW" sz="1800" dirty="0">
              <a:latin typeface="微軟正黑體" panose="020B0604030504040204" pitchFamily="34" charset="-120"/>
              <a:ea typeface="微軟正黑體" panose="020B0604030504040204" pitchFamily="34" charset="-120"/>
            </a:rPr>
            <a:t>其招生規定由各校擬訂，報主管機關核定；除依</a:t>
          </a:r>
          <a:r>
            <a:rPr lang="zh-TW" altLang="en-US" sz="18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dirty="0">
              <a:latin typeface="微軟正黑體" panose="020B0604030504040204" pitchFamily="34" charset="-120"/>
              <a:ea typeface="微軟正黑體" panose="020B0604030504040204" pitchFamily="34" charset="-120"/>
            </a:rPr>
            <a:t>第</a:t>
          </a:r>
          <a:r>
            <a:rPr lang="en-US" altLang="zh-TW" sz="1800" dirty="0">
              <a:latin typeface="微軟正黑體" panose="020B0604030504040204" pitchFamily="34" charset="-120"/>
              <a:ea typeface="微軟正黑體" panose="020B0604030504040204" pitchFamily="34" charset="-120"/>
            </a:rPr>
            <a:t>19</a:t>
          </a:r>
          <a:r>
            <a:rPr lang="zh-TW" altLang="zh-TW" sz="1800" dirty="0">
              <a:latin typeface="微軟正黑體" panose="020B0604030504040204" pitchFamily="34" charset="-120"/>
              <a:ea typeface="微軟正黑體" panose="020B0604030504040204" pitchFamily="34" charset="-120"/>
            </a:rPr>
            <a:t>條第</a:t>
          </a:r>
          <a:r>
            <a:rPr lang="en-US" altLang="zh-TW" sz="1800" dirty="0">
              <a:latin typeface="微軟正黑體" panose="020B0604030504040204" pitchFamily="34" charset="-120"/>
              <a:ea typeface="微軟正黑體" panose="020B0604030504040204" pitchFamily="34" charset="-120"/>
            </a:rPr>
            <a:t>2</a:t>
          </a:r>
          <a:r>
            <a:rPr lang="zh-TW" altLang="zh-TW" sz="1800" dirty="0">
              <a:latin typeface="微軟正黑體" panose="020B0604030504040204" pitchFamily="34" charset="-120"/>
              <a:ea typeface="微軟正黑體" panose="020B0604030504040204" pitchFamily="34" charset="-120"/>
            </a:rPr>
            <a:t>項規定條件，並</a:t>
          </a:r>
          <a:r>
            <a:rPr lang="zh-TW" altLang="en-US" sz="1800" dirty="0">
              <a:latin typeface="微軟正黑體" panose="020B0604030504040204" pitchFamily="34" charset="-120"/>
              <a:ea typeface="微軟正黑體" panose="020B0604030504040204" pitchFamily="34" charset="-120"/>
            </a:rPr>
            <a:t>由</a:t>
          </a:r>
          <a:r>
            <a:rPr lang="zh-TW" altLang="zh-TW" sz="1800" dirty="0">
              <a:latin typeface="微軟正黑體" panose="020B0604030504040204" pitchFamily="34" charset="-120"/>
              <a:ea typeface="微軟正黑體" panose="020B0604030504040204" pitchFamily="34" charset="-120"/>
            </a:rPr>
            <a:t>主管教育行政機關核准，</a:t>
          </a:r>
          <a:r>
            <a:rPr lang="zh-TW" altLang="zh-TW" sz="1800" dirty="0">
              <a:solidFill>
                <a:srgbClr val="FF0000"/>
              </a:solidFill>
              <a:latin typeface="微軟正黑體" panose="020B0604030504040204" pitchFamily="34" charset="-120"/>
              <a:ea typeface="微軟正黑體" panose="020B0604030504040204" pitchFamily="34" charset="-120"/>
            </a:rPr>
            <a:t>得採外加</a:t>
          </a:r>
          <a:r>
            <a:rPr lang="en-US" altLang="zh-TW" sz="1800" dirty="0">
              <a:solidFill>
                <a:srgbClr val="FF0000"/>
              </a:solidFill>
              <a:latin typeface="微軟正黑體" panose="020B0604030504040204" pitchFamily="34" charset="-120"/>
              <a:ea typeface="微軟正黑體" panose="020B0604030504040204" pitchFamily="34" charset="-120"/>
            </a:rPr>
            <a:t>3%</a:t>
          </a:r>
          <a:r>
            <a:rPr lang="zh-TW" altLang="zh-TW" sz="18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dirty="0">
              <a:latin typeface="微軟正黑體" panose="020B0604030504040204" pitchFamily="34" charset="-120"/>
              <a:ea typeface="微軟正黑體" panose="020B0604030504040204" pitchFamily="34" charset="-120"/>
            </a:rPr>
            <a:t>外，其名額為</a:t>
          </a:r>
          <a:r>
            <a:rPr lang="zh-TW" altLang="zh-TW" sz="18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dirty="0">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zh-TW" sz="1800" dirty="0">
              <a:latin typeface="微軟正黑體" panose="020B0604030504040204" pitchFamily="34" charset="-120"/>
              <a:ea typeface="微軟正黑體" panose="020B0604030504040204" pitchFamily="34" charset="-120"/>
            </a:rPr>
            <a:t>以</a:t>
          </a:r>
          <a:r>
            <a:rPr lang="zh-TW" altLang="zh-TW" sz="18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dirty="0">
              <a:latin typeface="微軟正黑體" panose="020B0604030504040204" pitchFamily="34" charset="-120"/>
              <a:ea typeface="微軟正黑體" panose="020B0604030504040204" pitchFamily="34" charset="-120"/>
            </a:rPr>
            <a:t>為報名門檻，並加考</a:t>
          </a:r>
          <a:r>
            <a:rPr lang="zh-TW" altLang="zh-TW" sz="1800" dirty="0">
              <a:solidFill>
                <a:srgbClr val="FF0000"/>
              </a:solidFill>
              <a:latin typeface="微軟正黑體" panose="020B0604030504040204" pitchFamily="34" charset="-120"/>
              <a:ea typeface="微軟正黑體" panose="020B0604030504040204" pitchFamily="34" charset="-120"/>
            </a:rPr>
            <a:t>學科</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國、英、數、自然及社會</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及部分專長須參加</a:t>
          </a:r>
          <a:r>
            <a:rPr lang="zh-TW" altLang="zh-TW" sz="1800" dirty="0">
              <a:solidFill>
                <a:srgbClr val="FF0000"/>
              </a:solidFill>
              <a:latin typeface="微軟正黑體" panose="020B0604030504040204" pitchFamily="34" charset="-120"/>
              <a:ea typeface="微軟正黑體" panose="020B0604030504040204" pitchFamily="34" charset="-120"/>
            </a:rPr>
            <a:t>術科</a:t>
          </a:r>
          <a:r>
            <a:rPr lang="zh-TW" altLang="zh-TW" sz="1800" dirty="0">
              <a:latin typeface="微軟正黑體" panose="020B0604030504040204" pitchFamily="34" charset="-120"/>
              <a:ea typeface="微軟正黑體" panose="020B0604030504040204" pitchFamily="34" charset="-120"/>
            </a:rPr>
            <a:t>檢定，為內含之招生名額。</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甄試</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單獨招生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9B5A0A3F-154D-4945-A172-3BB3FA03C164}">
      <dgm:prSet phldrT="[文字]" custT="1"/>
      <dgm:spPr/>
      <dgm:t>
        <a:bodyPr/>
        <a:lstStyle/>
        <a:p>
          <a:r>
            <a:rPr lang="zh-TW" altLang="en-US" sz="18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53257AB1-4CE9-471C-B79A-52E6640E2394}" type="parTrans" cxnId="{447DEEBB-94D3-4688-BEC9-832A3A188CEA}">
      <dgm:prSet/>
      <dgm:spPr/>
      <dgm:t>
        <a:bodyPr/>
        <a:lstStyle/>
        <a:p>
          <a:endParaRPr lang="zh-TW" altLang="en-US"/>
        </a:p>
      </dgm:t>
    </dgm:pt>
    <dgm:pt modelId="{BF064D77-4E3C-40ED-A7A4-6EF31B6A31AA}" type="sibTrans" cxnId="{447DEEBB-94D3-4688-BEC9-832A3A188CEA}">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pt>
    <dgm:pt modelId="{4C201B5E-9467-4106-97CA-044381DCFAB8}" type="pres">
      <dgm:prSet presAssocID="{B0B8B245-703C-47B6-BFE4-1C71A9458533}" presName="desTx" presStyleLbl="alignAccFollowNode1" presStyleIdx="0" presStyleCnt="3">
        <dgm:presLayoutVars>
          <dgm:bulletEnabled val="1"/>
        </dgm:presLayoutVars>
      </dgm:prSet>
      <dgm:spPr/>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pt>
    <dgm:pt modelId="{6679C23B-0308-4622-9F86-B40959664E89}" type="pres">
      <dgm:prSet presAssocID="{6D1BEC34-81E2-404A-B73E-583B224FFA08}" presName="desTx" presStyleLbl="alignAccFollowNode1" presStyleIdx="1" presStyleCnt="3">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pt>
    <dgm:pt modelId="{80BE82F1-C342-4D52-85EA-C8A95EAC3C5D}" type="pres">
      <dgm:prSet presAssocID="{97AEE6E3-4F79-4777-AE86-3077DC8E4C86}" presName="desTx" presStyleLbl="alignAccFollowNode1" presStyleIdx="2" presStyleCnt="3">
        <dgm:presLayoutVars>
          <dgm:bulletEnabled val="1"/>
        </dgm:presLayoutVars>
      </dgm:prSet>
      <dgm:spPr/>
    </dgm:pt>
  </dgm:ptLst>
  <dgm:cxnLst>
    <dgm:cxn modelId="{19297200-9A1A-4E5E-A022-144ED4980108}" type="presOf" srcId="{B0B8B245-703C-47B6-BFE4-1C71A9458533}" destId="{6094BB69-311D-4AED-B827-6E4B409BB9BD}"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2C154544-EC1B-478C-90D2-6E69CE3A10C5}" srcId="{224A695B-F3EE-4E8E-8E6C-BD7EA5D9C9A0}" destId="{B0B8B245-703C-47B6-BFE4-1C71A9458533}" srcOrd="0" destOrd="0" parTransId="{0DC7F0C0-A2B1-4A14-ACB2-9F5C7E19207D}" sibTransId="{DA9C538D-86DD-4BCB-B3EA-74B6873ADA0A}"/>
    <dgm:cxn modelId="{1899B66E-B819-4411-BECE-A0A4FC6110F2}" type="presOf" srcId="{97AEE6E3-4F79-4777-AE86-3077DC8E4C86}" destId="{6A338199-5EF4-45BF-A642-5A0F7B74B94E}"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2"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3DCBCDA3-A618-4609-A3BA-28B94A5CA79F}" type="presOf" srcId="{9B5A0A3F-154D-4945-A172-3BB3FA03C164}" destId="{4C201B5E-9467-4106-97CA-044381DCFAB8}" srcOrd="0" destOrd="0" presId="urn:microsoft.com/office/officeart/2005/8/layout/hList1"/>
    <dgm:cxn modelId="{447DEEBB-94D3-4688-BEC9-832A3A188CEA}" srcId="{B0B8B245-703C-47B6-BFE4-1C71A9458533}" destId="{9B5A0A3F-154D-4945-A172-3BB3FA03C164}" srcOrd="0" destOrd="0" parTransId="{53257AB1-4CE9-471C-B79A-52E6640E2394}" sibTransId="{BF064D77-4E3C-40ED-A7A4-6EF31B6A31AA}"/>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甄審、甄試網路線上報名：</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tx1"/>
              </a:solidFill>
              <a:latin typeface="微軟正黑體" panose="020B0604030504040204" pitchFamily="34" charset="-120"/>
              <a:ea typeface="微軟正黑體" panose="020B0604030504040204" pitchFamily="34" charset="-120"/>
            </a:rPr>
            <a:t>預定</a:t>
          </a: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月初</a:t>
          </a:r>
          <a:endParaRPr lang="zh-TW" altLang="en-US" dirty="0">
            <a:solidFill>
              <a:schemeClr val="tx1"/>
            </a:solidFill>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dirty="0">
            <a:solidFill>
              <a:schemeClr val="tx1"/>
            </a:solidFill>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dirty="0">
            <a:solidFill>
              <a:schemeClr val="tx1"/>
            </a:solidFill>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rPr>
            <a:t>招生種類及名額</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t>範圍招生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F57DB1CE-73D1-4E35-899D-E295299D12C0}">
      <dgm:prSet phldrT="[文字]" custT="1"/>
      <dgm:spPr/>
      <dgm:t>
        <a:bodyPr/>
        <a:lstStyle/>
        <a:p>
          <a:r>
            <a:rPr lang="en-US" altLang="zh-TW" sz="1800" b="1" dirty="0">
              <a:solidFill>
                <a:schemeClr val="bg1"/>
              </a:solidFill>
              <a:latin typeface="+mj-ea"/>
              <a:ea typeface="+mj-ea"/>
            </a:rPr>
            <a:t>113</a:t>
          </a:r>
          <a:r>
            <a:rPr lang="zh-TW" altLang="en-US" sz="1800" b="1" dirty="0">
              <a:solidFill>
                <a:schemeClr val="bg1"/>
              </a:solidFill>
              <a:latin typeface="+mj-ea"/>
              <a:ea typeface="+mj-ea"/>
            </a:rPr>
            <a:t>學年度甄審甄試重要日程</a:t>
          </a:r>
        </a:p>
      </dgm:t>
    </dgm:pt>
    <dgm:pt modelId="{114EFD84-20FC-4EF2-A767-F3277A3F6C90}" type="parTrans" cxnId="{B7972F92-4022-40DF-890B-D22989C7BDD8}">
      <dgm:prSet/>
      <dgm:spPr/>
      <dgm:t>
        <a:bodyPr/>
        <a:lstStyle/>
        <a:p>
          <a:endParaRPr lang="zh-TW" altLang="en-US"/>
        </a:p>
      </dgm:t>
    </dgm:pt>
    <dgm:pt modelId="{DD34DEE1-E152-499F-A0C7-3F7492E7A8DE}" type="sibTrans" cxnId="{B7972F92-4022-40DF-890B-D22989C7BDD8}">
      <dgm:prSet/>
      <dgm:spPr/>
      <dgm:t>
        <a:bodyPr/>
        <a:lstStyle/>
        <a:p>
          <a:endParaRPr lang="zh-TW" altLang="en-US"/>
        </a:p>
      </dgm:t>
    </dgm:pt>
    <dgm:pt modelId="{C74C7364-0428-4C13-BA2D-7C2F574ADEF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甄試術科考試：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6</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16</a:t>
          </a:r>
          <a:r>
            <a:rPr lang="zh-TW" altLang="en-US" dirty="0">
              <a:solidFill>
                <a:schemeClr val="tx1"/>
              </a:solidFill>
              <a:latin typeface="微軟正黑體" panose="020B0604030504040204" pitchFamily="34" charset="-120"/>
              <a:ea typeface="微軟正黑體" panose="020B0604030504040204" pitchFamily="34" charset="-120"/>
            </a:rPr>
            <a:t>日</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1736904B-3CD0-403B-B29C-5015680DEF5C}" type="parTrans" cxnId="{329F0FA9-DE04-41D6-8790-46C8E11060DE}">
      <dgm:prSet/>
      <dgm:spPr/>
      <dgm:t>
        <a:bodyPr/>
        <a:lstStyle/>
        <a:p>
          <a:endParaRPr lang="zh-TW" altLang="en-US"/>
        </a:p>
      </dgm:t>
    </dgm:pt>
    <dgm:pt modelId="{159BA401-9DC3-4708-91F1-7C8BA2532932}" type="sibTrans" cxnId="{329F0FA9-DE04-41D6-8790-46C8E11060DE}">
      <dgm:prSet/>
      <dgm:spPr/>
      <dgm:t>
        <a:bodyPr/>
        <a:lstStyle/>
        <a:p>
          <a:endParaRPr lang="zh-TW" altLang="en-US"/>
        </a:p>
      </dgm:t>
    </dgm:pt>
    <dgm:pt modelId="{92134086-C083-4F51-BCAB-6DA0E1A70C5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113</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11</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64D6249D-30F9-4116-AB25-B28293E6DD95}" type="parTrans" cxnId="{01BD182A-0E9B-4816-A335-F405A8698E07}">
      <dgm:prSet/>
      <dgm:spPr/>
      <dgm:t>
        <a:bodyPr/>
        <a:lstStyle/>
        <a:p>
          <a:endParaRPr lang="zh-TW" altLang="en-US"/>
        </a:p>
      </dgm:t>
    </dgm:pt>
    <dgm:pt modelId="{61A69CF2-748B-42DA-95E7-98B1F01D8CAD}" type="sibTrans" cxnId="{01BD182A-0E9B-4816-A335-F405A8698E0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710CB7EB-A011-482B-A50E-D47B7A51B6FA}" type="pres">
      <dgm:prSet presAssocID="{F57DB1CE-73D1-4E35-899D-E295299D12C0}" presName="composite" presStyleCnt="0"/>
      <dgm:spPr/>
    </dgm:pt>
    <dgm:pt modelId="{BA38379C-2DE4-41DD-9A6A-7C2870C8682D}" type="pres">
      <dgm:prSet presAssocID="{F57DB1CE-73D1-4E35-899D-E295299D12C0}" presName="parTx" presStyleLbl="alignNode1" presStyleIdx="0" presStyleCnt="3" custLinFactNeighborX="-103">
        <dgm:presLayoutVars>
          <dgm:chMax val="0"/>
          <dgm:chPref val="0"/>
          <dgm:bulletEnabled val="1"/>
        </dgm:presLayoutVars>
      </dgm:prSet>
      <dgm:spPr/>
    </dgm:pt>
    <dgm:pt modelId="{88A231A8-E61A-40DA-BC0F-238B74937B62}" type="pres">
      <dgm:prSet presAssocID="{F57DB1CE-73D1-4E35-899D-E295299D12C0}" presName="desTx" presStyleLbl="alignAccFollowNode1" presStyleIdx="0" presStyleCnt="3">
        <dgm:presLayoutVars>
          <dgm:bulletEnabled val="1"/>
        </dgm:presLayoutVars>
      </dgm:prSet>
      <dgm:spPr/>
    </dgm:pt>
    <dgm:pt modelId="{26F8DCA8-34A1-4F55-863B-442C5CC6FA7D}" type="pres">
      <dgm:prSet presAssocID="{DD34DEE1-E152-499F-A0C7-3F7492E7A8DE}"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pt>
    <dgm:pt modelId="{6679C23B-0308-4622-9F86-B40959664E89}" type="pres">
      <dgm:prSet presAssocID="{6D1BEC34-81E2-404A-B73E-583B224FFA08}" presName="desTx" presStyleLbl="alignAccFollowNode1" presStyleIdx="1" presStyleCnt="3">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pt>
    <dgm:pt modelId="{80BE82F1-C342-4D52-85EA-C8A95EAC3C5D}" type="pres">
      <dgm:prSet presAssocID="{97AEE6E3-4F79-4777-AE86-3077DC8E4C86}" presName="desTx" presStyleLbl="alignAccFollowNode1" presStyleIdx="2" presStyleCnt="3">
        <dgm:presLayoutVars>
          <dgm:bulletEnabled val="1"/>
        </dgm:presLayoutVars>
      </dgm:prSet>
      <dgm:spPr/>
    </dgm:pt>
  </dgm:ptLst>
  <dgm:cxnLst>
    <dgm:cxn modelId="{E0C90A00-B30E-4F2E-BD3C-F2529F48B10C}" type="presOf" srcId="{B0B8B245-703C-47B6-BFE4-1C71A9458533}" destId="{88A231A8-E61A-40DA-BC0F-238B74937B62}"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C2B85A1A-F294-49E3-A0FB-B683CDD627D4}" type="presOf" srcId="{F57DB1CE-73D1-4E35-899D-E295299D12C0}" destId="{BA38379C-2DE4-41DD-9A6A-7C2870C8682D}" srcOrd="0" destOrd="0" presId="urn:microsoft.com/office/officeart/2005/8/layout/hList1"/>
    <dgm:cxn modelId="{01BD182A-0E9B-4816-A335-F405A8698E07}" srcId="{F57DB1CE-73D1-4E35-899D-E295299D12C0}" destId="{92134086-C083-4F51-BCAB-6DA0E1A70C59}" srcOrd="2" destOrd="0" parTransId="{64D6249D-30F9-4116-AB25-B28293E6DD95}" sibTransId="{61A69CF2-748B-42DA-95E7-98B1F01D8CAD}"/>
    <dgm:cxn modelId="{2C154544-EC1B-478C-90D2-6E69CE3A10C5}" srcId="{F57DB1CE-73D1-4E35-899D-E295299D12C0}" destId="{B0B8B245-703C-47B6-BFE4-1C71A9458533}" srcOrd="0" destOrd="0" parTransId="{0DC7F0C0-A2B1-4A14-ACB2-9F5C7E19207D}" sibTransId="{DA9C538D-86DD-4BCB-B3EA-74B6873ADA0A}"/>
    <dgm:cxn modelId="{1899B66E-B819-4411-BECE-A0A4FC6110F2}" type="presOf" srcId="{97AEE6E3-4F79-4777-AE86-3077DC8E4C86}" destId="{6A338199-5EF4-45BF-A642-5A0F7B74B94E}" srcOrd="0" destOrd="0" presId="urn:microsoft.com/office/officeart/2005/8/layout/hList1"/>
    <dgm:cxn modelId="{90A2E75A-F269-4CC3-AF28-9D8C72129B31}" type="presOf" srcId="{C74C7364-0428-4C13-BA2D-7C2F574ADEF9}" destId="{88A231A8-E61A-40DA-BC0F-238B74937B62}" srcOrd="0" destOrd="1"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2"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B7972F92-4022-40DF-890B-D22989C7BDD8}" srcId="{224A695B-F3EE-4E8E-8E6C-BD7EA5D9C9A0}" destId="{F57DB1CE-73D1-4E35-899D-E295299D12C0}" srcOrd="0" destOrd="0" parTransId="{114EFD84-20FC-4EF2-A767-F3277A3F6C90}" sibTransId="{DD34DEE1-E152-499F-A0C7-3F7492E7A8DE}"/>
    <dgm:cxn modelId="{21A92C93-B97E-4674-9481-26D02507AA36}" type="presOf" srcId="{92134086-C083-4F51-BCAB-6DA0E1A70C59}" destId="{88A231A8-E61A-40DA-BC0F-238B74937B62}" srcOrd="0" destOrd="2"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329F0FA9-DE04-41D6-8790-46C8E11060DE}" srcId="{F57DB1CE-73D1-4E35-899D-E295299D12C0}" destId="{C74C7364-0428-4C13-BA2D-7C2F574ADEF9}" srcOrd="1" destOrd="0" parTransId="{1736904B-3CD0-403B-B29C-5015680DEF5C}" sibTransId="{159BA401-9DC3-4708-91F1-7C8BA2532932}"/>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1CCA7D7B-5FB4-437C-8BFD-DBC0F0DDCE43}" type="presParOf" srcId="{D983C862-1DFF-4E7C-BE09-387B1E70BE80}" destId="{710CB7EB-A011-482B-A50E-D47B7A51B6FA}" srcOrd="0" destOrd="0" presId="urn:microsoft.com/office/officeart/2005/8/layout/hList1"/>
    <dgm:cxn modelId="{6B61273C-6DE8-4634-9FC6-81FD90C46131}" type="presParOf" srcId="{710CB7EB-A011-482B-A50E-D47B7A51B6FA}" destId="{BA38379C-2DE4-41DD-9A6A-7C2870C8682D}" srcOrd="0" destOrd="0" presId="urn:microsoft.com/office/officeart/2005/8/layout/hList1"/>
    <dgm:cxn modelId="{66F494BC-D23D-4EE3-B170-09E7BB988A73}" type="presParOf" srcId="{710CB7EB-A011-482B-A50E-D47B7A51B6FA}" destId="{88A231A8-E61A-40DA-BC0F-238B74937B62}" srcOrd="1" destOrd="0" presId="urn:microsoft.com/office/officeart/2005/8/layout/hList1"/>
    <dgm:cxn modelId="{07C9A825-6E0E-498F-91F3-484E259E7EEB}" type="presParOf" srcId="{D983C862-1DFF-4E7C-BE09-387B1E70BE80}" destId="{26F8DCA8-34A1-4F55-863B-442C5CC6FA7D}"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1DCBC663-3578-4573-AAD7-1CEA4E3D5F18}">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dirty="0">
              <a:latin typeface="微軟正黑體" panose="020B0604030504040204" pitchFamily="34" charset="-120"/>
              <a:ea typeface="微軟正黑體" panose="020B0604030504040204" pitchFamily="34" charset="-120"/>
            </a:rPr>
            <a:t>免試入學</a:t>
          </a:r>
          <a:br>
            <a:rPr kumimoji="0" lang="en-US" altLang="zh-TW" sz="2000" dirty="0">
              <a:latin typeface="微軟正黑體" panose="020B0604030504040204" pitchFamily="34" charset="-120"/>
              <a:ea typeface="微軟正黑體" panose="020B0604030504040204" pitchFamily="34" charset="-120"/>
            </a:rPr>
          </a:br>
          <a:r>
            <a:rPr kumimoji="0" lang="zh-TW" altLang="en-US" sz="2400" b="1" u="sng"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dirty="0">
            <a:solidFill>
              <a:srgbClr val="FF0000"/>
            </a:solidFill>
            <a:latin typeface="微軟正黑體" panose="020B0604030504040204" pitchFamily="34" charset="-120"/>
            <a:ea typeface="微軟正黑體" panose="020B0604030504040204" pitchFamily="34" charset="-120"/>
          </a:endParaRPr>
        </a:p>
      </dgm:t>
    </dgm:pt>
    <dgm:pt modelId="{BE36D9A2-FB5A-42FF-AA54-19C461ADB197}" type="parTrans" cxnId="{AEE480DD-3E0A-44FE-BD86-59A984CEA385}">
      <dgm:prSet/>
      <dgm:spPr/>
      <dgm:t>
        <a:bodyPr/>
        <a:lstStyle/>
        <a:p>
          <a:endParaRPr lang="zh-TW" altLang="en-US"/>
        </a:p>
      </dgm:t>
    </dgm:pt>
    <dgm:pt modelId="{A8FEEBC2-3778-4C0B-BCBD-A554A5EAB421}" type="sibTrans" cxnId="{AEE480DD-3E0A-44FE-BD86-59A984CEA385}">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E882980A-78A8-4C69-8F3E-1961F80A609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不訂定</a:t>
          </a:r>
          <a:r>
            <a:rPr kumimoji="0" lang="zh-TW" altLang="en-US" sz="2400" b="1"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C211E31F-2C74-4B11-AE69-7430F4AD638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1"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dirty="0">
              <a:latin typeface="微軟正黑體" panose="020B0604030504040204" pitchFamily="34" charset="-120"/>
              <a:ea typeface="微軟正黑體" panose="020B0604030504040204" pitchFamily="34" charset="-120"/>
            </a:rPr>
            <a:t>國中在校學科成績</a:t>
          </a:r>
          <a:endParaRPr lang="zh-TW" altLang="en-US" sz="2000" dirty="0">
            <a:latin typeface="微軟正黑體" panose="020B0604030504040204" pitchFamily="34" charset="-120"/>
            <a:ea typeface="微軟正黑體" panose="020B0604030504040204" pitchFamily="34" charset="-120"/>
          </a:endParaRPr>
        </a:p>
      </dgm:t>
    </dgm:pt>
    <dgm:pt modelId="{36BB1E0E-3024-401F-AA7B-6AA6E97098FB}" type="parTrans" cxnId="{D27AFB13-4CBC-486F-BB1A-1AF12A5504E3}">
      <dgm:prSet/>
      <dgm:spPr/>
      <dgm:t>
        <a:bodyPr/>
        <a:lstStyle/>
        <a:p>
          <a:endParaRPr lang="zh-TW" altLang="en-US"/>
        </a:p>
      </dgm:t>
    </dgm:pt>
    <dgm:pt modelId="{2CE90ED5-39ED-4002-B1B9-61F24657842C}" type="sibTrans" cxnId="{D27AFB13-4CBC-486F-BB1A-1AF12A5504E3}">
      <dgm:prSet/>
      <dgm:spPr/>
      <dgm:t>
        <a:bodyPr/>
        <a:lstStyle/>
        <a:p>
          <a:endParaRPr lang="zh-TW" altLang="en-US"/>
        </a:p>
      </dgm:t>
    </dgm:pt>
    <dgm:pt modelId="{16BB7156-56EA-4B6E-B543-DEE8897678F3}">
      <dgm:prSet phldrT="[文字]" custT="1"/>
      <dgm:spPr/>
      <dgm:t>
        <a:bodyPr/>
        <a:lstStyle/>
        <a:p>
          <a:r>
            <a:rPr kumimoji="0" lang="zh-TW" altLang="en-US" sz="2400" b="1" dirty="0">
              <a:solidFill>
                <a:srgbClr val="00B050"/>
              </a:solidFill>
              <a:latin typeface="微軟正黑體" panose="020B0604030504040204" pitchFamily="34" charset="-120"/>
              <a:ea typeface="微軟正黑體" panose="020B0604030504040204" pitchFamily="34" charset="-120"/>
            </a:rPr>
            <a:t>學籍</a:t>
          </a:r>
          <a:r>
            <a:rPr kumimoji="0" lang="zh-TW" altLang="en-US" sz="2000" dirty="0">
              <a:latin typeface="微軟正黑體" panose="020B0604030504040204" pitchFamily="34" charset="-120"/>
              <a:ea typeface="微軟正黑體" panose="020B0604030504040204" pitchFamily="34" charset="-120"/>
            </a:rPr>
            <a:t>所在</a:t>
          </a:r>
          <a:r>
            <a:rPr kumimoji="0" lang="zh-TW" altLang="en-US" sz="2400" b="1"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dirty="0">
              <a:latin typeface="微軟正黑體" panose="020B0604030504040204" pitchFamily="34" charset="-120"/>
              <a:ea typeface="微軟正黑體" panose="020B0604030504040204" pitchFamily="34" charset="-120"/>
            </a:rPr>
            <a:t>入學</a:t>
          </a:r>
          <a:endParaRPr lang="zh-TW" altLang="en-US" sz="2000" dirty="0">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5831076-5959-4678-823E-EF4E35E630D4}">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學生參加就讀或畢業之國中</a:t>
          </a:r>
          <a:r>
            <a:rPr kumimoji="0" lang="zh-TW" altLang="en-US" sz="2000" b="1"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dirty="0">
              <a:latin typeface="微軟正黑體" panose="020B0604030504040204" pitchFamily="34" charset="-120"/>
              <a:ea typeface="微軟正黑體" panose="020B0604030504040204" pitchFamily="34" charset="-120"/>
            </a:rPr>
            <a:t>免試就學區為原則</a:t>
          </a:r>
          <a:endParaRPr lang="zh-TW" altLang="en-US" sz="2000" dirty="0">
            <a:latin typeface="微軟正黑體" panose="020B0604030504040204" pitchFamily="34" charset="-120"/>
            <a:ea typeface="微軟正黑體" panose="020B0604030504040204" pitchFamily="34" charset="-120"/>
          </a:endParaRPr>
        </a:p>
      </dgm:t>
    </dgm:pt>
    <dgm:pt modelId="{6488D424-5682-461C-9030-EF65992ED5F9}" type="parTrans" cxnId="{634DB8A8-FE0E-4885-B8D7-CA75132C9936}">
      <dgm:prSet/>
      <dgm:spPr/>
      <dgm:t>
        <a:bodyPr/>
        <a:lstStyle/>
        <a:p>
          <a:endParaRPr lang="zh-TW" altLang="en-US"/>
        </a:p>
      </dgm:t>
    </dgm:pt>
    <dgm:pt modelId="{59009C0F-BAF3-4EAC-A1D9-0D7DCF8F190D}" type="sibTrans" cxnId="{634DB8A8-FE0E-4885-B8D7-CA75132C993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pt>
    <dgm:pt modelId="{78102678-25BA-4748-AE40-21409107B5BE}" type="pres">
      <dgm:prSet presAssocID="{3C59EAFE-8B11-4DA5-B0EF-531FD447A118}" presName="dummyMaxCanvas" presStyleCnt="0">
        <dgm:presLayoutVars/>
      </dgm:prSet>
      <dgm:spPr/>
    </dgm:pt>
    <dgm:pt modelId="{D5E9BE54-D004-4D55-B7F5-7DE0CE71F078}" type="pres">
      <dgm:prSet presAssocID="{3C59EAFE-8B11-4DA5-B0EF-531FD447A118}" presName="ThreeNodes_1" presStyleLbl="node1" presStyleIdx="0" presStyleCnt="3">
        <dgm:presLayoutVars>
          <dgm:bulletEnabled val="1"/>
        </dgm:presLayoutVars>
      </dgm:prSet>
      <dgm:spPr/>
    </dgm:pt>
    <dgm:pt modelId="{A221B086-63C7-4754-94FA-A2409E9D7F41}" type="pres">
      <dgm:prSet presAssocID="{3C59EAFE-8B11-4DA5-B0EF-531FD447A118}" presName="ThreeNodes_2" presStyleLbl="node1" presStyleIdx="1" presStyleCnt="3">
        <dgm:presLayoutVars>
          <dgm:bulletEnabled val="1"/>
        </dgm:presLayoutVars>
      </dgm:prSet>
      <dgm:spPr/>
    </dgm:pt>
    <dgm:pt modelId="{4BBDEDBF-2472-4841-89D1-C3C9AB0B5F81}" type="pres">
      <dgm:prSet presAssocID="{3C59EAFE-8B11-4DA5-B0EF-531FD447A118}" presName="ThreeNodes_3" presStyleLbl="node1" presStyleIdx="2" presStyleCnt="3">
        <dgm:presLayoutVars>
          <dgm:bulletEnabled val="1"/>
        </dgm:presLayoutVars>
      </dgm:prSet>
      <dgm:spPr/>
    </dgm:pt>
    <dgm:pt modelId="{A0D05EFF-0CEE-4522-93BC-44D603BB0F37}" type="pres">
      <dgm:prSet presAssocID="{3C59EAFE-8B11-4DA5-B0EF-531FD447A118}" presName="ThreeConn_1-2" presStyleLbl="fgAccFollowNode1" presStyleIdx="0" presStyleCnt="2">
        <dgm:presLayoutVars>
          <dgm:bulletEnabled val="1"/>
        </dgm:presLayoutVars>
      </dgm:prSet>
      <dgm:spPr/>
    </dgm:pt>
    <dgm:pt modelId="{2C41A32A-DDA0-412A-B210-9AB44810A748}" type="pres">
      <dgm:prSet presAssocID="{3C59EAFE-8B11-4DA5-B0EF-531FD447A118}" presName="ThreeConn_2-3" presStyleLbl="fgAccFollowNode1" presStyleIdx="1" presStyleCnt="2">
        <dgm:presLayoutVars>
          <dgm:bulletEnabled val="1"/>
        </dgm:presLayoutVars>
      </dgm:prSet>
      <dgm:spPr/>
    </dgm:pt>
    <dgm:pt modelId="{A584AF6E-1ADA-4AE1-9C36-CE297D484296}" type="pres">
      <dgm:prSet presAssocID="{3C59EAFE-8B11-4DA5-B0EF-531FD447A118}" presName="ThreeNodes_1_text" presStyleLbl="node1" presStyleIdx="2" presStyleCnt="3">
        <dgm:presLayoutVars>
          <dgm:bulletEnabled val="1"/>
        </dgm:presLayoutVars>
      </dgm:prSet>
      <dgm:spPr/>
    </dgm:pt>
    <dgm:pt modelId="{D14EE1ED-B170-4790-9E2A-E97FE69D6135}" type="pres">
      <dgm:prSet presAssocID="{3C59EAFE-8B11-4DA5-B0EF-531FD447A118}" presName="ThreeNodes_2_text" presStyleLbl="node1" presStyleIdx="2" presStyleCnt="3">
        <dgm:presLayoutVars>
          <dgm:bulletEnabled val="1"/>
        </dgm:presLayoutVars>
      </dgm:prSet>
      <dgm:spPr/>
    </dgm:pt>
    <dgm:pt modelId="{7158A422-0E92-4C3C-9665-8EC6A8A1B9D6}" type="pres">
      <dgm:prSet presAssocID="{3C59EAFE-8B11-4DA5-B0EF-531FD447A118}" presName="ThreeNodes_3_text" presStyleLbl="node1" presStyleIdx="2" presStyleCnt="3">
        <dgm:presLayoutVars>
          <dgm:bulletEnabled val="1"/>
        </dgm:presLayoutVars>
      </dgm:prSet>
      <dgm:spPr/>
    </dgm:pt>
  </dgm:ptLst>
  <dgm:cxnLst>
    <dgm:cxn modelId="{E11CBC08-2D80-4E5B-AF03-54603A1BB4EC}" srcId="{3C59EAFE-8B11-4DA5-B0EF-531FD447A118}" destId="{E882980A-78A8-4C69-8F3E-1961F80A6090}" srcOrd="1" destOrd="0" parTransId="{3BBF1780-B2E8-407D-837A-0C589E1DCBB9}" sibTransId="{93D432D6-9361-46D3-9B20-3134076FBD56}"/>
    <dgm:cxn modelId="{D27AFB13-4CBC-486F-BB1A-1AF12A5504E3}" srcId="{E882980A-78A8-4C69-8F3E-1961F80A6090}" destId="{C211E31F-2C74-4B11-AE69-7430F4AD6380}" srcOrd="0" destOrd="0" parTransId="{36BB1E0E-3024-401F-AA7B-6AA6E97098FB}" sibTransId="{2CE90ED5-39ED-4002-B1B9-61F24657842C}"/>
    <dgm:cxn modelId="{2096B12F-C811-4149-9EB5-C8F2119AC1D0}" type="presOf" srcId="{3C59EAFE-8B11-4DA5-B0EF-531FD447A118}" destId="{C78EC478-4B0D-48DC-8563-5D3D22CC36DA}" srcOrd="0" destOrd="0" presId="urn:microsoft.com/office/officeart/2005/8/layout/vProcess5"/>
    <dgm:cxn modelId="{7D8BBB30-C83B-4570-932B-0C2C5189BF34}" type="presOf" srcId="{C211E31F-2C74-4B11-AE69-7430F4AD6380}" destId="{D14EE1ED-B170-4790-9E2A-E97FE69D6135}" srcOrd="1" destOrd="1" presId="urn:microsoft.com/office/officeart/2005/8/layout/vProcess5"/>
    <dgm:cxn modelId="{ED49DE4F-A955-44B1-8397-8A58EC2018A0}" type="presOf" srcId="{1DCBC663-3578-4573-AAD7-1CEA4E3D5F18}" destId="{D5E9BE54-D004-4D55-B7F5-7DE0CE71F078}" srcOrd="0" destOrd="0" presId="urn:microsoft.com/office/officeart/2005/8/layout/vProcess5"/>
    <dgm:cxn modelId="{D4339E51-2ABF-45DC-B1A1-F06B0386F076}" srcId="{3C59EAFE-8B11-4DA5-B0EF-531FD447A118}" destId="{16BB7156-56EA-4B6E-B543-DEE8897678F3}" srcOrd="2" destOrd="0" parTransId="{1869B793-36F8-4D1F-BF1A-7AD8570EC9E8}" sibTransId="{433CBEAA-8D22-49C9-9F05-AD55109DA3A5}"/>
    <dgm:cxn modelId="{F2056E74-6670-4759-A1DF-F3B50C2D2284}" type="presOf" srcId="{A8FEEBC2-3778-4C0B-BCBD-A554A5EAB421}" destId="{A0D05EFF-0CEE-4522-93BC-44D603BB0F37}" srcOrd="0" destOrd="0" presId="urn:microsoft.com/office/officeart/2005/8/layout/vProcess5"/>
    <dgm:cxn modelId="{E01AF87C-CA24-46F5-8CFA-3157A2417DBF}" type="presOf" srcId="{1DCBC663-3578-4573-AAD7-1CEA4E3D5F18}" destId="{A584AF6E-1ADA-4AE1-9C36-CE297D484296}" srcOrd="1" destOrd="0" presId="urn:microsoft.com/office/officeart/2005/8/layout/vProcess5"/>
    <dgm:cxn modelId="{AC445389-A666-4C3F-98E2-B979009B0AC9}" type="presOf" srcId="{C211E31F-2C74-4B11-AE69-7430F4AD6380}" destId="{A221B086-63C7-4754-94FA-A2409E9D7F41}" srcOrd="0" destOrd="1" presId="urn:microsoft.com/office/officeart/2005/8/layout/vProcess5"/>
    <dgm:cxn modelId="{C40E44A8-F3EB-4E83-96F4-E63366A6C714}" type="presOf" srcId="{16BB7156-56EA-4B6E-B543-DEE8897678F3}" destId="{7158A422-0E92-4C3C-9665-8EC6A8A1B9D6}" srcOrd="1" destOrd="0" presId="urn:microsoft.com/office/officeart/2005/8/layout/vProcess5"/>
    <dgm:cxn modelId="{634DB8A8-FE0E-4885-B8D7-CA75132C9936}" srcId="{16BB7156-56EA-4B6E-B543-DEE8897678F3}" destId="{C5831076-5959-4678-823E-EF4E35E630D4}" srcOrd="0" destOrd="0" parTransId="{6488D424-5682-461C-9030-EF65992ED5F9}" sibTransId="{59009C0F-BAF3-4EAC-A1D9-0D7DCF8F190D}"/>
    <dgm:cxn modelId="{095810B3-95BB-451D-B79E-1263AC773037}" type="presOf" srcId="{C5831076-5959-4678-823E-EF4E35E630D4}" destId="{7158A422-0E92-4C3C-9665-8EC6A8A1B9D6}" srcOrd="1" destOrd="1" presId="urn:microsoft.com/office/officeart/2005/8/layout/vProcess5"/>
    <dgm:cxn modelId="{3127DEB5-BEA6-4B18-98F2-EB87271EA9D1}" type="presOf" srcId="{C5831076-5959-4678-823E-EF4E35E630D4}" destId="{4BBDEDBF-2472-4841-89D1-C3C9AB0B5F81}" srcOrd="0" destOrd="1" presId="urn:microsoft.com/office/officeart/2005/8/layout/vProcess5"/>
    <dgm:cxn modelId="{535C75D9-956D-4FD4-8D9C-582E2490D8C3}" type="presOf" srcId="{E882980A-78A8-4C69-8F3E-1961F80A6090}" destId="{D14EE1ED-B170-4790-9E2A-E97FE69D6135}" srcOrd="1" destOrd="0" presId="urn:microsoft.com/office/officeart/2005/8/layout/vProcess5"/>
    <dgm:cxn modelId="{AEE480DD-3E0A-44FE-BD86-59A984CEA385}" srcId="{3C59EAFE-8B11-4DA5-B0EF-531FD447A118}" destId="{1DCBC663-3578-4573-AAD7-1CEA4E3D5F18}" srcOrd="0" destOrd="0" parTransId="{BE36D9A2-FB5A-42FF-AA54-19C461ADB197}" sibTransId="{A8FEEBC2-3778-4C0B-BCBD-A554A5EAB421}"/>
    <dgm:cxn modelId="{1D8754E0-3282-4A12-AAE9-40DD94E11506}" type="presOf" srcId="{93D432D6-9361-46D3-9B20-3134076FBD56}" destId="{2C41A32A-DDA0-412A-B210-9AB44810A748}" srcOrd="0" destOrd="0" presId="urn:microsoft.com/office/officeart/2005/8/layout/vProcess5"/>
    <dgm:cxn modelId="{54601AE4-B153-46FB-986A-964C07ED0DF0}" type="presOf" srcId="{16BB7156-56EA-4B6E-B543-DEE8897678F3}" destId="{4BBDEDBF-2472-4841-89D1-C3C9AB0B5F81}" srcOrd="0" destOrd="0" presId="urn:microsoft.com/office/officeart/2005/8/layout/vProcess5"/>
    <dgm:cxn modelId="{E78595F5-E6EC-45FC-AA41-D2D26D7F816C}" type="presOf" srcId="{E882980A-78A8-4C69-8F3E-1961F80A6090}" destId="{A221B086-63C7-4754-94FA-A2409E9D7F41}" srcOrd="0" destOrd="0"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2C9BB2D6-AE66-4674-B584-B745BA850845}" type="presParOf" srcId="{C78EC478-4B0D-48DC-8563-5D3D22CC36DA}" destId="{D5E9BE54-D004-4D55-B7F5-7DE0CE71F078}" srcOrd="1" destOrd="0" presId="urn:microsoft.com/office/officeart/2005/8/layout/vProcess5"/>
    <dgm:cxn modelId="{C8E6E02A-F096-4A98-9196-8C429009ACAC}" type="presParOf" srcId="{C78EC478-4B0D-48DC-8563-5D3D22CC36DA}" destId="{A221B086-63C7-4754-94FA-A2409E9D7F41}" srcOrd="2" destOrd="0" presId="urn:microsoft.com/office/officeart/2005/8/layout/vProcess5"/>
    <dgm:cxn modelId="{5A6EA2D4-653D-4CE2-A773-B5BFD1AE0898}" type="presParOf" srcId="{C78EC478-4B0D-48DC-8563-5D3D22CC36DA}" destId="{4BBDEDBF-2472-4841-89D1-C3C9AB0B5F81}" srcOrd="3" destOrd="0" presId="urn:microsoft.com/office/officeart/2005/8/layout/vProcess5"/>
    <dgm:cxn modelId="{5D5F9817-0B9C-4279-B3D2-3B53EAB6A186}" type="presParOf" srcId="{C78EC478-4B0D-48DC-8563-5D3D22CC36DA}" destId="{A0D05EFF-0CEE-4522-93BC-44D603BB0F37}" srcOrd="4" destOrd="0" presId="urn:microsoft.com/office/officeart/2005/8/layout/vProcess5"/>
    <dgm:cxn modelId="{6B326AAB-CE83-474F-823F-496F512AE814}" type="presParOf" srcId="{C78EC478-4B0D-48DC-8563-5D3D22CC36DA}" destId="{2C41A32A-DDA0-412A-B210-9AB44810A748}" srcOrd="5" destOrd="0" presId="urn:microsoft.com/office/officeart/2005/8/layout/vProcess5"/>
    <dgm:cxn modelId="{E929B0CA-4D7B-473C-A7ED-DB61DBF183AC}" type="presParOf" srcId="{C78EC478-4B0D-48DC-8563-5D3D22CC36DA}" destId="{A584AF6E-1ADA-4AE1-9C36-CE297D484296}" srcOrd="6" destOrd="0" presId="urn:microsoft.com/office/officeart/2005/8/layout/vProcess5"/>
    <dgm:cxn modelId="{2120FD1E-4B01-45C1-8C00-F5B5722F9746}" type="presParOf" srcId="{C78EC478-4B0D-48DC-8563-5D3D22CC36DA}" destId="{D14EE1ED-B170-4790-9E2A-E97FE69D6135}" srcOrd="7" destOrd="0" presId="urn:microsoft.com/office/officeart/2005/8/layout/vProcess5"/>
    <dgm:cxn modelId="{A751F241-1531-45A3-85EB-01313CA10824}" type="presParOf" srcId="{C78EC478-4B0D-48DC-8563-5D3D22CC36DA}" destId="{7158A422-0E92-4C3C-9665-8EC6A8A1B9D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E882980A-78A8-4C69-8F3E-1961F80A6090}">
      <dgm:prSet phldrT="[文字]" custT="1"/>
      <dgm:spPr/>
      <dgm:t>
        <a:bodyPr/>
        <a:lstStyle/>
        <a:p>
          <a:r>
            <a:rPr kumimoji="0" lang="zh-TW" altLang="en-US" sz="24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16BB7156-56EA-4B6E-B543-DEE8897678F3}">
      <dgm:prSet phldrT="[文字]" custT="1"/>
      <dgm:spPr/>
      <dgm:t>
        <a:bodyPr/>
        <a:lstStyle/>
        <a:p>
          <a:r>
            <a:rPr kumimoji="0" lang="zh-TW" altLang="en-US" sz="18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dirty="0">
              <a:solidFill>
                <a:schemeClr val="tx1"/>
              </a:solidFill>
              <a:latin typeface="微軟正黑體" panose="020B0604030504040204" pitchFamily="34" charset="-120"/>
              <a:ea typeface="微軟正黑體" panose="020B0604030504040204" pitchFamily="34" charset="-120"/>
            </a:rPr>
            <a:t>。</a:t>
          </a:r>
          <a:br>
            <a:rPr kumimoji="0" lang="en-US" altLang="zh-TW" sz="2000" dirty="0">
              <a:solidFill>
                <a:schemeClr val="tx1"/>
              </a:solidFill>
              <a:latin typeface="微軟正黑體" panose="020B0604030504040204" pitchFamily="34" charset="-120"/>
              <a:ea typeface="微軟正黑體" panose="020B0604030504040204" pitchFamily="34" charset="-120"/>
            </a:rPr>
          </a:br>
          <a:r>
            <a:rPr kumimoji="0" lang="zh-TW" altLang="en-US" sz="18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當登記人數超過主管機關核定學校之招生名額依本區免試入學</a:t>
          </a:r>
          <a:r>
            <a:rPr kumimoji="0" lang="zh-TW" altLang="en-US" sz="2400" b="1" dirty="0">
              <a:solidFill>
                <a:srgbClr val="FF0000"/>
              </a:solidFill>
              <a:latin typeface="微軟正黑體" panose="020B0604030504040204" pitchFamily="34" charset="-120"/>
              <a:ea typeface="微軟正黑體" panose="020B0604030504040204" pitchFamily="34" charset="-120"/>
            </a:rPr>
            <a:t>比序項目積分對照表</a:t>
          </a:r>
          <a:r>
            <a:rPr kumimoji="0" lang="zh-TW" altLang="en-US" sz="1800" dirty="0">
              <a:solidFill>
                <a:schemeClr val="tx1"/>
              </a:solidFill>
              <a:latin typeface="微軟正黑體" panose="020B0604030504040204" pitchFamily="34" charset="-120"/>
              <a:ea typeface="微軟正黑體" panose="020B0604030504040204" pitchFamily="34" charset="-120"/>
            </a:rPr>
            <a:t>進行比序。</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pt>
    <dgm:pt modelId="{78102678-25BA-4748-AE40-21409107B5BE}" type="pres">
      <dgm:prSet presAssocID="{3C59EAFE-8B11-4DA5-B0EF-531FD447A118}" presName="dummyMaxCanvas" presStyleCnt="0">
        <dgm:presLayoutVars/>
      </dgm:prSet>
      <dgm:spPr/>
    </dgm:pt>
    <dgm:pt modelId="{B9AF2E2D-C698-4D58-80B7-532011F5E9C2}" type="pres">
      <dgm:prSet presAssocID="{3C59EAFE-8B11-4DA5-B0EF-531FD447A118}" presName="TwoNodes_1" presStyleLbl="node1" presStyleIdx="0" presStyleCnt="2" custScaleX="102834">
        <dgm:presLayoutVars>
          <dgm:bulletEnabled val="1"/>
        </dgm:presLayoutVars>
      </dgm:prSet>
      <dgm:spPr/>
    </dgm:pt>
    <dgm:pt modelId="{33556228-8B11-48A0-AF7F-02D4B1DF9E1E}" type="pres">
      <dgm:prSet presAssocID="{3C59EAFE-8B11-4DA5-B0EF-531FD447A118}" presName="TwoNodes_2" presStyleLbl="node1" presStyleIdx="1" presStyleCnt="2" custScaleX="92240" custLinFactNeighborX="2514" custLinFactNeighborY="514">
        <dgm:presLayoutVars>
          <dgm:bulletEnabled val="1"/>
        </dgm:presLayoutVars>
      </dgm:prSet>
      <dgm:spPr/>
    </dgm:pt>
    <dgm:pt modelId="{046B2946-A5B0-4276-83E4-0D708166EF5A}" type="pres">
      <dgm:prSet presAssocID="{3C59EAFE-8B11-4DA5-B0EF-531FD447A118}" presName="TwoConn_1-2" presStyleLbl="fgAccFollowNode1" presStyleIdx="0" presStyleCnt="1">
        <dgm:presLayoutVars>
          <dgm:bulletEnabled val="1"/>
        </dgm:presLayoutVars>
      </dgm:prSet>
      <dgm:spPr/>
    </dgm:pt>
    <dgm:pt modelId="{99DA1AB2-B051-46CA-93B4-E9CC259E3C96}" type="pres">
      <dgm:prSet presAssocID="{3C59EAFE-8B11-4DA5-B0EF-531FD447A118}" presName="TwoNodes_1_text" presStyleLbl="node1" presStyleIdx="1" presStyleCnt="2">
        <dgm:presLayoutVars>
          <dgm:bulletEnabled val="1"/>
        </dgm:presLayoutVars>
      </dgm:prSet>
      <dgm:spPr/>
    </dgm:pt>
    <dgm:pt modelId="{20343243-7636-4B39-8552-1D0CA75BCBF4}" type="pres">
      <dgm:prSet presAssocID="{3C59EAFE-8B11-4DA5-B0EF-531FD447A118}" presName="TwoNodes_2_text" presStyleLbl="node1" presStyleIdx="1" presStyleCnt="2">
        <dgm:presLayoutVars>
          <dgm:bulletEnabled val="1"/>
        </dgm:presLayoutVars>
      </dgm:prSet>
      <dgm:spPr/>
    </dgm:pt>
  </dgm:ptLst>
  <dgm:cxnLst>
    <dgm:cxn modelId="{5FA0A704-A3EE-464B-B003-3FCA2873991D}" type="presOf" srcId="{E882980A-78A8-4C69-8F3E-1961F80A6090}" destId="{99DA1AB2-B051-46CA-93B4-E9CC259E3C96}" srcOrd="1" destOrd="0" presId="urn:microsoft.com/office/officeart/2005/8/layout/vProcess5"/>
    <dgm:cxn modelId="{E11CBC08-2D80-4E5B-AF03-54603A1BB4EC}" srcId="{3C59EAFE-8B11-4DA5-B0EF-531FD447A118}" destId="{E882980A-78A8-4C69-8F3E-1961F80A6090}" srcOrd="0" destOrd="0" parTransId="{3BBF1780-B2E8-407D-837A-0C589E1DCBB9}" sibTransId="{93D432D6-9361-46D3-9B20-3134076FBD56}"/>
    <dgm:cxn modelId="{46FFB617-5385-45FF-80E7-5D11D6E2D859}" type="presOf" srcId="{16BB7156-56EA-4B6E-B543-DEE8897678F3}" destId="{20343243-7636-4B39-8552-1D0CA75BCBF4}" srcOrd="1" destOrd="0" presId="urn:microsoft.com/office/officeart/2005/8/layout/vProcess5"/>
    <dgm:cxn modelId="{2096B12F-C811-4149-9EB5-C8F2119AC1D0}" type="presOf" srcId="{3C59EAFE-8B11-4DA5-B0EF-531FD447A118}" destId="{C78EC478-4B0D-48DC-8563-5D3D22CC36DA}" srcOrd="0" destOrd="0" presId="urn:microsoft.com/office/officeart/2005/8/layout/vProcess5"/>
    <dgm:cxn modelId="{4894EC47-5F70-426E-84FC-0FA9AFFDF02F}" type="presOf" srcId="{93D432D6-9361-46D3-9B20-3134076FBD56}" destId="{046B2946-A5B0-4276-83E4-0D708166EF5A}" srcOrd="0" destOrd="0" presId="urn:microsoft.com/office/officeart/2005/8/layout/vProcess5"/>
    <dgm:cxn modelId="{677CBA4C-2B95-4BC3-BE1A-CC2E9033BC17}" type="presOf" srcId="{16BB7156-56EA-4B6E-B543-DEE8897678F3}" destId="{33556228-8B11-48A0-AF7F-02D4B1DF9E1E}" srcOrd="0" destOrd="0" presId="urn:microsoft.com/office/officeart/2005/8/layout/vProcess5"/>
    <dgm:cxn modelId="{D4339E51-2ABF-45DC-B1A1-F06B0386F076}" srcId="{3C59EAFE-8B11-4DA5-B0EF-531FD447A118}" destId="{16BB7156-56EA-4B6E-B543-DEE8897678F3}" srcOrd="1" destOrd="0" parTransId="{1869B793-36F8-4D1F-BF1A-7AD8570EC9E8}" sibTransId="{433CBEAA-8D22-49C9-9F05-AD55109DA3A5}"/>
    <dgm:cxn modelId="{F800DD87-A2B7-4EB6-BB62-7C878372E8DA}" type="presOf" srcId="{E882980A-78A8-4C69-8F3E-1961F80A6090}" destId="{B9AF2E2D-C698-4D58-80B7-532011F5E9C2}" srcOrd="0" destOrd="0"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C50CE10F-5E41-4E57-9B10-0CB1626D8EC8}" type="presParOf" srcId="{C78EC478-4B0D-48DC-8563-5D3D22CC36DA}" destId="{B9AF2E2D-C698-4D58-80B7-532011F5E9C2}" srcOrd="1" destOrd="0" presId="urn:microsoft.com/office/officeart/2005/8/layout/vProcess5"/>
    <dgm:cxn modelId="{E2A0A2E4-3000-4262-8B9F-DC8EDB5B6A41}" type="presParOf" srcId="{C78EC478-4B0D-48DC-8563-5D3D22CC36DA}" destId="{33556228-8B11-48A0-AF7F-02D4B1DF9E1E}" srcOrd="2" destOrd="0" presId="urn:microsoft.com/office/officeart/2005/8/layout/vProcess5"/>
    <dgm:cxn modelId="{5A816B15-EDA2-4BD2-A4A6-EF52B03454B1}" type="presParOf" srcId="{C78EC478-4B0D-48DC-8563-5D3D22CC36DA}" destId="{046B2946-A5B0-4276-83E4-0D708166EF5A}" srcOrd="3" destOrd="0" presId="urn:microsoft.com/office/officeart/2005/8/layout/vProcess5"/>
    <dgm:cxn modelId="{BF5FAFDB-3EDF-4447-9066-17D1F3C36AE3}" type="presParOf" srcId="{C78EC478-4B0D-48DC-8563-5D3D22CC36DA}" destId="{99DA1AB2-B051-46CA-93B4-E9CC259E3C96}" srcOrd="4" destOrd="0" presId="urn:microsoft.com/office/officeart/2005/8/layout/vProcess5"/>
    <dgm:cxn modelId="{51BE4798-A328-4B5B-99B0-E9382C351F0D}" type="presParOf" srcId="{C78EC478-4B0D-48DC-8563-5D3D22CC36DA}" destId="{20343243-7636-4B39-8552-1D0CA75BCBF4}"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2" csCatId="colorful" phldr="1"/>
      <dgm:spPr/>
    </dgm:pt>
    <dgm:pt modelId="{AE4D6DC5-1781-4949-9302-0781A21D308F}">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多元學習</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均衡學習</a:t>
          </a:r>
          <a:r>
            <a:rPr lang="en-US" altLang="zh-TW" sz="1600" b="1" dirty="0">
              <a:solidFill>
                <a:srgbClr val="FF0000"/>
              </a:solidFill>
              <a:latin typeface="微軟正黑體" panose="020B0604030504040204" pitchFamily="34" charset="-120"/>
              <a:ea typeface="微軟正黑體" panose="020B0604030504040204" pitchFamily="34" charset="-120"/>
            </a:rPr>
            <a:t>21</a:t>
          </a:r>
          <a:r>
            <a:rPr lang="zh-TW" altLang="en-US" sz="1600"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服務學習</a:t>
          </a:r>
          <a:r>
            <a:rPr lang="en-US" altLang="zh-TW" sz="1600" b="1" dirty="0">
              <a:solidFill>
                <a:srgbClr val="FF0000"/>
              </a:solidFill>
              <a:latin typeface="微軟正黑體" panose="020B0604030504040204" pitchFamily="34" charset="-120"/>
              <a:ea typeface="微軟正黑體" panose="020B0604030504040204" pitchFamily="34" charset="-120"/>
            </a:rPr>
            <a:t>15</a:t>
          </a:r>
          <a:r>
            <a:rPr lang="zh-TW" altLang="en-US" sz="1600" dirty="0">
              <a:latin typeface="微軟正黑體" panose="020B0604030504040204" pitchFamily="34" charset="-120"/>
              <a:ea typeface="微軟正黑體" panose="020B0604030504040204" pitchFamily="34" charset="-120"/>
            </a:rPr>
            <a:t>分</a:t>
          </a:r>
          <a:endParaRPr lang="zh-TW" altLang="en-US" sz="16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志願序</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國中教育會考</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pt>
    <dgm:pt modelId="{6996371A-89C1-4BE9-BFC7-0414FF1088F4}" type="pres">
      <dgm:prSet presAssocID="{9DF417D5-EFFB-407E-9FE9-DD24F36591E6}" presName="wedge2" presStyleLbl="node1" presStyleIdx="1" presStyleCnt="3"/>
      <dgm:spPr/>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pt>
    <dgm:pt modelId="{6E39AC52-F843-42E2-9EA7-DF3328D40ACE}" type="pres">
      <dgm:prSet presAssocID="{9DF417D5-EFFB-407E-9FE9-DD24F36591E6}" presName="wedge3" presStyleLbl="node1" presStyleIdx="2" presStyleCnt="3" custLinFactNeighborX="225" custLinFactNeighborY="429"/>
      <dgm:spPr/>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pt>
  </dgm:ptLst>
  <dgm:cxnLst>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16AE03C5-62A7-4F15-B71F-8EB3BB29CC5F}" type="presOf" srcId="{B49F29CC-1D30-4CDB-A160-D40CBF313400}" destId="{B46D8EB5-01B1-4647-AD3D-7118FD01F9A2}"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96A674F9-C8F7-4E4B-AD57-67B6D1190696}" type="presOf" srcId="{B49F29CC-1D30-4CDB-A160-D40CBF313400}" destId="{6E39AC52-F843-42E2-9EA7-DF3328D40ACE}" srcOrd="0" destOrd="0" presId="urn:microsoft.com/office/officeart/2005/8/layout/chart3"/>
    <dgm:cxn modelId="{257C91FD-5BFD-487A-8F0E-373B7A10D6F5}" srcId="{9DF417D5-EFFB-407E-9FE9-DD24F36591E6}" destId="{B49F29CC-1D30-4CDB-A160-D40CBF313400}" srcOrd="2" destOrd="0" parTransId="{41E6586B-3E74-4C21-A862-96B77DFC52CB}" sibTransId="{415FEB0C-E73F-4BF2-8400-B12563CD1542}"/>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AA6E267-402E-4BAA-AEC4-C6A79719EE89}" type="doc">
      <dgm:prSet loTypeId="urn:microsoft.com/office/officeart/2005/8/layout/process5" loCatId="process" qsTypeId="urn:microsoft.com/office/officeart/2005/8/quickstyle/simple1" qsCatId="simple" csTypeId="urn:microsoft.com/office/officeart/2005/8/colors/accent2_2" csCatId="accent2" phldr="1"/>
      <dgm:spPr/>
      <dgm:t>
        <a:bodyPr/>
        <a:lstStyle/>
        <a:p>
          <a:endParaRPr lang="zh-TW" altLang="en-US"/>
        </a:p>
      </dgm:t>
    </dgm:pt>
    <dgm:pt modelId="{766AE877-4DCE-4ECE-BB12-365D4D770304}">
      <dgm:prSet phldrT="[文字]" custT="1"/>
      <dgm:spPr/>
      <dgm:t>
        <a:bodyPr/>
        <a:lstStyle/>
        <a:p>
          <a:r>
            <a:rPr lang="zh-TW" altLang="en-US" sz="2400" b="0" dirty="0">
              <a:latin typeface="+mj-ea"/>
              <a:ea typeface="+mj-ea"/>
            </a:rPr>
            <a:t>比序開始</a:t>
          </a:r>
        </a:p>
      </dgm:t>
    </dgm:pt>
    <dgm:pt modelId="{E40723C5-711B-4BF6-806D-C8D2699353F1}" type="parTrans" cxnId="{74A44A58-66CF-4DB4-AF1F-1796A02D71BD}">
      <dgm:prSet/>
      <dgm:spPr/>
      <dgm:t>
        <a:bodyPr/>
        <a:lstStyle/>
        <a:p>
          <a:endParaRPr lang="zh-TW" altLang="en-US"/>
        </a:p>
      </dgm:t>
    </dgm:pt>
    <dgm:pt modelId="{5E1D6600-5398-466C-9418-08FE1E4D50C4}" type="sibTrans" cxnId="{74A44A58-66CF-4DB4-AF1F-1796A02D71BD}">
      <dgm:prSet/>
      <dgm:spPr/>
      <dgm:t>
        <a:bodyPr/>
        <a:lstStyle/>
        <a:p>
          <a:endParaRPr lang="zh-TW" altLang="en-US"/>
        </a:p>
      </dgm:t>
    </dgm:pt>
    <dgm:pt modelId="{02EA4948-6587-4FAF-BC54-A069F2D72D6B}">
      <dgm:prSet phldrT="[文字]"/>
      <dgm:spPr/>
      <dgm:t>
        <a:bodyPr/>
        <a:lstStyle/>
        <a:p>
          <a:r>
            <a:rPr lang="zh-TW" altLang="en-US" dirty="0">
              <a:latin typeface="+mj-ea"/>
              <a:ea typeface="+mj-ea"/>
            </a:rPr>
            <a:t>總積分</a:t>
          </a:r>
          <a:r>
            <a:rPr lang="en-US" altLang="zh-TW" dirty="0">
              <a:latin typeface="+mj-ea"/>
              <a:ea typeface="+mj-ea"/>
            </a:rPr>
            <a:t>(108</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FEE5403E-F674-4D6A-A49B-E13C1A72E1FC}" type="parTrans" cxnId="{CD311AED-87DE-4227-933E-01984B98424C}">
      <dgm:prSet/>
      <dgm:spPr/>
      <dgm:t>
        <a:bodyPr/>
        <a:lstStyle/>
        <a:p>
          <a:endParaRPr lang="zh-TW" altLang="en-US"/>
        </a:p>
      </dgm:t>
    </dgm:pt>
    <dgm:pt modelId="{5AB9A3C0-8D84-4536-994C-7BDCE9DB0C64}" type="sibTrans" cxnId="{CD311AED-87DE-4227-933E-01984B98424C}">
      <dgm:prSet/>
      <dgm:spPr/>
      <dgm:t>
        <a:bodyPr/>
        <a:lstStyle/>
        <a:p>
          <a:endParaRPr lang="zh-TW" altLang="en-US"/>
        </a:p>
      </dgm:t>
    </dgm:pt>
    <dgm:pt modelId="{4F56F440-8C40-4A81-B702-921D19079CA5}">
      <dgm:prSet phldrT="[文字]"/>
      <dgm:spPr/>
      <dgm:t>
        <a:bodyPr/>
        <a:lstStyle/>
        <a:p>
          <a:r>
            <a:rPr lang="zh-TW" altLang="en-US" dirty="0">
              <a:latin typeface="+mj-ea"/>
              <a:ea typeface="+mj-ea"/>
            </a:rPr>
            <a:t>多元學習表現積分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24EFBC9E-7A21-4C2C-ABAB-0BC7B15C8663}" type="parTrans" cxnId="{6F96DC9E-BB9D-42A2-9148-5BBFF0D055DC}">
      <dgm:prSet/>
      <dgm:spPr/>
      <dgm:t>
        <a:bodyPr/>
        <a:lstStyle/>
        <a:p>
          <a:endParaRPr lang="zh-TW" altLang="en-US"/>
        </a:p>
      </dgm:t>
    </dgm:pt>
    <dgm:pt modelId="{E0A79387-7D9C-4DFA-ACC0-C08C0368413E}" type="sibTrans" cxnId="{6F96DC9E-BB9D-42A2-9148-5BBFF0D055DC}">
      <dgm:prSet/>
      <dgm:spPr/>
      <dgm:t>
        <a:bodyPr/>
        <a:lstStyle/>
        <a:p>
          <a:endParaRPr lang="zh-TW" altLang="en-US"/>
        </a:p>
      </dgm:t>
    </dgm:pt>
    <dgm:pt modelId="{D96FEDBC-FC1B-4BE5-8A7D-E15B71E3C12B}">
      <dgm:prSet phldrT="[文字]"/>
      <dgm:spPr/>
      <dgm:t>
        <a:bodyPr/>
        <a:lstStyle/>
        <a:p>
          <a:r>
            <a:rPr lang="zh-TW" altLang="en-US" dirty="0">
              <a:latin typeface="+mj-ea"/>
              <a:ea typeface="+mj-ea"/>
            </a:rPr>
            <a:t>國中教育會考總積分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10FD981F-6D4D-446B-B5F5-A2F1BCBC56A8}" type="parTrans" cxnId="{346DBFD7-6F83-486C-94F8-F9A69FDB4FFA}">
      <dgm:prSet/>
      <dgm:spPr/>
      <dgm:t>
        <a:bodyPr/>
        <a:lstStyle/>
        <a:p>
          <a:endParaRPr lang="zh-TW" altLang="en-US"/>
        </a:p>
      </dgm:t>
    </dgm:pt>
    <dgm:pt modelId="{5A7F410C-4E76-4034-8A79-DFB81C616835}" type="sibTrans" cxnId="{346DBFD7-6F83-486C-94F8-F9A69FDB4FFA}">
      <dgm:prSet/>
      <dgm:spPr/>
      <dgm:t>
        <a:bodyPr/>
        <a:lstStyle/>
        <a:p>
          <a:endParaRPr lang="zh-TW" altLang="en-US"/>
        </a:p>
      </dgm:t>
    </dgm:pt>
    <dgm:pt modelId="{86AC8CF9-F842-4684-AE6E-AE5B52B94F74}">
      <dgm:prSet phldrT="[文字]"/>
      <dgm:spPr/>
      <dgm:t>
        <a:bodyPr/>
        <a:lstStyle/>
        <a:p>
          <a:r>
            <a:rPr lang="zh-TW" altLang="en-US" dirty="0">
              <a:latin typeface="+mj-ea"/>
              <a:ea typeface="+mj-ea"/>
            </a:rPr>
            <a:t>志願序積分</a:t>
          </a:r>
          <a:br>
            <a:rPr lang="en-US" altLang="zh-TW" dirty="0">
              <a:latin typeface="+mj-ea"/>
              <a:ea typeface="+mj-ea"/>
            </a:rPr>
          </a:b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8C544292-08E1-40BD-9EC5-889DD787CA65}" type="parTrans" cxnId="{9E091A76-9694-4C3E-BDB2-43E8BAA5371D}">
      <dgm:prSet/>
      <dgm:spPr/>
      <dgm:t>
        <a:bodyPr/>
        <a:lstStyle/>
        <a:p>
          <a:endParaRPr lang="zh-TW" altLang="en-US"/>
        </a:p>
      </dgm:t>
    </dgm:pt>
    <dgm:pt modelId="{2EFB1005-83CD-4BB4-A3A7-18BC31D1C584}" type="sibTrans" cxnId="{9E091A76-9694-4C3E-BDB2-43E8BAA5371D}">
      <dgm:prSet/>
      <dgm:spPr/>
      <dgm:t>
        <a:bodyPr/>
        <a:lstStyle/>
        <a:p>
          <a:endParaRPr lang="zh-TW" altLang="en-US"/>
        </a:p>
      </dgm:t>
    </dgm:pt>
    <dgm:pt modelId="{DFC9F081-E6CD-4072-A254-7A7C4997AEEE}">
      <dgm:prSet phldrT="[文字]"/>
      <dgm:spPr/>
      <dgm:t>
        <a:bodyPr/>
        <a:lstStyle/>
        <a:p>
          <a:r>
            <a:rPr lang="zh-TW" altLang="en-US" dirty="0">
              <a:latin typeface="+mj-ea"/>
              <a:ea typeface="+mj-ea"/>
            </a:rPr>
            <a:t>國中教育會考各科標示</a:t>
          </a:r>
        </a:p>
      </dgm:t>
    </dgm:pt>
    <dgm:pt modelId="{86F7D8C9-73DB-41E0-9D40-1AF70285D1B4}" type="parTrans" cxnId="{FB867EAC-FC30-46F7-BA56-9BFD91150E05}">
      <dgm:prSet/>
      <dgm:spPr/>
      <dgm:t>
        <a:bodyPr/>
        <a:lstStyle/>
        <a:p>
          <a:endParaRPr lang="zh-TW" altLang="en-US"/>
        </a:p>
      </dgm:t>
    </dgm:pt>
    <dgm:pt modelId="{D5528D23-4A75-4BB8-8361-256722021C49}" type="sibTrans" cxnId="{FB867EAC-FC30-46F7-BA56-9BFD91150E05}">
      <dgm:prSet/>
      <dgm:spPr/>
      <dgm:t>
        <a:bodyPr/>
        <a:lstStyle/>
        <a:p>
          <a:endParaRPr lang="zh-TW" altLang="en-US"/>
        </a:p>
      </dgm:t>
    </dgm:pt>
    <dgm:pt modelId="{D0B03C43-9EB4-4365-98F7-C1769C7C9245}">
      <dgm:prSet phldrT="[文字]"/>
      <dgm:spPr/>
      <dgm:t>
        <a:bodyPr/>
        <a:lstStyle/>
        <a:p>
          <a:r>
            <a:rPr lang="zh-TW" altLang="en-US" dirty="0">
              <a:latin typeface="+mj-ea"/>
              <a:ea typeface="+mj-ea"/>
            </a:rPr>
            <a:t>增額人數</a:t>
          </a:r>
          <a:r>
            <a:rPr lang="en-US" altLang="zh-TW" dirty="0">
              <a:latin typeface="+mj-ea"/>
              <a:ea typeface="+mj-ea"/>
            </a:rPr>
            <a:t>5%</a:t>
          </a:r>
          <a:r>
            <a:rPr lang="zh-TW" altLang="en-US" dirty="0">
              <a:latin typeface="+mj-ea"/>
              <a:ea typeface="+mj-ea"/>
            </a:rPr>
            <a:t>內直接增額錄取</a:t>
          </a:r>
        </a:p>
      </dgm:t>
    </dgm:pt>
    <dgm:pt modelId="{88E51241-EEE1-40BE-818B-0E8BAA9AC2BA}" type="parTrans" cxnId="{E519F600-CCF5-403A-967A-6B69BF109214}">
      <dgm:prSet/>
      <dgm:spPr/>
      <dgm:t>
        <a:bodyPr/>
        <a:lstStyle/>
        <a:p>
          <a:endParaRPr lang="zh-TW" altLang="en-US"/>
        </a:p>
      </dgm:t>
    </dgm:pt>
    <dgm:pt modelId="{0955552C-E0F0-4CA0-BFA1-D6458D972DEB}" type="sibTrans" cxnId="{E519F600-CCF5-403A-967A-6B69BF109214}">
      <dgm:prSet/>
      <dgm:spPr/>
      <dgm:t>
        <a:bodyPr/>
        <a:lstStyle/>
        <a:p>
          <a:endParaRPr lang="zh-TW" altLang="en-US"/>
        </a:p>
      </dgm:t>
    </dgm:pt>
    <dgm:pt modelId="{F6F5D524-1151-46CA-A248-43485DEF664C}" type="pres">
      <dgm:prSet presAssocID="{0AA6E267-402E-4BAA-AEC4-C6A79719EE89}" presName="diagram" presStyleCnt="0">
        <dgm:presLayoutVars>
          <dgm:dir/>
          <dgm:resizeHandles val="exact"/>
        </dgm:presLayoutVars>
      </dgm:prSet>
      <dgm:spPr/>
    </dgm:pt>
    <dgm:pt modelId="{4B7C694F-FD6A-4DC2-A786-E1E03E476E95}" type="pres">
      <dgm:prSet presAssocID="{766AE877-4DCE-4ECE-BB12-365D4D770304}" presName="node" presStyleLbl="node1" presStyleIdx="0" presStyleCnt="7">
        <dgm:presLayoutVars>
          <dgm:bulletEnabled val="1"/>
        </dgm:presLayoutVars>
      </dgm:prSet>
      <dgm:spPr/>
    </dgm:pt>
    <dgm:pt modelId="{92601D92-0F59-4823-B5E0-AF1ECF8DB762}" type="pres">
      <dgm:prSet presAssocID="{5E1D6600-5398-466C-9418-08FE1E4D50C4}" presName="sibTrans" presStyleLbl="sibTrans2D1" presStyleIdx="0" presStyleCnt="6"/>
      <dgm:spPr/>
    </dgm:pt>
    <dgm:pt modelId="{7A8417D1-A8D1-4A1C-B965-288CD55CEED2}" type="pres">
      <dgm:prSet presAssocID="{5E1D6600-5398-466C-9418-08FE1E4D50C4}" presName="connectorText" presStyleLbl="sibTrans2D1" presStyleIdx="0" presStyleCnt="6"/>
      <dgm:spPr/>
    </dgm:pt>
    <dgm:pt modelId="{63D3CD5D-8963-41BB-99BC-89CB6294298C}" type="pres">
      <dgm:prSet presAssocID="{02EA4948-6587-4FAF-BC54-A069F2D72D6B}" presName="node" presStyleLbl="node1" presStyleIdx="1" presStyleCnt="7">
        <dgm:presLayoutVars>
          <dgm:bulletEnabled val="1"/>
        </dgm:presLayoutVars>
      </dgm:prSet>
      <dgm:spPr/>
    </dgm:pt>
    <dgm:pt modelId="{5865F8F1-0B0E-4FCC-BA87-761C5836A589}" type="pres">
      <dgm:prSet presAssocID="{5AB9A3C0-8D84-4536-994C-7BDCE9DB0C64}" presName="sibTrans" presStyleLbl="sibTrans2D1" presStyleIdx="1" presStyleCnt="6"/>
      <dgm:spPr/>
    </dgm:pt>
    <dgm:pt modelId="{5C027EC0-8305-46A3-9DF7-BC9849177C5E}" type="pres">
      <dgm:prSet presAssocID="{5AB9A3C0-8D84-4536-994C-7BDCE9DB0C64}" presName="connectorText" presStyleLbl="sibTrans2D1" presStyleIdx="1" presStyleCnt="6"/>
      <dgm:spPr/>
    </dgm:pt>
    <dgm:pt modelId="{84FE2F63-7332-44D8-8817-2282EEFB6C79}" type="pres">
      <dgm:prSet presAssocID="{4F56F440-8C40-4A81-B702-921D19079CA5}" presName="node" presStyleLbl="node1" presStyleIdx="2" presStyleCnt="7">
        <dgm:presLayoutVars>
          <dgm:bulletEnabled val="1"/>
        </dgm:presLayoutVars>
      </dgm:prSet>
      <dgm:spPr/>
    </dgm:pt>
    <dgm:pt modelId="{51CDED6F-C44F-4FAF-ADBF-19EC68DCFADC}" type="pres">
      <dgm:prSet presAssocID="{E0A79387-7D9C-4DFA-ACC0-C08C0368413E}" presName="sibTrans" presStyleLbl="sibTrans2D1" presStyleIdx="2" presStyleCnt="6"/>
      <dgm:spPr/>
    </dgm:pt>
    <dgm:pt modelId="{F295D506-ABFE-47A6-BE85-26852D5A4AE5}" type="pres">
      <dgm:prSet presAssocID="{E0A79387-7D9C-4DFA-ACC0-C08C0368413E}" presName="connectorText" presStyleLbl="sibTrans2D1" presStyleIdx="2" presStyleCnt="6"/>
      <dgm:spPr/>
    </dgm:pt>
    <dgm:pt modelId="{B6363C52-10EA-4638-AA8F-D90205E3F893}" type="pres">
      <dgm:prSet presAssocID="{D96FEDBC-FC1B-4BE5-8A7D-E15B71E3C12B}" presName="node" presStyleLbl="node1" presStyleIdx="3" presStyleCnt="7">
        <dgm:presLayoutVars>
          <dgm:bulletEnabled val="1"/>
        </dgm:presLayoutVars>
      </dgm:prSet>
      <dgm:spPr/>
    </dgm:pt>
    <dgm:pt modelId="{E230ADEB-9D29-4868-900A-FF489048EF91}" type="pres">
      <dgm:prSet presAssocID="{5A7F410C-4E76-4034-8A79-DFB81C616835}" presName="sibTrans" presStyleLbl="sibTrans2D1" presStyleIdx="3" presStyleCnt="6"/>
      <dgm:spPr/>
    </dgm:pt>
    <dgm:pt modelId="{E47ED1C3-B13B-4C88-BDBB-F08A91F780B7}" type="pres">
      <dgm:prSet presAssocID="{5A7F410C-4E76-4034-8A79-DFB81C616835}" presName="connectorText" presStyleLbl="sibTrans2D1" presStyleIdx="3" presStyleCnt="6"/>
      <dgm:spPr/>
    </dgm:pt>
    <dgm:pt modelId="{C3EC282F-EBD0-447F-B379-331ABC45E148}" type="pres">
      <dgm:prSet presAssocID="{86AC8CF9-F842-4684-AE6E-AE5B52B94F74}" presName="node" presStyleLbl="node1" presStyleIdx="4" presStyleCnt="7">
        <dgm:presLayoutVars>
          <dgm:bulletEnabled val="1"/>
        </dgm:presLayoutVars>
      </dgm:prSet>
      <dgm:spPr/>
    </dgm:pt>
    <dgm:pt modelId="{CF8743C8-E019-4275-8C48-289A8925C4AE}" type="pres">
      <dgm:prSet presAssocID="{2EFB1005-83CD-4BB4-A3A7-18BC31D1C584}" presName="sibTrans" presStyleLbl="sibTrans2D1" presStyleIdx="4" presStyleCnt="6"/>
      <dgm:spPr/>
    </dgm:pt>
    <dgm:pt modelId="{C45FC792-CE10-461E-A40A-0C1A1EB35587}" type="pres">
      <dgm:prSet presAssocID="{2EFB1005-83CD-4BB4-A3A7-18BC31D1C584}" presName="connectorText" presStyleLbl="sibTrans2D1" presStyleIdx="4" presStyleCnt="6"/>
      <dgm:spPr/>
    </dgm:pt>
    <dgm:pt modelId="{3CC10F6B-225C-4F33-AFC4-6C67E63CC943}" type="pres">
      <dgm:prSet presAssocID="{DFC9F081-E6CD-4072-A254-7A7C4997AEEE}" presName="node" presStyleLbl="node1" presStyleIdx="5" presStyleCnt="7">
        <dgm:presLayoutVars>
          <dgm:bulletEnabled val="1"/>
        </dgm:presLayoutVars>
      </dgm:prSet>
      <dgm:spPr/>
    </dgm:pt>
    <dgm:pt modelId="{C7C39E72-F17A-4F9D-9BA0-9246854BC82C}" type="pres">
      <dgm:prSet presAssocID="{D5528D23-4A75-4BB8-8361-256722021C49}" presName="sibTrans" presStyleLbl="sibTrans2D1" presStyleIdx="5" presStyleCnt="6"/>
      <dgm:spPr/>
    </dgm:pt>
    <dgm:pt modelId="{49221CCD-0D2E-46C0-BB34-A5CC39A514E7}" type="pres">
      <dgm:prSet presAssocID="{D5528D23-4A75-4BB8-8361-256722021C49}" presName="connectorText" presStyleLbl="sibTrans2D1" presStyleIdx="5" presStyleCnt="6"/>
      <dgm:spPr/>
    </dgm:pt>
    <dgm:pt modelId="{C3071CC0-6700-482B-8BFA-77420B553D15}" type="pres">
      <dgm:prSet presAssocID="{D0B03C43-9EB4-4365-98F7-C1769C7C9245}" presName="node" presStyleLbl="node1" presStyleIdx="6" presStyleCnt="7">
        <dgm:presLayoutVars>
          <dgm:bulletEnabled val="1"/>
        </dgm:presLayoutVars>
      </dgm:prSet>
      <dgm:spPr/>
    </dgm:pt>
  </dgm:ptLst>
  <dgm:cxnLst>
    <dgm:cxn modelId="{E519F600-CCF5-403A-967A-6B69BF109214}" srcId="{0AA6E267-402E-4BAA-AEC4-C6A79719EE89}" destId="{D0B03C43-9EB4-4365-98F7-C1769C7C9245}" srcOrd="6" destOrd="0" parTransId="{88E51241-EEE1-40BE-818B-0E8BAA9AC2BA}" sibTransId="{0955552C-E0F0-4CA0-BFA1-D6458D972DEB}"/>
    <dgm:cxn modelId="{4F3EDC02-D1B3-45B6-9725-0D9991E8E9D5}" type="presOf" srcId="{5E1D6600-5398-466C-9418-08FE1E4D50C4}" destId="{7A8417D1-A8D1-4A1C-B965-288CD55CEED2}" srcOrd="1" destOrd="0" presId="urn:microsoft.com/office/officeart/2005/8/layout/process5"/>
    <dgm:cxn modelId="{2E70E75F-D544-4F7D-8033-3FAD42A8BBB8}" type="presOf" srcId="{DFC9F081-E6CD-4072-A254-7A7C4997AEEE}" destId="{3CC10F6B-225C-4F33-AFC4-6C67E63CC943}" srcOrd="0" destOrd="0" presId="urn:microsoft.com/office/officeart/2005/8/layout/process5"/>
    <dgm:cxn modelId="{57040861-7127-4841-9B16-1864D451F690}" type="presOf" srcId="{D96FEDBC-FC1B-4BE5-8A7D-E15B71E3C12B}" destId="{B6363C52-10EA-4638-AA8F-D90205E3F893}" srcOrd="0" destOrd="0" presId="urn:microsoft.com/office/officeart/2005/8/layout/process5"/>
    <dgm:cxn modelId="{CB46AE6A-45F8-418B-A9FF-4C3B9045B7DE}" type="presOf" srcId="{D5528D23-4A75-4BB8-8361-256722021C49}" destId="{C7C39E72-F17A-4F9D-9BA0-9246854BC82C}" srcOrd="0" destOrd="0" presId="urn:microsoft.com/office/officeart/2005/8/layout/process5"/>
    <dgm:cxn modelId="{A7EC156B-0687-4B65-800F-0F6C6290B38C}" type="presOf" srcId="{E0A79387-7D9C-4DFA-ACC0-C08C0368413E}" destId="{51CDED6F-C44F-4FAF-ADBF-19EC68DCFADC}" srcOrd="0" destOrd="0" presId="urn:microsoft.com/office/officeart/2005/8/layout/process5"/>
    <dgm:cxn modelId="{6C13AC70-1EC8-4176-93BF-F6F7E4382C22}" type="presOf" srcId="{5AB9A3C0-8D84-4536-994C-7BDCE9DB0C64}" destId="{5865F8F1-0B0E-4FCC-BA87-761C5836A589}" srcOrd="0" destOrd="0" presId="urn:microsoft.com/office/officeart/2005/8/layout/process5"/>
    <dgm:cxn modelId="{9E091A76-9694-4C3E-BDB2-43E8BAA5371D}" srcId="{0AA6E267-402E-4BAA-AEC4-C6A79719EE89}" destId="{86AC8CF9-F842-4684-AE6E-AE5B52B94F74}" srcOrd="4" destOrd="0" parTransId="{8C544292-08E1-40BD-9EC5-889DD787CA65}" sibTransId="{2EFB1005-83CD-4BB4-A3A7-18BC31D1C584}"/>
    <dgm:cxn modelId="{74A44A58-66CF-4DB4-AF1F-1796A02D71BD}" srcId="{0AA6E267-402E-4BAA-AEC4-C6A79719EE89}" destId="{766AE877-4DCE-4ECE-BB12-365D4D770304}" srcOrd="0" destOrd="0" parTransId="{E40723C5-711B-4BF6-806D-C8D2699353F1}" sibTransId="{5E1D6600-5398-466C-9418-08FE1E4D50C4}"/>
    <dgm:cxn modelId="{AF0BA788-FB82-43B2-BD00-5E297CA79122}" type="presOf" srcId="{4F56F440-8C40-4A81-B702-921D19079CA5}" destId="{84FE2F63-7332-44D8-8817-2282EEFB6C79}" srcOrd="0" destOrd="0" presId="urn:microsoft.com/office/officeart/2005/8/layout/process5"/>
    <dgm:cxn modelId="{D0462891-9F9C-4935-82D3-6913395FA031}" type="presOf" srcId="{5A7F410C-4E76-4034-8A79-DFB81C616835}" destId="{E47ED1C3-B13B-4C88-BDBB-F08A91F780B7}" srcOrd="1" destOrd="0" presId="urn:microsoft.com/office/officeart/2005/8/layout/process5"/>
    <dgm:cxn modelId="{ADD33A91-C43F-4510-9E2F-FAD3BF637CE6}" type="presOf" srcId="{02EA4948-6587-4FAF-BC54-A069F2D72D6B}" destId="{63D3CD5D-8963-41BB-99BC-89CB6294298C}" srcOrd="0" destOrd="0" presId="urn:microsoft.com/office/officeart/2005/8/layout/process5"/>
    <dgm:cxn modelId="{6AD0FC92-FB39-4FC0-AB31-7914D98FAD4A}" type="presOf" srcId="{0AA6E267-402E-4BAA-AEC4-C6A79719EE89}" destId="{F6F5D524-1151-46CA-A248-43485DEF664C}" srcOrd="0" destOrd="0" presId="urn:microsoft.com/office/officeart/2005/8/layout/process5"/>
    <dgm:cxn modelId="{6F96DC9E-BB9D-42A2-9148-5BBFF0D055DC}" srcId="{0AA6E267-402E-4BAA-AEC4-C6A79719EE89}" destId="{4F56F440-8C40-4A81-B702-921D19079CA5}" srcOrd="2" destOrd="0" parTransId="{24EFBC9E-7A21-4C2C-ABAB-0BC7B15C8663}" sibTransId="{E0A79387-7D9C-4DFA-ACC0-C08C0368413E}"/>
    <dgm:cxn modelId="{D17BA1A6-3BF7-4E94-829C-EB59A64C16DC}" type="presOf" srcId="{E0A79387-7D9C-4DFA-ACC0-C08C0368413E}" destId="{F295D506-ABFE-47A6-BE85-26852D5A4AE5}" srcOrd="1" destOrd="0" presId="urn:microsoft.com/office/officeart/2005/8/layout/process5"/>
    <dgm:cxn modelId="{FB867EAC-FC30-46F7-BA56-9BFD91150E05}" srcId="{0AA6E267-402E-4BAA-AEC4-C6A79719EE89}" destId="{DFC9F081-E6CD-4072-A254-7A7C4997AEEE}" srcOrd="5" destOrd="0" parTransId="{86F7D8C9-73DB-41E0-9D40-1AF70285D1B4}" sibTransId="{D5528D23-4A75-4BB8-8361-256722021C49}"/>
    <dgm:cxn modelId="{51BB37AE-7DD8-405C-A900-8773B26E6FF3}" type="presOf" srcId="{5A7F410C-4E76-4034-8A79-DFB81C616835}" destId="{E230ADEB-9D29-4868-900A-FF489048EF91}" srcOrd="0" destOrd="0" presId="urn:microsoft.com/office/officeart/2005/8/layout/process5"/>
    <dgm:cxn modelId="{9D8A5AAE-895E-4129-A964-F165301666E7}" type="presOf" srcId="{D5528D23-4A75-4BB8-8361-256722021C49}" destId="{49221CCD-0D2E-46C0-BB34-A5CC39A514E7}" srcOrd="1" destOrd="0" presId="urn:microsoft.com/office/officeart/2005/8/layout/process5"/>
    <dgm:cxn modelId="{593889BE-8873-46A0-B537-ACD60109CD22}" type="presOf" srcId="{86AC8CF9-F842-4684-AE6E-AE5B52B94F74}" destId="{C3EC282F-EBD0-447F-B379-331ABC45E148}" srcOrd="0" destOrd="0" presId="urn:microsoft.com/office/officeart/2005/8/layout/process5"/>
    <dgm:cxn modelId="{8EE975CC-56D2-4CA0-B319-727A4E59FE4A}" type="presOf" srcId="{5AB9A3C0-8D84-4536-994C-7BDCE9DB0C64}" destId="{5C027EC0-8305-46A3-9DF7-BC9849177C5E}" srcOrd="1" destOrd="0" presId="urn:microsoft.com/office/officeart/2005/8/layout/process5"/>
    <dgm:cxn modelId="{346DBFD7-6F83-486C-94F8-F9A69FDB4FFA}" srcId="{0AA6E267-402E-4BAA-AEC4-C6A79719EE89}" destId="{D96FEDBC-FC1B-4BE5-8A7D-E15B71E3C12B}" srcOrd="3" destOrd="0" parTransId="{10FD981F-6D4D-446B-B5F5-A2F1BCBC56A8}" sibTransId="{5A7F410C-4E76-4034-8A79-DFB81C616835}"/>
    <dgm:cxn modelId="{30D3F5D7-7792-49B1-AC6E-B23E728D10D5}" type="presOf" srcId="{2EFB1005-83CD-4BB4-A3A7-18BC31D1C584}" destId="{CF8743C8-E019-4275-8C48-289A8925C4AE}" srcOrd="0" destOrd="0" presId="urn:microsoft.com/office/officeart/2005/8/layout/process5"/>
    <dgm:cxn modelId="{0CFFD9DF-2506-4FC2-9B9F-7AFFF4BA063A}" type="presOf" srcId="{D0B03C43-9EB4-4365-98F7-C1769C7C9245}" destId="{C3071CC0-6700-482B-8BFA-77420B553D15}" srcOrd="0" destOrd="0" presId="urn:microsoft.com/office/officeart/2005/8/layout/process5"/>
    <dgm:cxn modelId="{2D67CAE3-16B8-4F06-90FA-0A11CB8506EC}" type="presOf" srcId="{766AE877-4DCE-4ECE-BB12-365D4D770304}" destId="{4B7C694F-FD6A-4DC2-A786-E1E03E476E95}" srcOrd="0" destOrd="0" presId="urn:microsoft.com/office/officeart/2005/8/layout/process5"/>
    <dgm:cxn modelId="{1AA99DE8-97FA-4B05-8821-B82861718188}" type="presOf" srcId="{5E1D6600-5398-466C-9418-08FE1E4D50C4}" destId="{92601D92-0F59-4823-B5E0-AF1ECF8DB762}" srcOrd="0" destOrd="0" presId="urn:microsoft.com/office/officeart/2005/8/layout/process5"/>
    <dgm:cxn modelId="{CD311AED-87DE-4227-933E-01984B98424C}" srcId="{0AA6E267-402E-4BAA-AEC4-C6A79719EE89}" destId="{02EA4948-6587-4FAF-BC54-A069F2D72D6B}" srcOrd="1" destOrd="0" parTransId="{FEE5403E-F674-4D6A-A49B-E13C1A72E1FC}" sibTransId="{5AB9A3C0-8D84-4536-994C-7BDCE9DB0C64}"/>
    <dgm:cxn modelId="{EC22FFF3-076B-457B-B01F-C2A647AEA155}" type="presOf" srcId="{2EFB1005-83CD-4BB4-A3A7-18BC31D1C584}" destId="{C45FC792-CE10-461E-A40A-0C1A1EB35587}" srcOrd="1" destOrd="0" presId="urn:microsoft.com/office/officeart/2005/8/layout/process5"/>
    <dgm:cxn modelId="{F704CE4A-8591-45D0-990B-5344F786A67C}" type="presParOf" srcId="{F6F5D524-1151-46CA-A248-43485DEF664C}" destId="{4B7C694F-FD6A-4DC2-A786-E1E03E476E95}" srcOrd="0" destOrd="0" presId="urn:microsoft.com/office/officeart/2005/8/layout/process5"/>
    <dgm:cxn modelId="{8B413F9C-CF2E-4142-AE35-7E6ACFBB682C}" type="presParOf" srcId="{F6F5D524-1151-46CA-A248-43485DEF664C}" destId="{92601D92-0F59-4823-B5E0-AF1ECF8DB762}" srcOrd="1" destOrd="0" presId="urn:microsoft.com/office/officeart/2005/8/layout/process5"/>
    <dgm:cxn modelId="{E23BFDC3-FC3F-41ED-8435-14838F288885}" type="presParOf" srcId="{92601D92-0F59-4823-B5E0-AF1ECF8DB762}" destId="{7A8417D1-A8D1-4A1C-B965-288CD55CEED2}" srcOrd="0" destOrd="0" presId="urn:microsoft.com/office/officeart/2005/8/layout/process5"/>
    <dgm:cxn modelId="{2A845543-A840-4D19-BFA0-C59324DC8243}" type="presParOf" srcId="{F6F5D524-1151-46CA-A248-43485DEF664C}" destId="{63D3CD5D-8963-41BB-99BC-89CB6294298C}" srcOrd="2" destOrd="0" presId="urn:microsoft.com/office/officeart/2005/8/layout/process5"/>
    <dgm:cxn modelId="{ED716E3F-742F-45B7-A64B-96877E962233}" type="presParOf" srcId="{F6F5D524-1151-46CA-A248-43485DEF664C}" destId="{5865F8F1-0B0E-4FCC-BA87-761C5836A589}" srcOrd="3" destOrd="0" presId="urn:microsoft.com/office/officeart/2005/8/layout/process5"/>
    <dgm:cxn modelId="{CAD8C6B5-3AAF-4B62-B403-247667117EC0}" type="presParOf" srcId="{5865F8F1-0B0E-4FCC-BA87-761C5836A589}" destId="{5C027EC0-8305-46A3-9DF7-BC9849177C5E}" srcOrd="0" destOrd="0" presId="urn:microsoft.com/office/officeart/2005/8/layout/process5"/>
    <dgm:cxn modelId="{799DAAC1-72C3-4BFF-B161-C1BD405CAB1D}" type="presParOf" srcId="{F6F5D524-1151-46CA-A248-43485DEF664C}" destId="{84FE2F63-7332-44D8-8817-2282EEFB6C79}" srcOrd="4" destOrd="0" presId="urn:microsoft.com/office/officeart/2005/8/layout/process5"/>
    <dgm:cxn modelId="{127461C1-4095-4B10-AB35-BEE6C053DC88}" type="presParOf" srcId="{F6F5D524-1151-46CA-A248-43485DEF664C}" destId="{51CDED6F-C44F-4FAF-ADBF-19EC68DCFADC}" srcOrd="5" destOrd="0" presId="urn:microsoft.com/office/officeart/2005/8/layout/process5"/>
    <dgm:cxn modelId="{5B7B45DD-41FA-4BBA-9E11-7CA4291587B3}" type="presParOf" srcId="{51CDED6F-C44F-4FAF-ADBF-19EC68DCFADC}" destId="{F295D506-ABFE-47A6-BE85-26852D5A4AE5}" srcOrd="0" destOrd="0" presId="urn:microsoft.com/office/officeart/2005/8/layout/process5"/>
    <dgm:cxn modelId="{F1A9BB0E-9251-4C9A-B75A-690979F0E3B3}" type="presParOf" srcId="{F6F5D524-1151-46CA-A248-43485DEF664C}" destId="{B6363C52-10EA-4638-AA8F-D90205E3F893}" srcOrd="6" destOrd="0" presId="urn:microsoft.com/office/officeart/2005/8/layout/process5"/>
    <dgm:cxn modelId="{1A79C990-F946-4A2C-A7F0-2FAFDB99A4AC}" type="presParOf" srcId="{F6F5D524-1151-46CA-A248-43485DEF664C}" destId="{E230ADEB-9D29-4868-900A-FF489048EF91}" srcOrd="7" destOrd="0" presId="urn:microsoft.com/office/officeart/2005/8/layout/process5"/>
    <dgm:cxn modelId="{28F69E05-B757-4CFD-B140-9073BFC0D23D}" type="presParOf" srcId="{E230ADEB-9D29-4868-900A-FF489048EF91}" destId="{E47ED1C3-B13B-4C88-BDBB-F08A91F780B7}" srcOrd="0" destOrd="0" presId="urn:microsoft.com/office/officeart/2005/8/layout/process5"/>
    <dgm:cxn modelId="{7F00C4FB-BE77-4CFC-B8A6-8845D83EDBF6}" type="presParOf" srcId="{F6F5D524-1151-46CA-A248-43485DEF664C}" destId="{C3EC282F-EBD0-447F-B379-331ABC45E148}" srcOrd="8" destOrd="0" presId="urn:microsoft.com/office/officeart/2005/8/layout/process5"/>
    <dgm:cxn modelId="{DD0C8D9E-E066-4F9E-A2D6-02E670D59C95}" type="presParOf" srcId="{F6F5D524-1151-46CA-A248-43485DEF664C}" destId="{CF8743C8-E019-4275-8C48-289A8925C4AE}" srcOrd="9" destOrd="0" presId="urn:microsoft.com/office/officeart/2005/8/layout/process5"/>
    <dgm:cxn modelId="{5DC35D34-F817-4B78-A581-9C3416E7ED60}" type="presParOf" srcId="{CF8743C8-E019-4275-8C48-289A8925C4AE}" destId="{C45FC792-CE10-461E-A40A-0C1A1EB35587}" srcOrd="0" destOrd="0" presId="urn:microsoft.com/office/officeart/2005/8/layout/process5"/>
    <dgm:cxn modelId="{8A5E089A-C67F-42D5-95A5-0716903E3B44}" type="presParOf" srcId="{F6F5D524-1151-46CA-A248-43485DEF664C}" destId="{3CC10F6B-225C-4F33-AFC4-6C67E63CC943}" srcOrd="10" destOrd="0" presId="urn:microsoft.com/office/officeart/2005/8/layout/process5"/>
    <dgm:cxn modelId="{4B88FEAA-8A6D-4D5B-BE86-010D6F524FB6}" type="presParOf" srcId="{F6F5D524-1151-46CA-A248-43485DEF664C}" destId="{C7C39E72-F17A-4F9D-9BA0-9246854BC82C}" srcOrd="11" destOrd="0" presId="urn:microsoft.com/office/officeart/2005/8/layout/process5"/>
    <dgm:cxn modelId="{A5EA09C9-3111-45B2-B0A2-95789647C852}" type="presParOf" srcId="{C7C39E72-F17A-4F9D-9BA0-9246854BC82C}" destId="{49221CCD-0D2E-46C0-BB34-A5CC39A514E7}" srcOrd="0" destOrd="0" presId="urn:microsoft.com/office/officeart/2005/8/layout/process5"/>
    <dgm:cxn modelId="{68F7BE19-5FF9-427E-997E-51179D8BC702}" type="presParOf" srcId="{F6F5D524-1151-46CA-A248-43485DEF664C}" destId="{C3071CC0-6700-482B-8BFA-77420B553D15}"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總積分</a:t>
          </a:r>
          <a:r>
            <a:rPr lang="en-US" altLang="zh-TW" b="1" dirty="0">
              <a:solidFill>
                <a:schemeClr val="bg1"/>
              </a:solidFill>
              <a:latin typeface="微軟正黑體" panose="020B0604030504040204" pitchFamily="34" charset="-120"/>
              <a:ea typeface="微軟正黑體" panose="020B0604030504040204" pitchFamily="34" charset="-120"/>
            </a:rPr>
            <a:t>(108)</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D2B89671-1AA4-4F67-8B4F-B27005ED241A}">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dirty="0">
              <a:solidFill>
                <a:schemeClr val="tx1"/>
              </a:solidFill>
              <a:latin typeface="微軟正黑體" panose="020B0604030504040204" pitchFamily="34" charset="-120"/>
              <a:ea typeface="微軟正黑體" panose="020B0604030504040204" pitchFamily="34" charset="-120"/>
            </a:rPr>
            <a:t>(36)+</a:t>
          </a:r>
          <a:br>
            <a:rPr kumimoji="0" lang="en-US" altLang="zh-TW" sz="1400" dirty="0">
              <a:solidFill>
                <a:schemeClr val="tx1"/>
              </a:solidFill>
              <a:latin typeface="微軟正黑體" panose="020B0604030504040204" pitchFamily="34" charset="-120"/>
              <a:ea typeface="微軟正黑體" panose="020B0604030504040204" pitchFamily="34" charset="-120"/>
            </a:rPr>
          </a:br>
          <a:r>
            <a:rPr kumimoji="0" lang="zh-TW" altLang="en-US" sz="14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dirty="0">
              <a:solidFill>
                <a:schemeClr val="tx1"/>
              </a:solidFill>
              <a:latin typeface="微軟正黑體" panose="020B0604030504040204" pitchFamily="34" charset="-120"/>
              <a:ea typeface="微軟正黑體" panose="020B0604030504040204" pitchFamily="34" charset="-120"/>
            </a:rPr>
            <a:t>(36)+</a:t>
          </a:r>
          <a:r>
            <a:rPr kumimoji="0" lang="zh-TW" altLang="en-US" sz="14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dirty="0">
              <a:solidFill>
                <a:schemeClr val="tx1"/>
              </a:solidFill>
              <a:latin typeface="微軟正黑體" panose="020B0604030504040204" pitchFamily="34" charset="-120"/>
              <a:ea typeface="微軟正黑體" panose="020B0604030504040204" pitchFamily="34" charset="-120"/>
            </a:rPr>
            <a:t>(36)</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798D85DE-3257-4151-824A-8A345A587F2E}" type="parTrans" cxnId="{0205000C-B50A-42EE-886D-BD903C54A542}">
      <dgm:prSet/>
      <dgm:spPr/>
      <dgm:t>
        <a:bodyPr/>
        <a:lstStyle/>
        <a:p>
          <a:endParaRPr lang="zh-TW" altLang="en-US"/>
        </a:p>
      </dgm:t>
    </dgm:pt>
    <dgm:pt modelId="{78089E12-F274-490A-B7CD-3413DD1D8240}" type="sibTrans" cxnId="{0205000C-B50A-42EE-886D-BD903C54A542}">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多元學習表現積分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9BA9C6F6-CA7B-4817-B8B2-9130FE869F7D}">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均衡學習</a:t>
          </a:r>
          <a:r>
            <a:rPr kumimoji="0" lang="en-US" altLang="zh-TW" sz="1400" dirty="0">
              <a:solidFill>
                <a:schemeClr val="tx1"/>
              </a:solidFill>
              <a:latin typeface="微軟正黑體" panose="020B0604030504040204" pitchFamily="34" charset="-120"/>
              <a:ea typeface="微軟正黑體" panose="020B0604030504040204" pitchFamily="34" charset="-120"/>
            </a:rPr>
            <a:t>(21)+</a:t>
          </a:r>
          <a:r>
            <a:rPr kumimoji="0" lang="zh-TW" altLang="en-US" sz="1400" dirty="0">
              <a:solidFill>
                <a:schemeClr val="tx1"/>
              </a:solidFill>
              <a:latin typeface="微軟正黑體" panose="020B0604030504040204" pitchFamily="34" charset="-120"/>
              <a:ea typeface="微軟正黑體" panose="020B0604030504040204" pitchFamily="34" charset="-120"/>
            </a:rPr>
            <a:t>服務學習</a:t>
          </a:r>
          <a:r>
            <a:rPr kumimoji="0" lang="en-US" altLang="zh-TW" sz="1400" dirty="0">
              <a:solidFill>
                <a:schemeClr val="tx1"/>
              </a:solidFill>
              <a:latin typeface="微軟正黑體" panose="020B0604030504040204" pitchFamily="34" charset="-120"/>
              <a:ea typeface="微軟正黑體" panose="020B0604030504040204" pitchFamily="34" charset="-120"/>
            </a:rPr>
            <a:t>(15)</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53E48F5F-9C88-41C0-9F22-6810ED79AB5B}" type="parTrans" cxnId="{EFD1AAB2-C4D9-4849-80E2-F41E91EC411A}">
      <dgm:prSet/>
      <dgm:spPr/>
      <dgm:t>
        <a:bodyPr/>
        <a:lstStyle/>
        <a:p>
          <a:endParaRPr lang="zh-TW" altLang="en-US"/>
        </a:p>
      </dgm:t>
    </dgm:pt>
    <dgm:pt modelId="{C899222A-04B5-4E71-9325-BE2017EE5408}" type="sibTrans" cxnId="{EFD1AAB2-C4D9-4849-80E2-F41E91EC411A}">
      <dgm:prSet/>
      <dgm:spPr/>
      <dgm:t>
        <a:bodyPr/>
        <a:lstStyle/>
        <a:p>
          <a:endParaRPr lang="zh-TW" altLang="en-US"/>
        </a:p>
      </dgm:t>
    </dgm:pt>
    <dgm:pt modelId="{4FA3A3EC-411D-4A88-BDED-3DC86726E8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會考總積分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91805F21-8564-44B1-ACF6-52AFF3A2AF42}">
      <dgm:prSet phldrT="[文字]" custT="1"/>
      <dgm:spPr/>
      <dgm:t>
        <a:bodyPr/>
        <a:lstStyle/>
        <a:p>
          <a:r>
            <a:rPr lang="zh-TW" altLang="en-US" sz="1400" dirty="0">
              <a:solidFill>
                <a:schemeClr val="tx1"/>
              </a:solidFill>
              <a:latin typeface="微軟正黑體" panose="020B0604030504040204" pitchFamily="34" charset="-120"/>
              <a:ea typeface="微軟正黑體" panose="020B0604030504040204" pitchFamily="34" charset="-120"/>
            </a:rPr>
            <a:t>國文</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數學</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英語</a:t>
          </a:r>
          <a:r>
            <a:rPr lang="en-US" altLang="zh-TW" sz="1400" dirty="0">
              <a:solidFill>
                <a:schemeClr val="tx1"/>
              </a:solidFill>
              <a:latin typeface="微軟正黑體" panose="020B0604030504040204" pitchFamily="34" charset="-120"/>
              <a:ea typeface="微軟正黑體" panose="020B0604030504040204" pitchFamily="34" charset="-120"/>
            </a:rPr>
            <a:t>(7)+</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社會</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自然</a:t>
          </a:r>
          <a:r>
            <a:rPr lang="en-US" altLang="zh-TW" sz="1400" dirty="0">
              <a:solidFill>
                <a:schemeClr val="tx1"/>
              </a:solidFill>
              <a:latin typeface="微軟正黑體" panose="020B0604030504040204" pitchFamily="34" charset="-120"/>
              <a:ea typeface="微軟正黑體" panose="020B0604030504040204" pitchFamily="34" charset="-120"/>
            </a:rPr>
            <a:t>(7) +</a:t>
          </a:r>
          <a:r>
            <a:rPr lang="zh-TW" altLang="en-US" sz="1400" dirty="0">
              <a:solidFill>
                <a:schemeClr val="tx1"/>
              </a:solidFill>
              <a:latin typeface="微軟正黑體" panose="020B0604030504040204" pitchFamily="34" charset="-120"/>
              <a:ea typeface="微軟正黑體" panose="020B0604030504040204" pitchFamily="34" charset="-120"/>
            </a:rPr>
            <a:t>寫作</a:t>
          </a:r>
          <a:r>
            <a:rPr lang="en-US" altLang="zh-TW" sz="1400" dirty="0">
              <a:solidFill>
                <a:schemeClr val="tx1"/>
              </a:solidFill>
              <a:latin typeface="微軟正黑體" panose="020B0604030504040204" pitchFamily="34" charset="-120"/>
              <a:ea typeface="微軟正黑體" panose="020B0604030504040204" pitchFamily="34" charset="-120"/>
            </a:rPr>
            <a:t>(1)</a:t>
          </a:r>
          <a:r>
            <a:rPr kumimoji="0" lang="zh-TW" altLang="en-US" sz="1400" dirty="0">
              <a:solidFill>
                <a:schemeClr val="tx1"/>
              </a:solidFill>
              <a:latin typeface="微軟正黑體" panose="020B0604030504040204" pitchFamily="34" charset="-120"/>
              <a:ea typeface="微軟正黑體" panose="020B0604030504040204" pitchFamily="34" charset="-120"/>
            </a:rPr>
            <a:t> </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D28EEC86-E1DF-4267-A5AC-582E58647B33}" type="parTrans" cxnId="{49E06FC1-A1CE-4B40-A270-B61B8EEE0DCF}">
      <dgm:prSet/>
      <dgm:spPr/>
      <dgm:t>
        <a:bodyPr/>
        <a:lstStyle/>
        <a:p>
          <a:endParaRPr lang="zh-TW" altLang="en-US"/>
        </a:p>
      </dgm:t>
    </dgm:pt>
    <dgm:pt modelId="{4292C30D-A482-4129-A99B-B764995ABB09}" type="sibTrans" cxnId="{49E06FC1-A1CE-4B40-A270-B61B8EEE0DCF}">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pt>
    <dgm:pt modelId="{3EC6D9C0-3464-416C-9C77-FA3F87AC7A46}" type="pres">
      <dgm:prSet presAssocID="{14820E2C-EDDE-485E-918D-7CC59C506A9E}" presName="ChildText" presStyleLbl="revTx" presStyleIdx="0" presStyleCnt="3" custScaleX="127939" custScaleY="82216" custLinFactNeighborX="14938" custLinFactNeighborY="-3073">
        <dgm:presLayoutVars>
          <dgm:chMax val="0"/>
          <dgm:chPref val="0"/>
          <dgm:bulletEnabled val="1"/>
        </dgm:presLayoutVars>
      </dgm:prSet>
      <dgm:spPr/>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pt>
    <dgm:pt modelId="{10CE59F2-3DD3-446E-A12A-B738A3B70639}" type="pres">
      <dgm:prSet presAssocID="{E611C17D-DB59-4746-8221-7D409722467A}" presName="ChildText" presStyleLbl="revTx" presStyleIdx="1" presStyleCnt="3">
        <dgm:presLayoutVars>
          <dgm:chMax val="0"/>
          <dgm:chPref val="0"/>
          <dgm:bulletEnabled val="1"/>
        </dgm:presLayoutVars>
      </dgm:prSet>
      <dgm:spPr/>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pt>
    <dgm:pt modelId="{C65DD51A-4D3B-425D-BC8D-87218477176A}" type="pres">
      <dgm:prSet presAssocID="{4FA3A3EC-411D-4A88-BDED-3DC86726E81C}" presName="FinalChildText" presStyleLbl="revTx" presStyleIdx="2" presStyleCnt="3" custScaleX="170366" custLinFactNeighborX="42866" custLinFactNeighborY="-768">
        <dgm:presLayoutVars>
          <dgm:chMax val="0"/>
          <dgm:chPref val="0"/>
          <dgm:bulletEnabled val="1"/>
        </dgm:presLayoutVars>
      </dgm:prSet>
      <dgm:spPr/>
    </dgm:pt>
  </dgm:ptLst>
  <dgm:cxnLst>
    <dgm:cxn modelId="{0205000C-B50A-42EE-886D-BD903C54A542}" srcId="{14820E2C-EDDE-485E-918D-7CC59C506A9E}" destId="{D2B89671-1AA4-4F67-8B4F-B27005ED241A}" srcOrd="0" destOrd="0" parTransId="{798D85DE-3257-4151-824A-8A345A587F2E}" sibTransId="{78089E12-F274-490A-B7CD-3413DD1D8240}"/>
    <dgm:cxn modelId="{9D9D5B24-32D5-4767-AB96-D7B5151D6CB2}" type="presOf" srcId="{14820E2C-EDDE-485E-918D-7CC59C506A9E}" destId="{A329E393-9790-40ED-83D9-35D660C22DC7}" srcOrd="0" destOrd="0" presId="urn:microsoft.com/office/officeart/2005/8/layout/StepDownProcess"/>
    <dgm:cxn modelId="{8EFA3572-E8CA-4B2A-9866-3752F746EAC0}" type="presOf" srcId="{D2B89671-1AA4-4F67-8B4F-B27005ED241A}" destId="{3EC6D9C0-3464-416C-9C77-FA3F87AC7A46}" srcOrd="0" destOrd="0" presId="urn:microsoft.com/office/officeart/2005/8/layout/StepDownProcess"/>
    <dgm:cxn modelId="{9E6E9F58-E044-4660-BC98-201691913CD0}" type="presOf" srcId="{9BA9C6F6-CA7B-4817-B8B2-9130FE869F7D}" destId="{10CE59F2-3DD3-446E-A12A-B738A3B70639}" srcOrd="0" destOrd="0" presId="urn:microsoft.com/office/officeart/2005/8/layout/StepDownProcess"/>
    <dgm:cxn modelId="{65E1D686-89B5-4017-AFB8-33A087B60653}" type="presOf" srcId="{91805F21-8564-44B1-ACF6-52AFF3A2AF42}" destId="{C65DD51A-4D3B-425D-BC8D-87218477176A}" srcOrd="0" destOrd="0" presId="urn:microsoft.com/office/officeart/2005/8/layout/StepDownProcess"/>
    <dgm:cxn modelId="{8045D78C-5113-446A-A87C-FA6680E8F1F9}" type="presOf" srcId="{4FA3A3EC-411D-4A88-BDED-3DC86726E81C}" destId="{161EE67D-2708-4B6B-A363-E39EC82802F4}" srcOrd="0" destOrd="0" presId="urn:microsoft.com/office/officeart/2005/8/layout/StepDownProcess"/>
    <dgm:cxn modelId="{3C30319F-B12D-4E06-93A2-82EBEC66E127}" srcId="{240044DF-4F23-43D1-85F7-9798A3564DDD}" destId="{4FA3A3EC-411D-4A88-BDED-3DC86726E81C}" srcOrd="2" destOrd="0" parTransId="{9823C4E6-4417-47EE-B922-3313C7A99738}" sibTransId="{EC533186-F6C9-4354-BD32-9D12B7180F82}"/>
    <dgm:cxn modelId="{E4918EA7-D73C-4B21-86B6-F7A285CCBA2E}" srcId="{240044DF-4F23-43D1-85F7-9798A3564DDD}" destId="{E611C17D-DB59-4746-8221-7D409722467A}" srcOrd="1" destOrd="0" parTransId="{747E5522-FF7F-4639-A1A8-C800A16C9195}" sibTransId="{B5FEBD6C-A943-4629-8C37-89877C31F08A}"/>
    <dgm:cxn modelId="{EFD1AAB2-C4D9-4849-80E2-F41E91EC411A}" srcId="{E611C17D-DB59-4746-8221-7D409722467A}" destId="{9BA9C6F6-CA7B-4817-B8B2-9130FE869F7D}" srcOrd="0" destOrd="0" parTransId="{53E48F5F-9C88-41C0-9F22-6810ED79AB5B}" sibTransId="{C899222A-04B5-4E71-9325-BE2017EE5408}"/>
    <dgm:cxn modelId="{49E06FC1-A1CE-4B40-A270-B61B8EEE0DCF}" srcId="{4FA3A3EC-411D-4A88-BDED-3DC86726E81C}" destId="{91805F21-8564-44B1-ACF6-52AFF3A2AF42}" srcOrd="0" destOrd="0" parTransId="{D28EEC86-E1DF-4267-A5AC-582E58647B33}" sibTransId="{4292C30D-A482-4129-A99B-B764995ABB09}"/>
    <dgm:cxn modelId="{3C0D72CA-3920-4CA6-AE42-245AE8599B50}" srcId="{240044DF-4F23-43D1-85F7-9798A3564DDD}" destId="{14820E2C-EDDE-485E-918D-7CC59C506A9E}" srcOrd="0" destOrd="0" parTransId="{4B41986B-F4DF-470A-83F4-8647DB82E7C2}" sibTransId="{99F87E4E-138D-4301-94DC-208E4D24EBB2}"/>
    <dgm:cxn modelId="{57DFE0CD-7BAB-446B-AD5C-BF8AFAEB0B1C}" type="presOf" srcId="{E611C17D-DB59-4746-8221-7D409722467A}" destId="{1B4C968F-68BC-4301-B5EA-C8DA2945028D}" srcOrd="0" destOrd="0" presId="urn:microsoft.com/office/officeart/2005/8/layout/StepDownProcess"/>
    <dgm:cxn modelId="{03C5A6F6-C883-4A67-9261-10781BBB0B95}" type="presOf" srcId="{240044DF-4F23-43D1-85F7-9798A3564DDD}" destId="{ECE7EEAB-539E-47A7-9D4F-F298F3A600EE}" srcOrd="0" destOrd="0" presId="urn:microsoft.com/office/officeart/2005/8/layout/StepDownProcess"/>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 modelId="{ECE7D447-0BEB-48C8-98EE-4083C1987ACF}" type="presParOf" srcId="{C420E9EE-402B-4CF6-BB5F-966D589830A4}" destId="{C65DD51A-4D3B-425D-BC8D-87218477176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志願序</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各科會考標示</a:t>
          </a: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4FA3A3EC-411D-4A88-BDED-3DC86726E81C}">
      <dgm:prSet phldrT="[文字]" custT="1"/>
      <dgm:spPr/>
      <dgm:t>
        <a:bodyPr/>
        <a:lstStyle/>
        <a:p>
          <a:r>
            <a:rPr kumimoji="0" lang="zh-TW" altLang="en-US" sz="2000" b="1"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dirty="0">
              <a:solidFill>
                <a:schemeClr val="bg1"/>
              </a:solidFill>
              <a:latin typeface="微軟正黑體" panose="020B0604030504040204" pitchFamily="34" charset="-120"/>
              <a:ea typeface="微軟正黑體" panose="020B0604030504040204" pitchFamily="34" charset="-120"/>
            </a:rPr>
            <a:t>5%</a:t>
          </a:r>
          <a:r>
            <a:rPr kumimoji="0" lang="zh-TW" altLang="en-US" sz="2000" b="1"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dirty="0">
              <a:solidFill>
                <a:schemeClr val="bg1"/>
              </a:solidFill>
              <a:latin typeface="微軟正黑體" panose="020B0604030504040204" pitchFamily="34" charset="-120"/>
              <a:ea typeface="微軟正黑體" panose="020B0604030504040204" pitchFamily="34" charset="-120"/>
            </a:rPr>
            <a:t> </a:t>
          </a:r>
          <a:endParaRPr lang="zh-TW" altLang="en-US" sz="2800"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pt>
    <dgm:pt modelId="{3EC6D9C0-3464-416C-9C77-FA3F87AC7A46}" type="pres">
      <dgm:prSet presAssocID="{14820E2C-EDDE-485E-918D-7CC59C506A9E}" presName="ChildText" presStyleLbl="revTx" presStyleIdx="0" presStyleCnt="2" custScaleX="127939" custScaleY="82216" custLinFactNeighborX="14938" custLinFactNeighborY="-3073">
        <dgm:presLayoutVars>
          <dgm:chMax val="0"/>
          <dgm:chPref val="0"/>
          <dgm:bulletEnabled val="1"/>
        </dgm:presLayoutVars>
      </dgm:prSet>
      <dgm:spPr/>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pt>
    <dgm:pt modelId="{10CE59F2-3DD3-446E-A12A-B738A3B70639}" type="pres">
      <dgm:prSet presAssocID="{E611C17D-DB59-4746-8221-7D409722467A}" presName="ChildText" presStyleLbl="revTx" presStyleIdx="1" presStyleCnt="2">
        <dgm:presLayoutVars>
          <dgm:chMax val="0"/>
          <dgm:chPref val="0"/>
          <dgm:bulletEnabled val="1"/>
        </dgm:presLayoutVars>
      </dgm:prSet>
      <dgm:spPr/>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pt>
  </dgm:ptLst>
  <dgm:cxnLst>
    <dgm:cxn modelId="{9D9D5B24-32D5-4767-AB96-D7B5151D6CB2}" type="presOf" srcId="{14820E2C-EDDE-485E-918D-7CC59C506A9E}" destId="{A329E393-9790-40ED-83D9-35D660C22DC7}" srcOrd="0" destOrd="0" presId="urn:microsoft.com/office/officeart/2005/8/layout/StepDownProcess"/>
    <dgm:cxn modelId="{8045D78C-5113-446A-A87C-FA6680E8F1F9}" type="presOf" srcId="{4FA3A3EC-411D-4A88-BDED-3DC86726E81C}" destId="{161EE67D-2708-4B6B-A363-E39EC82802F4}" srcOrd="0" destOrd="0" presId="urn:microsoft.com/office/officeart/2005/8/layout/StepDownProcess"/>
    <dgm:cxn modelId="{3C30319F-B12D-4E06-93A2-82EBEC66E127}" srcId="{240044DF-4F23-43D1-85F7-9798A3564DDD}" destId="{4FA3A3EC-411D-4A88-BDED-3DC86726E81C}" srcOrd="2" destOrd="0" parTransId="{9823C4E6-4417-47EE-B922-3313C7A99738}" sibTransId="{EC533186-F6C9-4354-BD32-9D12B7180F82}"/>
    <dgm:cxn modelId="{E4918EA7-D73C-4B21-86B6-F7A285CCBA2E}" srcId="{240044DF-4F23-43D1-85F7-9798A3564DDD}" destId="{E611C17D-DB59-4746-8221-7D409722467A}" srcOrd="1" destOrd="0" parTransId="{747E5522-FF7F-4639-A1A8-C800A16C9195}" sibTransId="{B5FEBD6C-A943-4629-8C37-89877C31F08A}"/>
    <dgm:cxn modelId="{3C0D72CA-3920-4CA6-AE42-245AE8599B50}" srcId="{240044DF-4F23-43D1-85F7-9798A3564DDD}" destId="{14820E2C-EDDE-485E-918D-7CC59C506A9E}" srcOrd="0" destOrd="0" parTransId="{4B41986B-F4DF-470A-83F4-8647DB82E7C2}" sibTransId="{99F87E4E-138D-4301-94DC-208E4D24EBB2}"/>
    <dgm:cxn modelId="{57DFE0CD-7BAB-446B-AD5C-BF8AFAEB0B1C}" type="presOf" srcId="{E611C17D-DB59-4746-8221-7D409722467A}" destId="{1B4C968F-68BC-4301-B5EA-C8DA2945028D}" srcOrd="0" destOrd="0" presId="urn:microsoft.com/office/officeart/2005/8/layout/StepDownProcess"/>
    <dgm:cxn modelId="{03C5A6F6-C883-4A67-9261-10781BBB0B95}" type="presOf" srcId="{240044DF-4F23-43D1-85F7-9798A3564DDD}" destId="{ECE7EEAB-539E-47A7-9D4F-F298F3A600EE}" srcOrd="0" destOrd="0" presId="urn:microsoft.com/office/officeart/2005/8/layout/StepDownProcess"/>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79A8-89F0-46AB-8814-DF3D989AC499}">
      <dsp:nvSpPr>
        <dsp:cNvPr id="0" name=""/>
        <dsp:cNvSpPr/>
      </dsp:nvSpPr>
      <dsp:spPr>
        <a:xfrm>
          <a:off x="0" y="283657"/>
          <a:ext cx="7085133" cy="15869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rPr>
            <a:t>50%~55%</a:t>
          </a:r>
          <a:endParaRPr lang="zh-TW" altLang="en-US" sz="2800" kern="1200" dirty="0">
            <a:latin typeface="微軟正黑體" panose="020B0604030504040204" pitchFamily="34" charset="-120"/>
            <a:ea typeface="微軟正黑體" panose="020B0604030504040204" pitchFamily="34" charset="-120"/>
          </a:endParaRPr>
        </a:p>
      </dsp:txBody>
      <dsp:txXfrm>
        <a:off x="46479" y="330136"/>
        <a:ext cx="6992175" cy="1493963"/>
      </dsp:txXfrm>
    </dsp:sp>
    <dsp:sp modelId="{0BC25A63-4B3C-4CE7-8314-5203F453B26C}">
      <dsp:nvSpPr>
        <dsp:cNvPr id="0" name=""/>
        <dsp:cNvSpPr/>
      </dsp:nvSpPr>
      <dsp:spPr>
        <a:xfrm>
          <a:off x="0" y="1943968"/>
          <a:ext cx="421415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國文、數學、英語、社會、自然</a:t>
          </a:r>
        </a:p>
      </dsp:txBody>
      <dsp:txXfrm>
        <a:off x="48531" y="1992499"/>
        <a:ext cx="4117092" cy="1559916"/>
      </dsp:txXfrm>
    </dsp:sp>
    <dsp:sp modelId="{50EFD8C2-7F24-4C01-8CA1-FB8B4FA2721B}">
      <dsp:nvSpPr>
        <dsp:cNvPr id="0" name=""/>
        <dsp:cNvSpPr/>
      </dsp:nvSpPr>
      <dsp:spPr>
        <a:xfrm>
          <a:off x="0"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a:latin typeface="微軟正黑體" panose="020B0604030504040204" pitchFamily="34" charset="-120"/>
              <a:ea typeface="微軟正黑體" panose="020B0604030504040204" pitchFamily="34" charset="-120"/>
            </a:rPr>
            <a:t>A</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精熟</a:t>
          </a:r>
        </a:p>
      </dsp:txBody>
      <dsp:txXfrm>
        <a:off x="40372" y="3548526"/>
        <a:ext cx="1297650" cy="1576234"/>
      </dsp:txXfrm>
    </dsp:sp>
    <dsp:sp modelId="{E64A6A70-A102-4592-9EC2-10F7F7D3975E}">
      <dsp:nvSpPr>
        <dsp:cNvPr id="0" name=""/>
        <dsp:cNvSpPr/>
      </dsp:nvSpPr>
      <dsp:spPr>
        <a:xfrm>
          <a:off x="1246959"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B</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dirty="0">
              <a:ln/>
              <a:effectLst/>
              <a:latin typeface="微軟正黑體" panose="020B0604030504040204" pitchFamily="34" charset="-120"/>
              <a:ea typeface="微軟正黑體" panose="020B0604030504040204" pitchFamily="34" charset="-120"/>
            </a:rPr>
            <a:t>基礎 </a:t>
          </a:r>
          <a:endParaRPr lang="zh-TW" altLang="en-US" sz="2100" kern="1200" dirty="0">
            <a:latin typeface="微軟正黑體" panose="020B0604030504040204" pitchFamily="34" charset="-120"/>
            <a:ea typeface="微軟正黑體" panose="020B0604030504040204" pitchFamily="34" charset="-120"/>
          </a:endParaRPr>
        </a:p>
      </dsp:txBody>
      <dsp:txXfrm>
        <a:off x="1287331" y="3548526"/>
        <a:ext cx="1297650" cy="1576234"/>
      </dsp:txXfrm>
    </dsp:sp>
    <dsp:sp modelId="{D95CF39E-9D26-4C3D-BD2B-192F07DA3764}">
      <dsp:nvSpPr>
        <dsp:cNvPr id="0" name=""/>
        <dsp:cNvSpPr/>
      </dsp:nvSpPr>
      <dsp:spPr>
        <a:xfrm>
          <a:off x="2627518"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C</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a:ln/>
              <a:effectLst/>
              <a:latin typeface="微軟正黑體" panose="020B0604030504040204" pitchFamily="34" charset="-120"/>
              <a:ea typeface="微軟正黑體" panose="020B0604030504040204" pitchFamily="34" charset="-120"/>
            </a:rPr>
            <a:t>待加強</a:t>
          </a:r>
          <a:endParaRPr lang="zh-TW" altLang="en-US" sz="2100" kern="1200" dirty="0">
            <a:latin typeface="微軟正黑體" panose="020B0604030504040204" pitchFamily="34" charset="-120"/>
            <a:ea typeface="微軟正黑體" panose="020B0604030504040204" pitchFamily="34" charset="-120"/>
          </a:endParaRPr>
        </a:p>
      </dsp:txBody>
      <dsp:txXfrm>
        <a:off x="2667890" y="3548526"/>
        <a:ext cx="1297650" cy="1576234"/>
      </dsp:txXfrm>
    </dsp:sp>
    <dsp:sp modelId="{28F003FD-135A-41C3-B5F4-91B9FFE3F575}">
      <dsp:nvSpPr>
        <dsp:cNvPr id="0" name=""/>
        <dsp:cNvSpPr/>
      </dsp:nvSpPr>
      <dsp:spPr>
        <a:xfrm>
          <a:off x="4081793" y="1946619"/>
          <a:ext cx="137839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寫作</a:t>
          </a:r>
          <a:br>
            <a:rPr lang="en-US" altLang="zh-TW" sz="3200" kern="1200" dirty="0">
              <a:latin typeface="微軟正黑體" panose="020B0604030504040204" pitchFamily="34" charset="-120"/>
              <a:ea typeface="微軟正黑體" panose="020B0604030504040204" pitchFamily="34" charset="-120"/>
            </a:rPr>
          </a:br>
          <a:r>
            <a:rPr lang="zh-TW" altLang="en-US" sz="3200" kern="1200" dirty="0">
              <a:latin typeface="微軟正黑體" panose="020B0604030504040204" pitchFamily="34" charset="-120"/>
              <a:ea typeface="微軟正黑體" panose="020B0604030504040204" pitchFamily="34" charset="-120"/>
            </a:rPr>
            <a:t>測驗</a:t>
          </a:r>
        </a:p>
      </dsp:txBody>
      <dsp:txXfrm>
        <a:off x="4122165" y="1986991"/>
        <a:ext cx="1297650" cy="1576234"/>
      </dsp:txXfrm>
    </dsp:sp>
    <dsp:sp modelId="{7E188A53-206B-4322-895F-788FDF988A60}">
      <dsp:nvSpPr>
        <dsp:cNvPr id="0" name=""/>
        <dsp:cNvSpPr/>
      </dsp:nvSpPr>
      <dsp:spPr>
        <a:xfrm>
          <a:off x="4081793"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a:latin typeface="微軟正黑體" panose="020B0604030504040204" pitchFamily="34" charset="-120"/>
              <a:ea typeface="微軟正黑體" panose="020B0604030504040204" pitchFamily="34" charset="-120"/>
            </a:rPr>
            <a:t>1-6</a:t>
          </a:r>
          <a:r>
            <a:rPr lang="zh-TW" altLang="en-US" sz="2100" kern="1200" dirty="0">
              <a:latin typeface="微軟正黑體" panose="020B0604030504040204" pitchFamily="34" charset="-120"/>
              <a:ea typeface="微軟正黑體" panose="020B0604030504040204" pitchFamily="34" charset="-120"/>
            </a:rPr>
            <a:t>級分</a:t>
          </a:r>
        </a:p>
      </dsp:txBody>
      <dsp:txXfrm>
        <a:off x="4122165" y="3548526"/>
        <a:ext cx="1297650" cy="1576234"/>
      </dsp:txXfrm>
    </dsp:sp>
    <dsp:sp modelId="{9E54933C-F873-47A5-BA11-8B496C34F470}">
      <dsp:nvSpPr>
        <dsp:cNvPr id="0" name=""/>
        <dsp:cNvSpPr/>
      </dsp:nvSpPr>
      <dsp:spPr>
        <a:xfrm>
          <a:off x="5867516" y="1719048"/>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zh-TW" altLang="en-US" sz="2800" kern="1200" dirty="0">
              <a:latin typeface="微軟正黑體" panose="020B0604030504040204" pitchFamily="34" charset="-120"/>
              <a:ea typeface="微軟正黑體" panose="020B0604030504040204" pitchFamily="34" charset="-120"/>
            </a:rPr>
            <a:t>英語</a:t>
          </a:r>
          <a:endParaRPr lang="en-US" altLang="zh-TW" sz="2800"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ts val="0"/>
            </a:spcAft>
            <a:buNone/>
          </a:pPr>
          <a:r>
            <a:rPr lang="zh-TW" altLang="en-US" sz="2800" kern="1200" dirty="0">
              <a:latin typeface="微軟正黑體" panose="020B0604030504040204" pitchFamily="34" charset="-120"/>
              <a:ea typeface="微軟正黑體" panose="020B0604030504040204" pitchFamily="34" charset="-120"/>
            </a:rPr>
            <a:t>聽力</a:t>
          </a:r>
        </a:p>
      </dsp:txBody>
      <dsp:txXfrm>
        <a:off x="5907888" y="1759420"/>
        <a:ext cx="1297650" cy="1576234"/>
      </dsp:txXfrm>
    </dsp:sp>
    <dsp:sp modelId="{B8640255-276C-41BA-8282-6D931FC6596B}">
      <dsp:nvSpPr>
        <dsp:cNvPr id="0" name=""/>
        <dsp:cNvSpPr/>
      </dsp:nvSpPr>
      <dsp:spPr>
        <a:xfrm>
          <a:off x="5867516" y="3506317"/>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TW" altLang="en-US" sz="2100" kern="1200" dirty="0">
              <a:latin typeface="微軟正黑體" panose="020B0604030504040204" pitchFamily="34" charset="-120"/>
              <a:ea typeface="微軟正黑體" panose="020B0604030504040204" pitchFamily="34" charset="-120"/>
            </a:rPr>
            <a:t>基礎</a:t>
          </a:r>
          <a:br>
            <a:rPr lang="en-US" altLang="zh-TW" sz="2100" kern="1200" dirty="0">
              <a:latin typeface="微軟正黑體" panose="020B0604030504040204" pitchFamily="34" charset="-120"/>
              <a:ea typeface="微軟正黑體" panose="020B0604030504040204" pitchFamily="34" charset="-120"/>
            </a:rPr>
          </a:br>
          <a:r>
            <a:rPr lang="en-US" altLang="zh-TW" sz="2100" kern="1200" dirty="0">
              <a:latin typeface="微軟正黑體" panose="020B0604030504040204" pitchFamily="34" charset="-120"/>
              <a:ea typeface="微軟正黑體" panose="020B0604030504040204" pitchFamily="34" charset="-120"/>
            </a:rPr>
            <a:t>(</a:t>
          </a:r>
          <a:r>
            <a:rPr lang="zh-TW" altLang="en-US" sz="2100" kern="1200" dirty="0">
              <a:latin typeface="微軟正黑體" panose="020B0604030504040204" pitchFamily="34" charset="-120"/>
              <a:ea typeface="微軟正黑體" panose="020B0604030504040204" pitchFamily="34" charset="-120"/>
            </a:rPr>
            <a:t>含以上</a:t>
          </a:r>
          <a:r>
            <a:rPr lang="en-US" altLang="zh-TW" sz="2100" kern="1200" dirty="0">
              <a:latin typeface="微軟正黑體" panose="020B0604030504040204" pitchFamily="34" charset="-120"/>
              <a:ea typeface="微軟正黑體" panose="020B0604030504040204" pitchFamily="34" charset="-120"/>
            </a:rPr>
            <a:t>)/</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待加強</a:t>
          </a:r>
        </a:p>
      </dsp:txBody>
      <dsp:txXfrm>
        <a:off x="5907888" y="3546689"/>
        <a:ext cx="1297650" cy="1576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60D2-FCFB-49B7-BB9A-9F18681EAB2F}">
      <dsp:nvSpPr>
        <dsp:cNvPr id="0" name=""/>
        <dsp:cNvSpPr/>
      </dsp:nvSpPr>
      <dsp:spPr>
        <a:xfrm>
          <a:off x="0" y="295555"/>
          <a:ext cx="3982497" cy="8213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altLang="zh-TW" sz="2700" kern="1200" dirty="0"/>
            <a:t>113</a:t>
          </a:r>
          <a:r>
            <a:rPr lang="zh-TW" altLang="en-US" sz="2700" kern="1200" dirty="0"/>
            <a:t>年國中教育會考成績</a:t>
          </a:r>
        </a:p>
      </dsp:txBody>
      <dsp:txXfrm>
        <a:off x="40095" y="335650"/>
        <a:ext cx="3902307" cy="741150"/>
      </dsp:txXfrm>
    </dsp:sp>
    <dsp:sp modelId="{3124C769-A99B-4301-90DD-08AF5AEC702B}">
      <dsp:nvSpPr>
        <dsp:cNvPr id="0" name=""/>
        <dsp:cNvSpPr/>
      </dsp:nvSpPr>
      <dsp:spPr>
        <a:xfrm>
          <a:off x="0" y="1116896"/>
          <a:ext cx="3982497" cy="1509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a:t>各科等級標示</a:t>
          </a:r>
        </a:p>
        <a:p>
          <a:pPr marL="228600" lvl="1" indent="-228600" algn="l" defTabSz="933450">
            <a:lnSpc>
              <a:spcPct val="90000"/>
            </a:lnSpc>
            <a:spcBef>
              <a:spcPct val="0"/>
            </a:spcBef>
            <a:spcAft>
              <a:spcPct val="20000"/>
            </a:spcAft>
            <a:buChar char="•"/>
          </a:pPr>
          <a:r>
            <a:rPr lang="zh-TW" altLang="en-US" sz="2100" kern="1200" dirty="0"/>
            <a:t>會考總積分</a:t>
          </a:r>
        </a:p>
        <a:p>
          <a:pPr marL="228600" lvl="1" indent="-228600" algn="l" defTabSz="933450">
            <a:lnSpc>
              <a:spcPct val="90000"/>
            </a:lnSpc>
            <a:spcBef>
              <a:spcPct val="0"/>
            </a:spcBef>
            <a:spcAft>
              <a:spcPct val="20000"/>
            </a:spcAft>
            <a:buChar char="•"/>
          </a:pPr>
          <a:r>
            <a:rPr lang="zh-TW" altLang="en-US" sz="2100" kern="1200" dirty="0"/>
            <a:t>序位區間百分比</a:t>
          </a:r>
        </a:p>
      </dsp:txBody>
      <dsp:txXfrm>
        <a:off x="0" y="1116896"/>
        <a:ext cx="3982497" cy="1509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08227-B63F-448D-BA87-1C81A02D4720}">
      <dsp:nvSpPr>
        <dsp:cNvPr id="0" name=""/>
        <dsp:cNvSpPr/>
      </dsp:nvSpPr>
      <dsp:spPr>
        <a:xfrm>
          <a:off x="0" y="43202"/>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私立學校</a:t>
          </a:r>
        </a:p>
      </dsp:txBody>
      <dsp:txXfrm>
        <a:off x="0" y="43202"/>
        <a:ext cx="4700141" cy="979200"/>
      </dsp:txXfrm>
    </dsp:sp>
    <dsp:sp modelId="{014344DE-D590-41B4-820E-E86D67E36F12}">
      <dsp:nvSpPr>
        <dsp:cNvPr id="0" name=""/>
        <dsp:cNvSpPr/>
      </dsp:nvSpPr>
      <dsp:spPr>
        <a:xfrm>
          <a:off x="49" y="1081791"/>
          <a:ext cx="470014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lrTx/>
            <a:buSzTx/>
            <a:buFontTx/>
            <a:buNone/>
          </a:pP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強恕高中、滬江高中、大誠高中、東方工商、喬治工商、開平餐飲、稻江護家、開南高中、稻江高商、惇敍工商</a:t>
          </a:r>
          <a:endParaRPr lang="zh-TW" altLang="en-US" sz="3400" kern="1200" dirty="0"/>
        </a:p>
      </dsp:txBody>
      <dsp:txXfrm>
        <a:off x="49" y="1081791"/>
        <a:ext cx="4700141" cy="3826530"/>
      </dsp:txXfrm>
    </dsp:sp>
    <dsp:sp modelId="{2976825E-C57D-4E0E-9D47-0CFC59DEAC3C}">
      <dsp:nvSpPr>
        <dsp:cNvPr id="0" name=""/>
        <dsp:cNvSpPr/>
      </dsp:nvSpPr>
      <dsp:spPr>
        <a:xfrm>
          <a:off x="5358209" y="102591"/>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進修部</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學校</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5358209" y="102591"/>
        <a:ext cx="4700141" cy="979200"/>
      </dsp:txXfrm>
    </dsp:sp>
    <dsp:sp modelId="{CD3F83D4-79D3-4363-9EA3-C30C286EC0C8}">
      <dsp:nvSpPr>
        <dsp:cNvPr id="0" name=""/>
        <dsp:cNvSpPr/>
      </dsp:nvSpPr>
      <dsp:spPr>
        <a:xfrm>
          <a:off x="5358209" y="1081791"/>
          <a:ext cx="470014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FF0000"/>
              </a:solidFill>
              <a:effectLst/>
              <a:latin typeface="微軟正黑體" panose="020B0604030504040204" pitchFamily="34" charset="-120"/>
              <a:ea typeface="微軟正黑體" panose="020B0604030504040204" pitchFamily="34" charset="-120"/>
              <a:cs typeface="Times New Roman"/>
            </a:rPr>
            <a:t>開平餐飲</a:t>
          </a:r>
        </a:p>
      </dsp:txBody>
      <dsp:txXfrm>
        <a:off x="5358209" y="1081791"/>
        <a:ext cx="4700141" cy="38265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380362" y="381774"/>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登記</a:t>
          </a:r>
        </a:p>
      </dsp:txBody>
      <dsp:txXfrm rot="-5400000">
        <a:off x="1" y="888924"/>
        <a:ext cx="1775026" cy="760725"/>
      </dsp:txXfrm>
    </dsp:sp>
    <dsp:sp modelId="{A70543BE-01B6-4F1A-B6C4-0370A54A640C}">
      <dsp:nvSpPr>
        <dsp:cNvPr id="0" name=""/>
        <dsp:cNvSpPr/>
      </dsp:nvSpPr>
      <dsp:spPr>
        <a:xfrm rot="5400000">
          <a:off x="4454539" y="-2678101"/>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8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8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kern="1200" dirty="0"/>
        </a:p>
        <a:p>
          <a:pPr marL="171450" lvl="1" indent="-171450" algn="l" defTabSz="800100">
            <a:lnSpc>
              <a:spcPct val="90000"/>
            </a:lnSpc>
            <a:spcBef>
              <a:spcPct val="0"/>
            </a:spcBef>
            <a:spcAft>
              <a:spcPct val="15000"/>
            </a:spcAft>
            <a:buChar char="•"/>
          </a:pPr>
          <a:r>
            <a:rPr kumimoji="0" lang="zh-TW" altLang="en-US" sz="1800" b="1" kern="1200" dirty="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kern="1200" dirty="0">
            <a:solidFill>
              <a:srgbClr val="0070C0"/>
            </a:solidFill>
            <a:latin typeface="微軟正黑體" panose="020B0604030504040204" pitchFamily="34" charset="-120"/>
            <a:ea typeface="微軟正黑體" panose="020B0604030504040204" pitchFamily="34" charset="-120"/>
          </a:endParaRPr>
        </a:p>
      </dsp:txBody>
      <dsp:txXfrm rot="-5400000">
        <a:off x="1775026" y="81872"/>
        <a:ext cx="6926805" cy="1487318"/>
      </dsp:txXfrm>
    </dsp:sp>
    <dsp:sp modelId="{40DDC3D7-9EF0-4A3C-8E0A-9837C3CF7381}">
      <dsp:nvSpPr>
        <dsp:cNvPr id="0" name=""/>
        <dsp:cNvSpPr/>
      </dsp:nvSpPr>
      <dsp:spPr>
        <a:xfrm rot="5400000">
          <a:off x="-380362" y="2633992"/>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公開抽籤</a:t>
          </a:r>
        </a:p>
      </dsp:txBody>
      <dsp:txXfrm rot="-5400000">
        <a:off x="1" y="3141142"/>
        <a:ext cx="1775026" cy="760725"/>
      </dsp:txXfrm>
    </dsp:sp>
    <dsp:sp modelId="{FAC1FF8D-D232-41B5-B959-28241885A379}">
      <dsp:nvSpPr>
        <dsp:cNvPr id="0" name=""/>
        <dsp:cNvSpPr/>
      </dsp:nvSpPr>
      <dsp:spPr>
        <a:xfrm rot="5400000">
          <a:off x="4454539" y="-425883"/>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altLang="en-US" sz="1600" b="1" u="none" kern="1200" dirty="0">
              <a:solidFill>
                <a:schemeClr val="tx1"/>
              </a:solidFill>
              <a:effectLst/>
              <a:latin typeface="微軟正黑體" panose="020B0604030504040204" pitchFamily="34" charset="-120"/>
              <a:ea typeface="微軟正黑體" panose="020B0604030504040204" pitchFamily="34" charset="-120"/>
            </a:rPr>
            <a:t>需按時</a:t>
          </a:r>
          <a:r>
            <a:rPr lang="zh-TW" altLang="en-US" sz="1600" b="1" u="none" kern="1200" dirty="0">
              <a:solidFill>
                <a:srgbClr val="FF0000"/>
              </a:solidFill>
              <a:effectLst/>
              <a:latin typeface="微軟正黑體" panose="020B0604030504040204" pitchFamily="34" charset="-120"/>
              <a:ea typeface="微軟正黑體" panose="020B0604030504040204" pitchFamily="34" charset="-120"/>
            </a:rPr>
            <a:t>完成登記者</a:t>
          </a:r>
          <a:r>
            <a:rPr lang="zh-TW" altLang="en-US" sz="1600" b="1" u="none" kern="1200" dirty="0">
              <a:solidFill>
                <a:schemeClr val="tx1"/>
              </a:solidFill>
              <a:effectLst/>
              <a:latin typeface="微軟正黑體" panose="020B0604030504040204" pitchFamily="34" charset="-120"/>
              <a:ea typeface="微軟正黑體" panose="020B0604030504040204" pitchFamily="34" charset="-120"/>
            </a:rPr>
            <a:t>方能參加</a:t>
          </a:r>
          <a:r>
            <a:rPr lang="zh-TW" altLang="en-US" sz="1600" b="1" u="none" kern="1200" dirty="0">
              <a:solidFill>
                <a:srgbClr val="FF0000"/>
              </a:solidFill>
              <a:effectLst/>
              <a:latin typeface="微軟正黑體" panose="020B0604030504040204" pitchFamily="34" charset="-120"/>
              <a:ea typeface="微軟正黑體" panose="020B0604030504040204" pitchFamily="34" charset="-120"/>
            </a:rPr>
            <a:t>公開抽籤</a:t>
          </a:r>
          <a:r>
            <a:rPr lang="zh-TW" altLang="en-US" sz="1600" b="1" u="none" kern="1200" dirty="0">
              <a:solidFill>
                <a:schemeClr val="tx1"/>
              </a:solidFill>
              <a:effectLst/>
              <a:latin typeface="微軟正黑體" panose="020B0604030504040204" pitchFamily="34" charset="-120"/>
              <a:ea typeface="微軟正黑體" panose="020B0604030504040204" pitchFamily="34" charset="-120"/>
            </a:rPr>
            <a:t>作業。</a:t>
          </a:r>
          <a:endParaRPr lang="zh-TW" altLang="en-US" sz="1600" kern="1200" dirty="0"/>
        </a:p>
        <a:p>
          <a:pPr marL="171450" lvl="1" indent="-171450" algn="l" defTabSz="711200">
            <a:lnSpc>
              <a:spcPct val="90000"/>
            </a:lnSpc>
            <a:spcBef>
              <a:spcPct val="0"/>
            </a:spcBef>
            <a:spcAft>
              <a:spcPct val="15000"/>
            </a:spcAft>
            <a:buChar char="•"/>
          </a:pPr>
          <a:r>
            <a:rPr lang="zh-TW" altLang="en-US" sz="1600" b="1" u="none" kern="1200"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sz="1600" kern="1200" dirty="0"/>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endParaRPr>
        </a:p>
      </dsp:txBody>
      <dsp:txXfrm rot="-5400000">
        <a:off x="1775026" y="2334090"/>
        <a:ext cx="6926805" cy="1487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EC6CB-1C14-494F-A7CF-FA9FA8FC90D0}">
      <dsp:nvSpPr>
        <dsp:cNvPr id="0" name=""/>
        <dsp:cNvSpPr/>
      </dsp:nvSpPr>
      <dsp:spPr>
        <a:xfrm rot="5400000">
          <a:off x="-548088" y="1629764"/>
          <a:ext cx="3653923" cy="25577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現場撕榜</a:t>
          </a:r>
          <a:endParaRPr lang="zh-TW" altLang="en-US" sz="3200" kern="1200" dirty="0"/>
        </a:p>
      </dsp:txBody>
      <dsp:txXfrm rot="-5400000">
        <a:off x="1" y="2360548"/>
        <a:ext cx="2557746" cy="1096177"/>
      </dsp:txXfrm>
    </dsp:sp>
    <dsp:sp modelId="{1F06F61B-866B-49A3-BABF-EE5A201CED6A}">
      <dsp:nvSpPr>
        <dsp:cNvPr id="0" name=""/>
        <dsp:cNvSpPr/>
      </dsp:nvSpPr>
      <dsp:spPr>
        <a:xfrm rot="5400000">
          <a:off x="3821757" y="-1258755"/>
          <a:ext cx="4527891" cy="7055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zh-TW" altLang="en-US" sz="1800" b="1" u="sng" kern="1200"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br>
            <a:rPr kumimoji="0" lang="en-US" altLang="zh-TW" sz="1800" kern="12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kern="1200"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kern="1200" dirty="0"/>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r>
            <a:rPr lang="zh-TW" altLang="zh-TW" sz="1800" kern="1200" dirty="0">
              <a:effectLst/>
              <a:latin typeface="微軟正黑體" panose="020B0604030504040204" pitchFamily="34" charset="-120"/>
              <a:ea typeface="微軟正黑體" panose="020B0604030504040204" pitchFamily="34" charset="-120"/>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57747" y="226288"/>
        <a:ext cx="6834880" cy="40858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4749" y="701637"/>
          <a:ext cx="8118500" cy="6125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公立學校</a:t>
          </a:r>
          <a:endParaRPr lang="zh-TW" altLang="en-US" sz="2800" kern="1200" dirty="0"/>
        </a:p>
      </dsp:txBody>
      <dsp:txXfrm>
        <a:off x="4749" y="701637"/>
        <a:ext cx="8118500" cy="612583"/>
      </dsp:txXfrm>
    </dsp:sp>
    <dsp:sp modelId="{714B80D7-11D7-4FAA-9B1F-989E458A7C19}">
      <dsp:nvSpPr>
        <dsp:cNvPr id="0" name=""/>
        <dsp:cNvSpPr/>
      </dsp:nvSpPr>
      <dsp:spPr>
        <a:xfrm>
          <a:off x="12" y="1301166"/>
          <a:ext cx="8127987" cy="4117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Tx/>
            <a:buSzTx/>
            <a:buFontTx/>
            <a:buNone/>
          </a:pP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西松高中、中崙高中、永春高中、和平高中、大直高中明倫高中、成淵高中、華江高中、大理高中、景美女中萬芳高中、南港高中、育成高中、內湖高中、麗山高中南湖高中、陽明高中、百齡高中、復興高中、中正高中松山家商、松山工農、大安高工、木柵高工、南港高工 內湖高工、 士林高商</a:t>
          </a:r>
          <a:endParaRPr lang="zh-TW" altLang="en-US" sz="2400" kern="1200" dirty="0"/>
        </a:p>
      </dsp:txBody>
      <dsp:txXfrm>
        <a:off x="12" y="1301166"/>
        <a:ext cx="8127987" cy="4117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8501-C88B-49D3-8F90-76BE56921122}">
      <dsp:nvSpPr>
        <dsp:cNvPr id="0" name=""/>
        <dsp:cNvSpPr/>
      </dsp:nvSpPr>
      <dsp:spPr>
        <a:xfrm>
          <a:off x="50"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SzTx/>
            <a:buFontTx/>
            <a:buNone/>
          </a:pPr>
          <a:r>
            <a:rPr lang="zh-TW" altLang="en-US" sz="2800" b="1" kern="1200" dirty="0">
              <a:latin typeface="微軟正黑體" panose="020B0604030504040204" pitchFamily="34" charset="-120"/>
              <a:ea typeface="微軟正黑體" panose="020B0604030504040204" pitchFamily="34" charset="-120"/>
            </a:rPr>
            <a:t>私立學校</a:t>
          </a:r>
          <a:endParaRPr lang="zh-TW" altLang="en-US" sz="1300" kern="1200" dirty="0">
            <a:latin typeface="微軟正黑體" panose="020B0604030504040204" pitchFamily="34" charset="-120"/>
            <a:ea typeface="微軟正黑體" panose="020B0604030504040204" pitchFamily="34" charset="-120"/>
          </a:endParaRPr>
        </a:p>
      </dsp:txBody>
      <dsp:txXfrm>
        <a:off x="50" y="27204"/>
        <a:ext cx="4792244" cy="1238400"/>
      </dsp:txXfrm>
    </dsp:sp>
    <dsp:sp modelId="{3AFBEE48-BFE5-441C-883D-46C50C93E27A}">
      <dsp:nvSpPr>
        <dsp:cNvPr id="0" name=""/>
        <dsp:cNvSpPr/>
      </dsp:nvSpPr>
      <dsp:spPr>
        <a:xfrm>
          <a:off x="50"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None/>
          </a:pPr>
          <a:r>
            <a:rPr lang="zh-TW" altLang="en-US" sz="2800" kern="1200" dirty="0">
              <a:effectLst/>
              <a:latin typeface="微軟正黑體" panose="020B0604030504040204" pitchFamily="34" charset="-120"/>
              <a:ea typeface="微軟正黑體" panose="020B0604030504040204" pitchFamily="34" charset="-120"/>
              <a:cs typeface="Times New Roman"/>
            </a:rPr>
            <a:t>金甌女中、大同高中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靜修高中、達人高中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衛理女中、華興中學</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br>
            <a:rPr lang="en-US" altLang="zh-TW" sz="28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kern="1200" dirty="0">
            <a:latin typeface="微軟正黑體" panose="020B0604030504040204" pitchFamily="34" charset="-120"/>
            <a:ea typeface="微軟正黑體" panose="020B0604030504040204" pitchFamily="34" charset="-120"/>
          </a:endParaRPr>
        </a:p>
      </dsp:txBody>
      <dsp:txXfrm>
        <a:off x="50" y="1265604"/>
        <a:ext cx="4792244" cy="3718102"/>
      </dsp:txXfrm>
    </dsp:sp>
    <dsp:sp modelId="{588F7469-517A-4065-959D-26208E2261B6}">
      <dsp:nvSpPr>
        <dsp:cNvPr id="0" name=""/>
        <dsp:cNvSpPr/>
      </dsp:nvSpPr>
      <dsp:spPr>
        <a:xfrm>
          <a:off x="5463209"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SzTx/>
            <a:buFontTx/>
            <a:buNone/>
          </a:pPr>
          <a:r>
            <a:rPr lang="zh-TW" altLang="en-US" sz="2800" b="1" kern="1200" dirty="0"/>
            <a:t>公立進修部</a:t>
          </a:r>
        </a:p>
      </dsp:txBody>
      <dsp:txXfrm>
        <a:off x="5463209" y="27204"/>
        <a:ext cx="4792244" cy="1238400"/>
      </dsp:txXfrm>
    </dsp:sp>
    <dsp:sp modelId="{34A688DB-8890-46AF-B1B1-6A5442DC873C}">
      <dsp:nvSpPr>
        <dsp:cNvPr id="0" name=""/>
        <dsp:cNvSpPr/>
      </dsp:nvSpPr>
      <dsp:spPr>
        <a:xfrm>
          <a:off x="5463209"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None/>
          </a:pPr>
          <a:r>
            <a:rPr lang="zh-TW" altLang="en-US" sz="2800" kern="12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kern="1200" dirty="0"/>
        </a:p>
      </dsp:txBody>
      <dsp:txXfrm>
        <a:off x="5463209" y="1265604"/>
        <a:ext cx="4792244" cy="37181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141044" y="230989"/>
          <a:ext cx="2874531" cy="287453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多元學習</a:t>
          </a: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endParaRPr lang="en-US" altLang="zh-TW" sz="2000" b="1" kern="1200" dirty="0">
            <a:latin typeface="微軟正黑體" panose="020B0604030504040204" pitchFamily="34" charset="-120"/>
            <a:ea typeface="微軟正黑體" panose="020B0604030504040204" pitchFamily="34" charset="-120"/>
          </a:endParaRPr>
        </a:p>
      </dsp:txBody>
      <dsp:txXfrm>
        <a:off x="2703899" y="761408"/>
        <a:ext cx="975287" cy="958177"/>
      </dsp:txXfrm>
    </dsp:sp>
    <dsp:sp modelId="{6996371A-89C1-4BE9-BFC7-0414FF1088F4}">
      <dsp:nvSpPr>
        <dsp:cNvPr id="0" name=""/>
        <dsp:cNvSpPr/>
      </dsp:nvSpPr>
      <dsp:spPr>
        <a:xfrm>
          <a:off x="992869" y="316540"/>
          <a:ext cx="2874531" cy="2874531"/>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志願序</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779943" y="2130232"/>
        <a:ext cx="1300383" cy="889735"/>
      </dsp:txXfrm>
    </dsp:sp>
    <dsp:sp modelId="{6E39AC52-F843-42E2-9EA7-DF3328D40ACE}">
      <dsp:nvSpPr>
        <dsp:cNvPr id="0" name=""/>
        <dsp:cNvSpPr/>
      </dsp:nvSpPr>
      <dsp:spPr>
        <a:xfrm>
          <a:off x="992869" y="316540"/>
          <a:ext cx="2874531" cy="2874531"/>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國中教育會考</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300854" y="881180"/>
        <a:ext cx="975287" cy="9581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414708" y="417197"/>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t>公告分發序</a:t>
          </a:r>
        </a:p>
      </dsp:txBody>
      <dsp:txXfrm rot="-5400000">
        <a:off x="1" y="970140"/>
        <a:ext cx="1935304" cy="829417"/>
      </dsp:txXfrm>
    </dsp:sp>
    <dsp:sp modelId="{A70543BE-01B6-4F1A-B6C4-0370A54A640C}">
      <dsp:nvSpPr>
        <dsp:cNvPr id="0" name=""/>
        <dsp:cNvSpPr/>
      </dsp:nvSpPr>
      <dsp:spPr>
        <a:xfrm rot="5400000">
          <a:off x="4869805" y="-2932011"/>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a:latin typeface="微軟正黑體" panose="020B0604030504040204" pitchFamily="34" charset="-120"/>
              <a:ea typeface="微軟正黑體" panose="020B0604030504040204" pitchFamily="34" charset="-120"/>
            </a:rPr>
            <a:t>各招生學校</a:t>
          </a:r>
          <a:r>
            <a:rPr lang="zh-TW" altLang="en-US" sz="1900" b="1" kern="1200" dirty="0">
              <a:latin typeface="微軟正黑體" panose="020B0604030504040204" pitchFamily="34" charset="-120"/>
              <a:ea typeface="微軟正黑體" panose="020B0604030504040204" pitchFamily="34" charset="-120"/>
            </a:rPr>
            <a:t>以招生名額</a:t>
          </a:r>
          <a:r>
            <a:rPr lang="en-US" altLang="zh-TW" sz="1900" b="1" kern="1200" dirty="0">
              <a:solidFill>
                <a:srgbClr val="FF0000"/>
              </a:solidFill>
              <a:latin typeface="微軟正黑體" panose="020B0604030504040204" pitchFamily="34" charset="-120"/>
              <a:ea typeface="微軟正黑體" panose="020B0604030504040204" pitchFamily="34" charset="-120"/>
            </a:rPr>
            <a:t>2</a:t>
          </a:r>
          <a:r>
            <a:rPr lang="zh-TW" altLang="en-US" sz="1900" b="1" kern="1200" dirty="0">
              <a:solidFill>
                <a:srgbClr val="FF0000"/>
              </a:solidFill>
              <a:latin typeface="微軟正黑體" panose="020B0604030504040204" pitchFamily="34" charset="-120"/>
              <a:ea typeface="微軟正黑體" panose="020B0604030504040204" pitchFamily="34" charset="-120"/>
            </a:rPr>
            <a:t>倍</a:t>
          </a:r>
          <a:r>
            <a:rPr lang="zh-TW" altLang="en-US" sz="1900" b="1" kern="1200" dirty="0">
              <a:latin typeface="微軟正黑體" panose="020B0604030504040204" pitchFamily="34" charset="-120"/>
              <a:ea typeface="微軟正黑體" panose="020B0604030504040204" pitchFamily="34" charset="-120"/>
            </a:rPr>
            <a:t>公告分發序名單</a:t>
          </a:r>
          <a:r>
            <a:rPr lang="zh-TW" altLang="en-US" sz="1900" kern="1200" dirty="0">
              <a:latin typeface="微軟正黑體" panose="020B0604030504040204" pitchFamily="34" charset="-120"/>
              <a:ea typeface="微軟正黑體" panose="020B0604030504040204" pitchFamily="34" charset="-120"/>
            </a:rPr>
            <a:t>，學生按照學校公告之分發序，於簡章規定時間</a:t>
          </a:r>
          <a:r>
            <a:rPr lang="zh-TW" altLang="en-US" sz="1900" b="1" u="sng" kern="1200" dirty="0">
              <a:solidFill>
                <a:srgbClr val="0000FF"/>
              </a:solidFill>
              <a:latin typeface="微軟正黑體" panose="020B0604030504040204" pitchFamily="34" charset="-120"/>
            </a:rPr>
            <a:t>單科別</a:t>
          </a:r>
          <a:r>
            <a:rPr lang="zh-TW" altLang="en-US" sz="1900" kern="1200" dirty="0">
              <a:latin typeface="微軟正黑體" panose="020B0604030504040204" pitchFamily="34" charset="-120"/>
            </a:rPr>
            <a:t>學校進行</a:t>
          </a:r>
          <a:r>
            <a:rPr lang="zh-TW" altLang="en-US" sz="1900" b="1" u="none" kern="1200" dirty="0">
              <a:solidFill>
                <a:srgbClr val="FF0000"/>
              </a:solidFill>
              <a:latin typeface="微軟正黑體" panose="020B0604030504040204" pitchFamily="34" charset="-120"/>
            </a:rPr>
            <a:t>線上</a:t>
          </a:r>
          <a:r>
            <a:rPr lang="zh-TW" altLang="en-US" sz="1900" kern="1200" dirty="0">
              <a:latin typeface="微軟正黑體" panose="020B0604030504040204" pitchFamily="34" charset="-120"/>
            </a:rPr>
            <a:t>登記，</a:t>
          </a:r>
          <a:br>
            <a:rPr lang="en-US" altLang="zh-TW" sz="1900" kern="1200" dirty="0">
              <a:latin typeface="微軟正黑體" panose="020B0604030504040204" pitchFamily="34" charset="-120"/>
            </a:rPr>
          </a:br>
          <a:r>
            <a:rPr lang="zh-TW" altLang="en-US" sz="1900" b="1" u="sng" kern="1200" dirty="0">
              <a:solidFill>
                <a:srgbClr val="0000FF"/>
              </a:solidFill>
              <a:latin typeface="微軟正黑體" panose="020B0604030504040204" pitchFamily="34" charset="-120"/>
            </a:rPr>
            <a:t>多科別</a:t>
          </a:r>
          <a:r>
            <a:rPr lang="zh-TW" altLang="en-US" sz="1900" kern="1200" dirty="0">
              <a:latin typeface="微軟正黑體" panose="020B0604030504040204" pitchFamily="34" charset="-120"/>
            </a:rPr>
            <a:t>學校</a:t>
          </a:r>
          <a:r>
            <a:rPr lang="zh-TW" altLang="en-US" sz="1900" b="0" u="none" kern="1200" dirty="0">
              <a:solidFill>
                <a:schemeClr val="tx1"/>
              </a:solidFill>
              <a:latin typeface="微軟正黑體" panose="020B0604030504040204" pitchFamily="34" charset="-120"/>
            </a:rPr>
            <a:t>至</a:t>
          </a:r>
          <a:r>
            <a:rPr lang="zh-TW" altLang="en-US" sz="1900" kern="1200" dirty="0">
              <a:latin typeface="微軟正黑體" panose="020B0604030504040204" pitchFamily="34" charset="-120"/>
              <a:ea typeface="微軟正黑體" panose="020B0604030504040204" pitchFamily="34" charset="-120"/>
            </a:rPr>
            <a:t>指定地點</a:t>
          </a:r>
          <a:r>
            <a:rPr lang="zh-TW" altLang="en-US" sz="1900" b="1" kern="1200"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sz="1900" kern="1200" dirty="0">
              <a:latin typeface="微軟正黑體" panose="020B0604030504040204" pitchFamily="34" charset="-120"/>
              <a:ea typeface="微軟正黑體" panose="020B0604030504040204" pitchFamily="34" charset="-120"/>
            </a:rPr>
            <a:t>。</a:t>
          </a:r>
          <a:endParaRPr lang="zh-TW" altLang="en-US" sz="1900" kern="1200" dirty="0"/>
        </a:p>
      </dsp:txBody>
      <dsp:txXfrm rot="-5400000">
        <a:off x="1935304" y="90216"/>
        <a:ext cx="7578344" cy="1621616"/>
      </dsp:txXfrm>
    </dsp:sp>
    <dsp:sp modelId="{40DDC3D7-9EF0-4A3C-8E0A-9837C3CF7381}">
      <dsp:nvSpPr>
        <dsp:cNvPr id="0" name=""/>
        <dsp:cNvSpPr/>
      </dsp:nvSpPr>
      <dsp:spPr>
        <a:xfrm rot="5400000">
          <a:off x="-414708" y="2899954"/>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t>登記</a:t>
          </a:r>
        </a:p>
      </dsp:txBody>
      <dsp:txXfrm rot="-5400000">
        <a:off x="1" y="3452897"/>
        <a:ext cx="1935304" cy="829417"/>
      </dsp:txXfrm>
    </dsp:sp>
    <dsp:sp modelId="{FAC1FF8D-D232-41B5-B959-28241885A379}">
      <dsp:nvSpPr>
        <dsp:cNvPr id="0" name=""/>
        <dsp:cNvSpPr/>
      </dsp:nvSpPr>
      <dsp:spPr>
        <a:xfrm rot="5400000">
          <a:off x="4869805" y="-449254"/>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單科別學校</a:t>
          </a:r>
          <a:r>
            <a:rPr lang="zh-TW" altLang="en-US" sz="1900" b="1" u="none" kern="1200" dirty="0">
              <a:solidFill>
                <a:schemeClr val="tx1"/>
              </a:solidFill>
              <a:latin typeface="微軟正黑體" panose="020B0604030504040204" pitchFamily="34" charset="-120"/>
            </a:rPr>
            <a:t>：</a:t>
          </a:r>
          <a:r>
            <a:rPr lang="zh-TW" altLang="en-US" sz="1900" b="0" u="none" kern="1200" dirty="0">
              <a:solidFill>
                <a:schemeClr val="tx1"/>
              </a:solidFill>
              <a:latin typeface="微軟正黑體" panose="020B0604030504040204" pitchFamily="34" charset="-120"/>
            </a:rPr>
            <a:t>至</a:t>
          </a:r>
          <a:r>
            <a:rPr lang="zh-TW" sz="1900" kern="1200" dirty="0"/>
            <a:t>臺北市</a:t>
          </a:r>
          <a:r>
            <a:rPr lang="en-US" sz="1900" b="1" kern="1200" dirty="0"/>
            <a:t>11</a:t>
          </a:r>
          <a:r>
            <a:rPr lang="en-US" altLang="zh-TW" sz="1900" b="1" kern="1200" dirty="0"/>
            <a:t>3</a:t>
          </a:r>
          <a:r>
            <a:rPr lang="zh-TW" sz="1900" kern="1200" dirty="0"/>
            <a:t>學年度高級中等學校優先免試入學委員會資訊系統平台進行登記</a:t>
          </a:r>
          <a:r>
            <a:rPr lang="zh-TW" altLang="en-US" sz="1900" kern="1200" dirty="0"/>
            <a:t>，</a:t>
          </a:r>
          <a:r>
            <a:rPr lang="zh-TW" altLang="en-US" sz="1900" kern="1200" dirty="0">
              <a:solidFill>
                <a:srgbClr val="FF0000"/>
              </a:solidFill>
            </a:rPr>
            <a:t>逾期</a:t>
          </a:r>
          <a:r>
            <a:rPr lang="zh-TW" sz="1900" kern="1200" dirty="0">
              <a:solidFill>
                <a:srgbClr val="FF0000"/>
              </a:solidFill>
            </a:rPr>
            <a:t>不得</a:t>
          </a:r>
          <a:r>
            <a:rPr lang="zh-TW" sz="1900" kern="1200" dirty="0"/>
            <a:t>參加篩選錄取</a:t>
          </a:r>
          <a:r>
            <a:rPr lang="zh-TW" altLang="en-US" sz="1900" kern="1200" dirty="0"/>
            <a:t>作業</a:t>
          </a:r>
        </a:p>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多科別學校</a:t>
          </a:r>
          <a:r>
            <a:rPr lang="zh-TW" altLang="en-US" sz="1900" b="1" u="none" kern="1200" dirty="0">
              <a:solidFill>
                <a:schemeClr val="tx1"/>
              </a:solidFill>
              <a:latin typeface="微軟正黑體" panose="020B0604030504040204" pitchFamily="34" charset="-120"/>
            </a:rPr>
            <a:t>：</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9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9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900" kern="1200" dirty="0"/>
        </a:p>
      </dsp:txBody>
      <dsp:txXfrm rot="-5400000">
        <a:off x="1935304" y="2572973"/>
        <a:ext cx="7578344" cy="16216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zh-TW" sz="2600" b="1" kern="1200" dirty="0"/>
            <a:t>線上</a:t>
          </a:r>
          <a:r>
            <a:rPr lang="zh-TW" altLang="en-US" sz="2600" b="1" kern="1200" dirty="0"/>
            <a:t>公告</a:t>
          </a:r>
          <a:br>
            <a:rPr lang="en-US" altLang="zh-TW" sz="2600" b="1" kern="1200" dirty="0"/>
          </a:br>
          <a:r>
            <a:rPr lang="zh-TW" altLang="en-US" sz="2600" b="1" kern="1200" dirty="0"/>
            <a:t>錄取名單、報到</a:t>
          </a:r>
        </a:p>
      </dsp:txBody>
      <dsp:txXfrm rot="-5400000">
        <a:off x="1" y="2572229"/>
        <a:ext cx="2564846" cy="1099220"/>
      </dsp:txXfrm>
    </dsp:sp>
    <dsp:sp modelId="{A70543BE-01B6-4F1A-B6C4-0370A54A640C}">
      <dsp:nvSpPr>
        <dsp:cNvPr id="0" name=""/>
        <dsp:cNvSpPr/>
      </dsp:nvSpPr>
      <dsp:spPr>
        <a:xfrm rot="5400000">
          <a:off x="3955795" y="-1384415"/>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需按時完成登記者方能參加篩選錄取作業</a:t>
          </a:r>
          <a:endParaRPr lang="zh-TW" altLang="en-US" sz="3600" kern="1200" dirty="0"/>
        </a:p>
        <a:p>
          <a:pPr marL="285750" lvl="1" indent="-285750" algn="l" defTabSz="1600200">
            <a:lnSpc>
              <a:spcPct val="90000"/>
            </a:lnSpc>
            <a:spcBef>
              <a:spcPct val="0"/>
            </a:spcBef>
            <a:spcAft>
              <a:spcPct val="15000"/>
            </a:spcAft>
            <a:buChar char="•"/>
          </a:pPr>
          <a:r>
            <a:rPr lang="zh-TW" altLang="en-US" sz="3600" kern="1200" dirty="0"/>
            <a:t>各招生學校公告錄取結果名單</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600200">
            <a:lnSpc>
              <a:spcPct val="90000"/>
            </a:lnSpc>
            <a:spcBef>
              <a:spcPct val="0"/>
            </a:spcBef>
            <a:spcAft>
              <a:spcPct val="15000"/>
            </a:spcAft>
            <a:buChar char="•"/>
          </a:pPr>
          <a:r>
            <a:rPr lang="zh-TW" altLang="en-US" sz="3600" b="1" kern="1200"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kern="1200" dirty="0">
            <a:latin typeface="微軟正黑體" panose="020B0604030504040204" pitchFamily="34" charset="-120"/>
            <a:ea typeface="微軟正黑體" panose="020B0604030504040204" pitchFamily="34" charset="-120"/>
          </a:endParaRPr>
        </a:p>
      </dsp:txBody>
      <dsp:txXfrm rot="-5400000">
        <a:off x="2564846" y="248404"/>
        <a:ext cx="7494751" cy="4470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50F3-2452-49EB-9624-63F8CAC36178}">
      <dsp:nvSpPr>
        <dsp:cNvPr id="0" name=""/>
        <dsp:cNvSpPr/>
      </dsp:nvSpPr>
      <dsp:spPr>
        <a:xfrm>
          <a:off x="0" y="102522"/>
          <a:ext cx="5194295" cy="4227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3135" tIns="458216" rIns="403135"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直升入學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學習區完全免試入學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kern="1200" dirty="0">
              <a:solidFill>
                <a:srgbClr val="FF0000"/>
              </a:solidFill>
              <a:latin typeface="微軟正黑體" panose="020B0604030504040204" pitchFamily="34" charset="-120"/>
              <a:ea typeface="微軟正黑體" panose="020B0604030504040204" pitchFamily="34" charset="-120"/>
            </a:rPr>
            <a:t>(</a:t>
          </a:r>
          <a:r>
            <a:rPr lang="zh-TW" altLang="en-US" sz="2000" kern="12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kern="1200" dirty="0">
              <a:solidFill>
                <a:srgbClr val="FF0000"/>
              </a:solidFill>
              <a:latin typeface="微軟正黑體" panose="020B0604030504040204" pitchFamily="34" charset="-120"/>
              <a:ea typeface="微軟正黑體" panose="020B0604030504040204" pitchFamily="34" charset="-120"/>
            </a:rPr>
            <a:t>)</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免試入學</a:t>
          </a: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技優甄審入學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產業特殊需求類科</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實用技能學程</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技術型及單科型獨招</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dsp:txBody>
      <dsp:txXfrm>
        <a:off x="0" y="102522"/>
        <a:ext cx="5194295" cy="4227300"/>
      </dsp:txXfrm>
    </dsp:sp>
    <dsp:sp modelId="{099B774E-4A0B-478B-A1D1-AC5567B6AFAC}">
      <dsp:nvSpPr>
        <dsp:cNvPr id="0" name=""/>
        <dsp:cNvSpPr/>
      </dsp:nvSpPr>
      <dsp:spPr>
        <a:xfrm>
          <a:off x="259714" y="14607"/>
          <a:ext cx="3636006" cy="412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免試入學</a:t>
          </a:r>
        </a:p>
      </dsp:txBody>
      <dsp:txXfrm>
        <a:off x="279857" y="34750"/>
        <a:ext cx="3595720" cy="372348"/>
      </dsp:txXfrm>
    </dsp:sp>
    <dsp:sp modelId="{B711AA9F-117F-41C0-A960-25A40622A0CE}">
      <dsp:nvSpPr>
        <dsp:cNvPr id="0" name=""/>
        <dsp:cNvSpPr/>
      </dsp:nvSpPr>
      <dsp:spPr>
        <a:xfrm>
          <a:off x="0" y="4773342"/>
          <a:ext cx="5194295" cy="554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AAF04-944C-4AA3-9BBA-0FADCAFBFA05}">
      <dsp:nvSpPr>
        <dsp:cNvPr id="0" name=""/>
        <dsp:cNvSpPr/>
      </dsp:nvSpPr>
      <dsp:spPr>
        <a:xfrm>
          <a:off x="259714" y="4448622"/>
          <a:ext cx="3636006"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066800">
            <a:lnSpc>
              <a:spcPct val="90000"/>
            </a:lnSpc>
            <a:spcBef>
              <a:spcPct val="0"/>
            </a:spcBef>
            <a:spcAft>
              <a:spcPct val="35000"/>
            </a:spcAft>
            <a:buNone/>
          </a:pPr>
          <a:r>
            <a:rPr lang="zh-TW" altLang="en-US" sz="2400" b="0" kern="1200" dirty="0"/>
            <a:t>身心障礙適性輔導安置</a:t>
          </a:r>
        </a:p>
      </dsp:txBody>
      <dsp:txXfrm>
        <a:off x="291417" y="4480325"/>
        <a:ext cx="3572600" cy="5860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zh-TW" altLang="en-US" sz="4900" kern="1200" dirty="0"/>
            <a:t>現場撕榜</a:t>
          </a:r>
        </a:p>
      </dsp:txBody>
      <dsp:txXfrm rot="-5400000">
        <a:off x="1" y="2572229"/>
        <a:ext cx="2564846" cy="1099220"/>
      </dsp:txXfrm>
    </dsp:sp>
    <dsp:sp modelId="{A70543BE-01B6-4F1A-B6C4-0370A54A640C}">
      <dsp:nvSpPr>
        <dsp:cNvPr id="0" name=""/>
        <dsp:cNvSpPr/>
      </dsp:nvSpPr>
      <dsp:spPr>
        <a:xfrm rot="5400000">
          <a:off x="3955795" y="-1387682"/>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kern="1200" dirty="0"/>
        </a:p>
        <a:p>
          <a:pPr marL="171450" lvl="1" indent="-171450" algn="l" defTabSz="800100">
            <a:lnSpc>
              <a:spcPct val="90000"/>
            </a:lnSpc>
            <a:spcBef>
              <a:spcPct val="0"/>
            </a:spcBef>
            <a:spcAft>
              <a:spcPct val="15000"/>
            </a:spcAft>
            <a:buChar char="•"/>
          </a:pPr>
          <a:r>
            <a:rPr lang="zh-TW" altLang="en-US" sz="1800" kern="1200" dirty="0">
              <a:effectLst/>
              <a:latin typeface="微軟正黑體" panose="020B0604030504040204" pitchFamily="34" charset="-120"/>
              <a:ea typeface="微軟正黑體" panose="020B0604030504040204" pitchFamily="34" charset="-120"/>
            </a:rPr>
            <a:t>依各招生學校公告之分發序，依序進行現場撕榜作業</a:t>
          </a:r>
          <a:br>
            <a:rPr lang="en-US" altLang="zh-TW" sz="1800" kern="1200" dirty="0">
              <a:effectLst/>
              <a:latin typeface="微軟正黑體" panose="020B0604030504040204" pitchFamily="34" charset="-120"/>
              <a:ea typeface="微軟正黑體" panose="020B0604030504040204" pitchFamily="34" charset="-120"/>
            </a:rPr>
          </a:br>
          <a:r>
            <a:rPr lang="zh-TW" altLang="en-US" sz="1800" b="1" kern="1200"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kern="1200" dirty="0">
              <a:effectLst/>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endParaRPr lang="zh-TW"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64846" y="245137"/>
        <a:ext cx="7494751" cy="44709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424D1-0F3E-4F0E-B69C-815036F591C2}">
      <dsp:nvSpPr>
        <dsp:cNvPr id="0" name=""/>
        <dsp:cNvSpPr/>
      </dsp:nvSpPr>
      <dsp:spPr>
        <a:xfrm>
          <a:off x="4375" y="409595"/>
          <a:ext cx="4730079" cy="42838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免試入學招生名額</a:t>
          </a:r>
          <a:r>
            <a:rPr lang="zh-TW" altLang="en-US" sz="1800" kern="1200" dirty="0">
              <a:solidFill>
                <a:srgbClr val="FF0000"/>
              </a:solidFill>
              <a:latin typeface="+mj-ea"/>
              <a:ea typeface="+mj-ea"/>
            </a:rPr>
            <a:t>公立學校</a:t>
          </a:r>
          <a:r>
            <a:rPr lang="zh-TW" altLang="en-US" sz="1800" kern="1200" dirty="0">
              <a:latin typeface="+mj-ea"/>
              <a:ea typeface="+mj-ea"/>
            </a:rPr>
            <a:t>至少需達各校</a:t>
          </a:r>
          <a:r>
            <a:rPr lang="en-US" altLang="en-US" sz="1800" kern="1200" dirty="0">
              <a:latin typeface="+mj-ea"/>
              <a:ea typeface="+mj-ea"/>
            </a:rPr>
            <a:t>/</a:t>
          </a:r>
          <a:r>
            <a:rPr lang="zh-TW" altLang="en-US" sz="1800" kern="1200" dirty="0">
              <a:latin typeface="+mj-ea"/>
              <a:ea typeface="+mj-ea"/>
            </a:rPr>
            <a:t>科核定招生名額之</a:t>
          </a:r>
          <a:r>
            <a:rPr lang="en-US" altLang="en-US" sz="1800" b="1" kern="1200" dirty="0">
              <a:solidFill>
                <a:srgbClr val="FF0000"/>
              </a:solidFill>
              <a:latin typeface="+mj-ea"/>
              <a:ea typeface="+mj-ea"/>
            </a:rPr>
            <a:t>60%</a:t>
          </a:r>
          <a:r>
            <a:rPr lang="zh-TW" altLang="en-US" sz="1800" b="1" kern="1200" dirty="0">
              <a:solidFill>
                <a:srgbClr val="FF0000"/>
              </a:solidFill>
              <a:latin typeface="+mj-ea"/>
              <a:ea typeface="+mj-ea"/>
            </a:rPr>
            <a:t>以上</a:t>
          </a:r>
          <a:r>
            <a:rPr lang="zh-TW" altLang="en-US" sz="1800" kern="1200" dirty="0">
              <a:solidFill>
                <a:srgbClr val="FF0000"/>
              </a:solidFill>
              <a:latin typeface="+mj-ea"/>
              <a:ea typeface="+mj-ea"/>
            </a:rPr>
            <a:t>、私立學校</a:t>
          </a:r>
          <a:r>
            <a:rPr lang="zh-TW" altLang="en-US" sz="1800" kern="1200" dirty="0">
              <a:solidFill>
                <a:schemeClr val="tx1"/>
              </a:solidFill>
              <a:latin typeface="+mj-ea"/>
              <a:ea typeface="+mj-ea"/>
            </a:rPr>
            <a:t>以</a:t>
          </a:r>
          <a:r>
            <a:rPr lang="en-US" altLang="zh-TW" sz="1800" b="1" kern="1200" dirty="0">
              <a:solidFill>
                <a:srgbClr val="FF0000"/>
              </a:solidFill>
              <a:latin typeface="+mj-ea"/>
              <a:ea typeface="+mj-ea"/>
            </a:rPr>
            <a:t>30%-50%</a:t>
          </a:r>
          <a:r>
            <a:rPr lang="zh-TW" altLang="en-US" sz="1800" kern="1200" dirty="0">
              <a:solidFill>
                <a:schemeClr val="tx1"/>
              </a:solidFill>
              <a:latin typeface="+mj-ea"/>
              <a:ea typeface="+mj-ea"/>
            </a:rPr>
            <a:t>為原則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a:latin typeface="+mj-ea"/>
              <a:ea typeface="+mj-ea"/>
            </a:rPr>
            <a:t>已辦理直升者，應優先整合各入學管道， 如有困難者，則其提列學習區完全免試入學比率，公立學校</a:t>
          </a:r>
          <a:r>
            <a:rPr lang="zh-TW" altLang="en-US" sz="1800" kern="1200" dirty="0">
              <a:solidFill>
                <a:schemeClr val="tx1"/>
              </a:solidFill>
              <a:latin typeface="+mj-ea"/>
              <a:ea typeface="+mj-ea"/>
            </a:rPr>
            <a:t>至少</a:t>
          </a:r>
          <a:r>
            <a:rPr lang="en-US" altLang="en-US" sz="1800" kern="1200" dirty="0">
              <a:solidFill>
                <a:srgbClr val="FF0000"/>
              </a:solidFill>
              <a:latin typeface="+mj-ea"/>
              <a:ea typeface="+mj-ea"/>
            </a:rPr>
            <a:t>40%</a:t>
          </a:r>
          <a:r>
            <a:rPr lang="zh-TW" altLang="en-US" sz="1800" kern="1200" dirty="0">
              <a:solidFill>
                <a:srgbClr val="FF0000"/>
              </a:solidFill>
              <a:latin typeface="+mj-ea"/>
              <a:ea typeface="+mj-ea"/>
            </a:rPr>
            <a:t>、</a:t>
          </a:r>
          <a:r>
            <a:rPr lang="zh-TW" altLang="en-US" sz="1800" kern="1200" dirty="0">
              <a:solidFill>
                <a:schemeClr val="tx1"/>
              </a:solidFill>
              <a:latin typeface="+mj-ea"/>
              <a:ea typeface="+mj-ea"/>
            </a:rPr>
            <a:t>私立學校至少</a:t>
          </a:r>
          <a:r>
            <a:rPr lang="en-US" altLang="zh-TW" sz="1800" kern="1200" dirty="0">
              <a:solidFill>
                <a:srgbClr val="FF0000"/>
              </a:solidFill>
              <a:latin typeface="+mj-ea"/>
              <a:ea typeface="+mj-ea"/>
            </a:rPr>
            <a:t>30%</a:t>
          </a:r>
          <a:r>
            <a:rPr lang="zh-TW" altLang="en-US" sz="1800" kern="1200" dirty="0">
              <a:solidFill>
                <a:schemeClr val="tx1"/>
              </a:solidFill>
              <a:latin typeface="+mj-ea"/>
              <a:ea typeface="+mj-ea"/>
            </a:rPr>
            <a:t>為原則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a:solidFill>
                <a:srgbClr val="0070C0"/>
              </a:solidFill>
              <a:latin typeface="+mj-ea"/>
              <a:ea typeface="+mj-ea"/>
            </a:rPr>
            <a:t>原住民、身障生、其他特殊生</a:t>
          </a:r>
          <a:r>
            <a:rPr lang="zh-TW" altLang="en-US" sz="1800" kern="1200" dirty="0">
              <a:latin typeface="+mj-ea"/>
              <a:ea typeface="+mj-ea"/>
            </a:rPr>
            <a:t>外加名額分配，依各學校大免、完免各入學管道，分別占全部招生名額之比率進行分配，並採小數點以下無條件進位方式計算。</a:t>
          </a:r>
        </a:p>
      </dsp:txBody>
      <dsp:txXfrm>
        <a:off x="104751" y="509971"/>
        <a:ext cx="4529327" cy="4183493"/>
      </dsp:txXfrm>
    </dsp:sp>
    <dsp:sp modelId="{E2E6CB19-9D6F-4CE2-BC17-41A6CEE7FE5B}">
      <dsp:nvSpPr>
        <dsp:cNvPr id="0" name=""/>
        <dsp:cNvSpPr/>
      </dsp:nvSpPr>
      <dsp:spPr>
        <a:xfrm>
          <a:off x="23" y="4704199"/>
          <a:ext cx="4730079" cy="838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latin typeface="+mj-ea"/>
              <a:ea typeface="+mj-ea"/>
            </a:rPr>
            <a:t>單點辦理</a:t>
          </a:r>
        </a:p>
      </dsp:txBody>
      <dsp:txXfrm>
        <a:off x="23" y="4704199"/>
        <a:ext cx="3331041" cy="838080"/>
      </dsp:txXfrm>
    </dsp:sp>
    <dsp:sp modelId="{E07890C0-543A-4D16-A84E-4830E526CE26}">
      <dsp:nvSpPr>
        <dsp:cNvPr id="0" name=""/>
        <dsp:cNvSpPr/>
      </dsp:nvSpPr>
      <dsp:spPr>
        <a:xfrm>
          <a:off x="3469223" y="4352967"/>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06C20D-712F-4EF8-BB25-DD80A67B95EF}">
      <dsp:nvSpPr>
        <dsp:cNvPr id="0" name=""/>
        <dsp:cNvSpPr/>
      </dsp:nvSpPr>
      <dsp:spPr>
        <a:xfrm>
          <a:off x="5503348" y="444754"/>
          <a:ext cx="4730079" cy="376401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zh-TW" altLang="en-US" sz="2100" b="0" kern="1200" dirty="0">
              <a:solidFill>
                <a:srgbClr val="00B050"/>
              </a:solidFill>
              <a:latin typeface="+mj-ea"/>
              <a:ea typeface="+mj-ea"/>
            </a:rPr>
            <a:t>區域辦理學校</a:t>
          </a:r>
          <a:r>
            <a:rPr lang="zh-TW" altLang="en-US" sz="2100" kern="1200" dirty="0">
              <a:latin typeface="+mj-ea"/>
              <a:ea typeface="+mj-ea"/>
            </a:rPr>
            <a:t>名額比率以</a:t>
          </a:r>
          <a:r>
            <a:rPr lang="en-US" altLang="en-US" sz="2100" kern="1200" dirty="0">
              <a:latin typeface="+mj-ea"/>
              <a:ea typeface="+mj-ea"/>
            </a:rPr>
            <a:t>30%~90%</a:t>
          </a:r>
          <a:r>
            <a:rPr lang="zh-TW" altLang="en-US" sz="2100" kern="1200" dirty="0">
              <a:latin typeface="+mj-ea"/>
              <a:ea typeface="+mj-ea"/>
            </a:rPr>
            <a:t>為原則，先由各校自行提出申請名額，再經評估小組評估後報部核定招生名額。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第一類：區域內公立學校，得提供</a:t>
          </a:r>
          <a:r>
            <a:rPr lang="en-US" altLang="en-US" sz="2100" kern="1200" dirty="0">
              <a:solidFill>
                <a:srgbClr val="FF0000"/>
              </a:solidFill>
              <a:latin typeface="+mj-ea"/>
              <a:ea typeface="+mj-ea"/>
            </a:rPr>
            <a:t>60%</a:t>
          </a:r>
          <a:r>
            <a:rPr lang="zh-TW" altLang="en-US" sz="2100" kern="1200" dirty="0">
              <a:solidFill>
                <a:srgbClr val="FF0000"/>
              </a:solidFill>
              <a:latin typeface="+mj-ea"/>
              <a:ea typeface="+mj-ea"/>
            </a:rPr>
            <a:t>以上為原則</a:t>
          </a:r>
          <a:r>
            <a:rPr lang="zh-TW" altLang="en-US" sz="2100" kern="1200" dirty="0">
              <a:latin typeface="+mj-ea"/>
              <a:ea typeface="+mj-ea"/>
            </a:rPr>
            <a:t>之名額。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第二類：區域內私立學校，提供名額</a:t>
          </a:r>
          <a:r>
            <a:rPr lang="zh-TW" altLang="en-US" sz="2100" kern="1200" dirty="0">
              <a:solidFill>
                <a:srgbClr val="FF0000"/>
              </a:solidFill>
              <a:latin typeface="+mj-ea"/>
              <a:ea typeface="+mj-ea"/>
            </a:rPr>
            <a:t>比率為</a:t>
          </a:r>
          <a:r>
            <a:rPr lang="en-US" altLang="en-US" sz="2100" kern="1200" dirty="0">
              <a:solidFill>
                <a:srgbClr val="FF0000"/>
              </a:solidFill>
              <a:latin typeface="+mj-ea"/>
              <a:ea typeface="+mj-ea"/>
            </a:rPr>
            <a:t>30%~</a:t>
          </a:r>
          <a:r>
            <a:rPr lang="en-US" altLang="zh-TW" sz="2100" kern="1200" dirty="0">
              <a:solidFill>
                <a:srgbClr val="FF0000"/>
              </a:solidFill>
              <a:latin typeface="+mj-ea"/>
              <a:ea typeface="+mj-ea"/>
            </a:rPr>
            <a:t>70</a:t>
          </a:r>
          <a:r>
            <a:rPr lang="en-US" altLang="en-US" sz="2100" kern="1200" dirty="0">
              <a:solidFill>
                <a:srgbClr val="FF0000"/>
              </a:solidFill>
              <a:latin typeface="+mj-ea"/>
              <a:ea typeface="+mj-ea"/>
            </a:rPr>
            <a:t>%</a:t>
          </a:r>
          <a:r>
            <a:rPr lang="zh-TW" altLang="en-US" sz="2100" kern="1200" dirty="0">
              <a:latin typeface="+mj-ea"/>
              <a:ea typeface="+mj-ea"/>
            </a:rPr>
            <a:t>。</a:t>
          </a:r>
        </a:p>
      </dsp:txBody>
      <dsp:txXfrm>
        <a:off x="5591543" y="532949"/>
        <a:ext cx="4553689" cy="3675819"/>
      </dsp:txXfrm>
    </dsp:sp>
    <dsp:sp modelId="{045FCE81-B4F1-4DD8-8536-48FE2C11F1EF}">
      <dsp:nvSpPr>
        <dsp:cNvPr id="0" name=""/>
        <dsp:cNvSpPr/>
      </dsp:nvSpPr>
      <dsp:spPr>
        <a:xfrm>
          <a:off x="5503395" y="4202483"/>
          <a:ext cx="4730079" cy="14552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latin typeface="+mj-ea"/>
              <a:ea typeface="+mj-ea"/>
            </a:rPr>
            <a:t>區域辦理</a:t>
          </a:r>
        </a:p>
      </dsp:txBody>
      <dsp:txXfrm>
        <a:off x="5503395" y="4202483"/>
        <a:ext cx="3331041" cy="1455234"/>
      </dsp:txXfrm>
    </dsp:sp>
    <dsp:sp modelId="{BA172777-C5C4-455D-A07A-3D3550ED0D89}">
      <dsp:nvSpPr>
        <dsp:cNvPr id="0" name=""/>
        <dsp:cNvSpPr/>
      </dsp:nvSpPr>
      <dsp:spPr>
        <a:xfrm>
          <a:off x="8999746" y="4223004"/>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EAD2B-BD31-4C82-AF32-4FE59247486A}">
      <dsp:nvSpPr>
        <dsp:cNvPr id="0" name=""/>
        <dsp:cNvSpPr/>
      </dsp:nvSpPr>
      <dsp:spPr>
        <a:xfrm>
          <a:off x="0" y="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報名與資格審查</a:t>
          </a:r>
        </a:p>
      </dsp:txBody>
      <dsp:txXfrm>
        <a:off x="27307" y="27307"/>
        <a:ext cx="6288168" cy="877726"/>
      </dsp:txXfrm>
    </dsp:sp>
    <dsp:sp modelId="{6FFB0566-9872-4C8D-BC98-C0767645F8F7}">
      <dsp:nvSpPr>
        <dsp:cNvPr id="0" name=""/>
        <dsp:cNvSpPr/>
      </dsp:nvSpPr>
      <dsp:spPr>
        <a:xfrm>
          <a:off x="552845" y="1061832"/>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公告資格審查結果</a:t>
          </a:r>
          <a:r>
            <a:rPr lang="en-US" altLang="zh-TW" sz="2000" kern="1200" dirty="0">
              <a:latin typeface="微軟正黑體" panose="020B0604030504040204" pitchFamily="34" charset="-120"/>
              <a:ea typeface="微軟正黑體" panose="020B0604030504040204" pitchFamily="34" charset="-120"/>
            </a:rPr>
            <a:t>(</a:t>
          </a:r>
          <a:r>
            <a:rPr lang="zh-TW" altLang="en-US" sz="2000" kern="1200" dirty="0">
              <a:latin typeface="微軟正黑體" panose="020B0604030504040204" pitchFamily="34" charset="-120"/>
              <a:ea typeface="微軟正黑體" panose="020B0604030504040204" pitchFamily="34" charset="-120"/>
            </a:rPr>
            <a:t>含直接入班名單公告</a:t>
          </a:r>
          <a:r>
            <a:rPr lang="en-US" altLang="zh-TW" sz="2000" kern="1200" dirty="0">
              <a:latin typeface="微軟正黑體" panose="020B0604030504040204" pitchFamily="34" charset="-120"/>
              <a:ea typeface="微軟正黑體" panose="020B0604030504040204" pitchFamily="34" charset="-120"/>
            </a:rPr>
            <a:t>)</a:t>
          </a:r>
          <a:endParaRPr lang="zh-TW" altLang="en-US" sz="2800" kern="1200" dirty="0">
            <a:latin typeface="微軟正黑體" panose="020B0604030504040204" pitchFamily="34" charset="-120"/>
            <a:ea typeface="微軟正黑體" panose="020B0604030504040204" pitchFamily="34" charset="-120"/>
          </a:endParaRPr>
        </a:p>
      </dsp:txBody>
      <dsp:txXfrm>
        <a:off x="580152" y="1089139"/>
        <a:ext cx="6189839" cy="877726"/>
      </dsp:txXfrm>
    </dsp:sp>
    <dsp:sp modelId="{331477F0-E9C0-49CD-A55A-417B978DB536}">
      <dsp:nvSpPr>
        <dsp:cNvPr id="0" name=""/>
        <dsp:cNvSpPr/>
      </dsp:nvSpPr>
      <dsp:spPr>
        <a:xfrm>
          <a:off x="1105690" y="2123665"/>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科學能力檢定</a:t>
          </a:r>
        </a:p>
      </dsp:txBody>
      <dsp:txXfrm>
        <a:off x="1132997" y="2150972"/>
        <a:ext cx="6189839" cy="877726"/>
      </dsp:txXfrm>
    </dsp:sp>
    <dsp:sp modelId="{47037EF6-63FA-4F12-8BAB-868A14167365}">
      <dsp:nvSpPr>
        <dsp:cNvPr id="0" name=""/>
        <dsp:cNvSpPr/>
      </dsp:nvSpPr>
      <dsp:spPr>
        <a:xfrm>
          <a:off x="1658536" y="3185497"/>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實驗實作</a:t>
          </a:r>
        </a:p>
      </dsp:txBody>
      <dsp:txXfrm>
        <a:off x="1685843" y="3212804"/>
        <a:ext cx="6189839" cy="877726"/>
      </dsp:txXfrm>
    </dsp:sp>
    <dsp:sp modelId="{A7BF7C6B-62D9-4045-940B-B01AA6FB0340}">
      <dsp:nvSpPr>
        <dsp:cNvPr id="0" name=""/>
        <dsp:cNvSpPr/>
      </dsp:nvSpPr>
      <dsp:spPr>
        <a:xfrm>
          <a:off x="2211381" y="424733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公告成績與放榜</a:t>
          </a:r>
        </a:p>
      </dsp:txBody>
      <dsp:txXfrm>
        <a:off x="2238688" y="4274637"/>
        <a:ext cx="6189839" cy="877726"/>
      </dsp:txXfrm>
    </dsp:sp>
    <dsp:sp modelId="{D94828EB-1861-4AFB-AF5D-5EE30639A9FB}">
      <dsp:nvSpPr>
        <dsp:cNvPr id="0" name=""/>
        <dsp:cNvSpPr/>
      </dsp:nvSpPr>
      <dsp:spPr>
        <a:xfrm>
          <a:off x="6797299" y="681126"/>
          <a:ext cx="606021" cy="606021"/>
        </a:xfrm>
        <a:prstGeom prst="downArrow">
          <a:avLst>
            <a:gd name="adj1" fmla="val 55000"/>
            <a:gd name="adj2" fmla="val 45000"/>
          </a:avLst>
        </a:prstGeom>
        <a:solidFill>
          <a:schemeClr val="accent5"/>
        </a:solidFill>
        <a:ln w="12700" cap="flat" cmpd="sng" algn="ctr">
          <a:noFill/>
          <a:prstDash val="solid"/>
        </a:ln>
        <a:effectLst>
          <a:outerShdw blurRad="50800" dist="38100" dir="2700000" algn="tl" rotWithShape="0">
            <a:prstClr val="black">
              <a:alpha val="40000"/>
            </a:prstClr>
          </a:outerShdw>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6933654" y="681126"/>
        <a:ext cx="333311" cy="456031"/>
      </dsp:txXfrm>
    </dsp:sp>
    <dsp:sp modelId="{A7C2DC0E-2191-4875-A1F9-6FF547B50DFB}">
      <dsp:nvSpPr>
        <dsp:cNvPr id="0" name=""/>
        <dsp:cNvSpPr/>
      </dsp:nvSpPr>
      <dsp:spPr>
        <a:xfrm>
          <a:off x="7350144" y="1742959"/>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7486499" y="1742959"/>
        <a:ext cx="333311" cy="456031"/>
      </dsp:txXfrm>
    </dsp:sp>
    <dsp:sp modelId="{A4A400B0-AD9F-4229-B791-6E3A1A552CEC}">
      <dsp:nvSpPr>
        <dsp:cNvPr id="0" name=""/>
        <dsp:cNvSpPr/>
      </dsp:nvSpPr>
      <dsp:spPr>
        <a:xfrm>
          <a:off x="7902989" y="2789252"/>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8039344" y="2789252"/>
        <a:ext cx="333311" cy="456031"/>
      </dsp:txXfrm>
    </dsp:sp>
    <dsp:sp modelId="{91F920CF-539B-47EC-8EF4-314387277D67}">
      <dsp:nvSpPr>
        <dsp:cNvPr id="0" name=""/>
        <dsp:cNvSpPr/>
      </dsp:nvSpPr>
      <dsp:spPr>
        <a:xfrm>
          <a:off x="8455835" y="3861444"/>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8592190" y="3861444"/>
        <a:ext cx="333311" cy="4560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752110" y="5418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kern="1200" dirty="0">
              <a:solidFill>
                <a:schemeClr val="bg1"/>
              </a:solidFill>
              <a:latin typeface="微軟正黑體" panose="020B0604030504040204" pitchFamily="34" charset="-120"/>
              <a:ea typeface="微軟正黑體" panose="020B0604030504040204" pitchFamily="34" charset="-120"/>
            </a:rPr>
            <a:t>?</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752110" y="541866"/>
        <a:ext cx="7301111" cy="1083733"/>
      </dsp:txXfrm>
    </dsp:sp>
    <dsp:sp modelId="{DE850ADF-9C1E-488A-9DF1-F029F830B335}">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46048" y="2167466"/>
          <a:ext cx="6907174"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：國中若曾轉學，是否可報考科學班</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1146048" y="2167466"/>
        <a:ext cx="6907174" cy="1083733"/>
      </dsp:txXfrm>
    </dsp:sp>
    <dsp:sp modelId="{C6FFC3BE-8935-417D-8086-B0718A464E47}">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752110" y="37930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：重考生可以報考科學班嗎？</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：不可以。</a:t>
          </a:r>
          <a:endParaRPr lang="zh-TW" altLang="en-US" sz="2400" b="1" kern="1200" dirty="0">
            <a:solidFill>
              <a:schemeClr val="bg1"/>
            </a:solidFill>
          </a:endParaRPr>
        </a:p>
      </dsp:txBody>
      <dsp:txXfrm>
        <a:off x="752110" y="3793066"/>
        <a:ext cx="7301111" cy="1083733"/>
      </dsp:txXfrm>
    </dsp:sp>
    <dsp:sp modelId="{16B7F87A-9172-4A54-8166-DCF01A064F50}">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507795" y="-995304"/>
          <a:ext cx="7745868" cy="7745868"/>
        </a:xfrm>
        <a:prstGeom prst="blockArc">
          <a:avLst>
            <a:gd name="adj1" fmla="val 18900000"/>
            <a:gd name="adj2" fmla="val 2700000"/>
            <a:gd name="adj3" fmla="val 27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647868" y="442464"/>
          <a:ext cx="9587239"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marL="0" lvl="0" indent="0" algn="l" defTabSz="889000">
            <a:lnSpc>
              <a:spcPct val="90000"/>
            </a:lnSpc>
            <a:spcBef>
              <a:spcPct val="0"/>
            </a:spcBef>
            <a:spcAft>
              <a:spcPct val="35000"/>
            </a:spcAft>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647868" y="442464"/>
        <a:ext cx="9587239" cy="885389"/>
      </dsp:txXfrm>
    </dsp:sp>
    <dsp:sp modelId="{DE850ADF-9C1E-488A-9DF1-F029F830B335}">
      <dsp:nvSpPr>
        <dsp:cNvPr id="0" name=""/>
        <dsp:cNvSpPr/>
      </dsp:nvSpPr>
      <dsp:spPr>
        <a:xfrm>
          <a:off x="94500" y="331790"/>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55482" y="1770778"/>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marL="0" lvl="0" indent="0" algn="l" defTabSz="889000">
            <a:lnSpc>
              <a:spcPct val="90000"/>
            </a:lnSpc>
            <a:spcBef>
              <a:spcPct val="0"/>
            </a:spcBef>
            <a:spcAft>
              <a:spcPct val="35000"/>
            </a:spcAft>
            <a:buFont typeface="Arial" pitchFamily="34" charset="0"/>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1155482" y="1770778"/>
        <a:ext cx="9079625" cy="885389"/>
      </dsp:txXfrm>
    </dsp:sp>
    <dsp:sp modelId="{C6FFC3BE-8935-417D-8086-B0718A464E47}">
      <dsp:nvSpPr>
        <dsp:cNvPr id="0" name=""/>
        <dsp:cNvSpPr/>
      </dsp:nvSpPr>
      <dsp:spPr>
        <a:xfrm>
          <a:off x="602114" y="1660104"/>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1155482" y="3099091"/>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marL="0" lvl="0" indent="0" algn="l" defTabSz="800100">
            <a:lnSpc>
              <a:spcPct val="90000"/>
            </a:lnSpc>
            <a:spcBef>
              <a:spcPct val="0"/>
            </a:spcBef>
            <a:spcAft>
              <a:spcPct val="35000"/>
            </a:spcAft>
            <a:buFont typeface="Arial" pitchFamily="34" charset="0"/>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：不會。</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1155482" y="3099091"/>
        <a:ext cx="9079625" cy="885389"/>
      </dsp:txXfrm>
    </dsp:sp>
    <dsp:sp modelId="{16B7F87A-9172-4A54-8166-DCF01A064F50}">
      <dsp:nvSpPr>
        <dsp:cNvPr id="0" name=""/>
        <dsp:cNvSpPr/>
      </dsp:nvSpPr>
      <dsp:spPr>
        <a:xfrm>
          <a:off x="602114" y="2988418"/>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E016D-67B3-4758-AF54-59D29E1106E3}">
      <dsp:nvSpPr>
        <dsp:cNvPr id="0" name=""/>
        <dsp:cNvSpPr/>
      </dsp:nvSpPr>
      <dsp:spPr>
        <a:xfrm>
          <a:off x="647868" y="4303902"/>
          <a:ext cx="9587239" cy="1132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zh-TW" altLang="en-US" sz="1800" kern="12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647868" y="4303902"/>
        <a:ext cx="9587239" cy="1132394"/>
      </dsp:txXfrm>
    </dsp:sp>
    <dsp:sp modelId="{95FC8113-206E-490F-A096-640F8E4BD9FC}">
      <dsp:nvSpPr>
        <dsp:cNvPr id="0" name=""/>
        <dsp:cNvSpPr/>
      </dsp:nvSpPr>
      <dsp:spPr>
        <a:xfrm>
          <a:off x="94500" y="4316732"/>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F4C1A-0A0C-45B9-B14D-43560130C5B9}">
      <dsp:nvSpPr>
        <dsp:cNvPr id="0" name=""/>
        <dsp:cNvSpPr/>
      </dsp:nvSpPr>
      <dsp:spPr>
        <a:xfrm>
          <a:off x="0" y="391653"/>
          <a:ext cx="9720072" cy="498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386" tIns="499872" rIns="75438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2400"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應屆畢</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結</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dsp:txBody>
      <dsp:txXfrm>
        <a:off x="0" y="391653"/>
        <a:ext cx="9720072" cy="4989600"/>
      </dsp:txXfrm>
    </dsp:sp>
    <dsp:sp modelId="{CADA161A-D384-48A1-B3D7-F6A504990401}">
      <dsp:nvSpPr>
        <dsp:cNvPr id="0" name=""/>
        <dsp:cNvSpPr/>
      </dsp:nvSpPr>
      <dsp:spPr>
        <a:xfrm>
          <a:off x="486003" y="37413"/>
          <a:ext cx="680405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77" tIns="0" rIns="257177" bIns="0" numCol="1" spcCol="1270" anchor="ctr" anchorCtr="0">
          <a:noAutofit/>
        </a:bodyPr>
        <a:lstStyle/>
        <a:p>
          <a:pPr marL="0" lvl="0" indent="0" algn="l" defTabSz="1422400">
            <a:lnSpc>
              <a:spcPct val="90000"/>
            </a:lnSpc>
            <a:spcBef>
              <a:spcPct val="0"/>
            </a:spcBef>
            <a:spcAft>
              <a:spcPct val="35000"/>
            </a:spcAft>
            <a:buNone/>
          </a:pPr>
          <a:r>
            <a:rPr lang="zh-TW" altLang="en-US" sz="3200" b="0" kern="1200" dirty="0">
              <a:solidFill>
                <a:schemeClr val="bg1"/>
              </a:solidFill>
              <a:latin typeface="微軟正黑體" panose="020B0604030504040204" pitchFamily="34" charset="-120"/>
              <a:ea typeface="微軟正黑體" panose="020B0604030504040204" pitchFamily="34" charset="-120"/>
            </a:rPr>
            <a:t>申請資格</a:t>
          </a:r>
        </a:p>
      </dsp:txBody>
      <dsp:txXfrm>
        <a:off x="520588" y="71998"/>
        <a:ext cx="6734880" cy="6393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0" y="-160814"/>
          <a:ext cx="9278609" cy="12576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t>學校</a:t>
          </a:r>
        </a:p>
      </dsp:txBody>
      <dsp:txXfrm>
        <a:off x="0" y="-160814"/>
        <a:ext cx="9278609" cy="1257688"/>
      </dsp:txXfrm>
    </dsp:sp>
    <dsp:sp modelId="{714B80D7-11D7-4FAA-9B1F-989E458A7C19}">
      <dsp:nvSpPr>
        <dsp:cNvPr id="0" name=""/>
        <dsp:cNvSpPr/>
      </dsp:nvSpPr>
      <dsp:spPr>
        <a:xfrm>
          <a:off x="0" y="985166"/>
          <a:ext cx="9269534" cy="4172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mn-ea"/>
              <a:ea typeface="+mn-ea"/>
            </a:rPr>
            <a:t>市立士林高商、私立惇敍工商、私立金甌女中</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私立育達高中、私立景文高中、私立稻江高商</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私立華岡藝術學校、私立開平餐飲學校、私立協和祐德高中、</a:t>
          </a:r>
          <a:r>
            <a:rPr lang="zh-TW" sz="3000" kern="1200" dirty="0"/>
            <a:t>私立東方工商</a:t>
          </a:r>
          <a:r>
            <a:rPr lang="zh-TW" altLang="en-US" sz="3000" kern="1200" dirty="0"/>
            <a:t>、</a:t>
          </a:r>
          <a:r>
            <a:rPr lang="zh-TW" sz="3000" kern="1200" dirty="0"/>
            <a:t>私立泰北高中</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latin typeface="+mn-ea"/>
              <a:ea typeface="+mn-ea"/>
            </a:rPr>
            <a:t>臺北市特招專業群科甄選入學承辦學校：士林高商</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mn-ea"/>
              <a:ea typeface="+mn-ea"/>
            </a:rPr>
            <a:t>各校招生科別及測驗方式請看簡章</a:t>
          </a:r>
        </a:p>
      </dsp:txBody>
      <dsp:txXfrm>
        <a:off x="0" y="985166"/>
        <a:ext cx="9269534" cy="41723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463F0-F6C6-45B0-9E63-4A97D68BEAB6}">
      <dsp:nvSpPr>
        <dsp:cNvPr id="0" name=""/>
        <dsp:cNvSpPr/>
      </dsp:nvSpPr>
      <dsp:spPr>
        <a:xfrm rot="5400000">
          <a:off x="5718626" y="-2207234"/>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kern="12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217118"/>
        <a:ext cx="5903402" cy="1115018"/>
      </dsp:txXfrm>
    </dsp:sp>
    <dsp:sp modelId="{ACF2282B-1BCF-4741-B23B-63BADC4DAF9A}">
      <dsp:nvSpPr>
        <dsp:cNvPr id="0" name=""/>
        <dsp:cNvSpPr/>
      </dsp:nvSpPr>
      <dsp:spPr>
        <a:xfrm>
          <a:off x="0" y="13059"/>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輪調式</a:t>
          </a:r>
        </a:p>
      </dsp:txBody>
      <dsp:txXfrm>
        <a:off x="75400" y="88459"/>
        <a:ext cx="3203794" cy="1393773"/>
      </dsp:txXfrm>
    </dsp:sp>
    <dsp:sp modelId="{0EC8481D-716E-40D0-927B-AB6698E3F180}">
      <dsp:nvSpPr>
        <dsp:cNvPr id="0" name=""/>
        <dsp:cNvSpPr/>
      </dsp:nvSpPr>
      <dsp:spPr>
        <a:xfrm rot="5400000">
          <a:off x="5718626" y="-585431"/>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kern="12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1838921"/>
        <a:ext cx="5903402" cy="1115018"/>
      </dsp:txXfrm>
    </dsp:sp>
    <dsp:sp modelId="{56CE07D7-FA1D-432A-8C1E-747EF14A056A}">
      <dsp:nvSpPr>
        <dsp:cNvPr id="0" name=""/>
        <dsp:cNvSpPr/>
      </dsp:nvSpPr>
      <dsp:spPr>
        <a:xfrm>
          <a:off x="0" y="1624142"/>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階梯式</a:t>
          </a:r>
        </a:p>
      </dsp:txBody>
      <dsp:txXfrm>
        <a:off x="75400" y="1699542"/>
        <a:ext cx="3203794" cy="1393773"/>
      </dsp:txXfrm>
    </dsp:sp>
    <dsp:sp modelId="{D004DCC9-DD72-4238-A022-DD95E8B0CDDC}">
      <dsp:nvSpPr>
        <dsp:cNvPr id="0" name=""/>
        <dsp:cNvSpPr/>
      </dsp:nvSpPr>
      <dsp:spPr>
        <a:xfrm rot="5400000">
          <a:off x="5718626" y="1036370"/>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kern="12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kern="1200" spc="200" dirty="0">
              <a:latin typeface="微軟正黑體" panose="020B0604030504040204" pitchFamily="34" charset="-120"/>
              <a:ea typeface="微軟正黑體" panose="020B0604030504040204" pitchFamily="34" charset="-120"/>
            </a:rPr>
            <a:t>至建教合作機構接受職業技能訓練。</a:t>
          </a:r>
          <a:endParaRPr lang="zh-TW" altLang="en-US" sz="1800" kern="1200" dirty="0"/>
        </a:p>
      </dsp:txBody>
      <dsp:txXfrm rot="-5400000">
        <a:off x="3354594" y="3460722"/>
        <a:ext cx="5903402" cy="1115018"/>
      </dsp:txXfrm>
    </dsp:sp>
    <dsp:sp modelId="{91BD6282-CDB9-4246-B451-4418007F5FEE}">
      <dsp:nvSpPr>
        <dsp:cNvPr id="0" name=""/>
        <dsp:cNvSpPr/>
      </dsp:nvSpPr>
      <dsp:spPr>
        <a:xfrm>
          <a:off x="0" y="3245945"/>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實習式</a:t>
          </a:r>
        </a:p>
      </dsp:txBody>
      <dsp:txXfrm>
        <a:off x="75400" y="3321345"/>
        <a:ext cx="3203794" cy="13937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FCF41-1ED8-4726-9324-A6C57C3F01FB}">
      <dsp:nvSpPr>
        <dsp:cNvPr id="0" name=""/>
        <dsp:cNvSpPr/>
      </dsp:nvSpPr>
      <dsp:spPr>
        <a:xfrm>
          <a:off x="0" y="986629"/>
          <a:ext cx="9461719"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大學設備與業界師資</a:t>
          </a:r>
        </a:p>
      </dsp:txBody>
      <dsp:txXfrm>
        <a:off x="0" y="1330649"/>
        <a:ext cx="9117699" cy="688040"/>
      </dsp:txXfrm>
    </dsp:sp>
    <dsp:sp modelId="{21912E3E-0CC9-49BC-8CF0-E3EE2B7CD91C}">
      <dsp:nvSpPr>
        <dsp:cNvPr id="0" name=""/>
        <dsp:cNvSpPr/>
      </dsp:nvSpPr>
      <dsp:spPr>
        <a:xfrm>
          <a:off x="1748525" y="1445536"/>
          <a:ext cx="7713194"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鼓勵考取證照</a:t>
          </a:r>
        </a:p>
      </dsp:txBody>
      <dsp:txXfrm>
        <a:off x="1748525" y="1789556"/>
        <a:ext cx="7369174" cy="688040"/>
      </dsp:txXfrm>
    </dsp:sp>
    <dsp:sp modelId="{EF4A4664-DF62-492A-A59F-62E156450CD7}">
      <dsp:nvSpPr>
        <dsp:cNvPr id="0" name=""/>
        <dsp:cNvSpPr/>
      </dsp:nvSpPr>
      <dsp:spPr>
        <a:xfrm>
          <a:off x="3497051" y="1904444"/>
          <a:ext cx="5964668"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重視專題製作</a:t>
          </a:r>
        </a:p>
      </dsp:txBody>
      <dsp:txXfrm>
        <a:off x="3497051" y="2248464"/>
        <a:ext cx="5620648" cy="688040"/>
      </dsp:txXfrm>
    </dsp:sp>
    <dsp:sp modelId="{1A4235CC-5986-47F7-893D-1552CF546CEB}">
      <dsp:nvSpPr>
        <dsp:cNvPr id="0" name=""/>
        <dsp:cNvSpPr/>
      </dsp:nvSpPr>
      <dsp:spPr>
        <a:xfrm>
          <a:off x="5246523" y="2363031"/>
          <a:ext cx="4215196"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彈性課程規劃</a:t>
          </a:r>
        </a:p>
      </dsp:txBody>
      <dsp:txXfrm>
        <a:off x="5246523" y="2707051"/>
        <a:ext cx="3871176" cy="688040"/>
      </dsp:txXfrm>
    </dsp:sp>
    <dsp:sp modelId="{F2713AE8-E719-4F7D-A502-1E76C0A6CD3E}">
      <dsp:nvSpPr>
        <dsp:cNvPr id="0" name=""/>
        <dsp:cNvSpPr/>
      </dsp:nvSpPr>
      <dsp:spPr>
        <a:xfrm>
          <a:off x="6995049" y="2821938"/>
          <a:ext cx="2466670"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落實校外實習</a:t>
          </a:r>
        </a:p>
      </dsp:txBody>
      <dsp:txXfrm>
        <a:off x="6995049" y="3165958"/>
        <a:ext cx="2122650" cy="68804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CE39A-CEFE-45BB-8D0D-BBE83C93ACF5}">
      <dsp:nvSpPr>
        <dsp:cNvPr id="0" name=""/>
        <dsp:cNvSpPr/>
      </dsp:nvSpPr>
      <dsp:spPr>
        <a:xfrm>
          <a:off x="48721" y="2733"/>
          <a:ext cx="6087094" cy="639140"/>
        </a:xfrm>
        <a:prstGeom prst="roundRect">
          <a:avLst>
            <a:gd name="adj" fmla="val 10000"/>
          </a:avLst>
        </a:prstGeom>
        <a:solidFill>
          <a:srgbClr val="6600C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五專完全免試入學</a:t>
          </a:r>
        </a:p>
      </dsp:txBody>
      <dsp:txXfrm>
        <a:off x="67441" y="21453"/>
        <a:ext cx="6049654" cy="601700"/>
      </dsp:txXfrm>
    </dsp:sp>
    <dsp:sp modelId="{D9467084-CDFA-4AB4-88C0-F5617AA9EB33}">
      <dsp:nvSpPr>
        <dsp:cNvPr id="0" name=""/>
        <dsp:cNvSpPr/>
      </dsp:nvSpPr>
      <dsp:spPr>
        <a:xfrm rot="5400000">
          <a:off x="2972430" y="65785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5400000">
        <a:off x="3005986" y="681820"/>
        <a:ext cx="172567" cy="167774"/>
      </dsp:txXfrm>
    </dsp:sp>
    <dsp:sp modelId="{B69EF004-6D3F-4C72-8CD0-A21D72F9DEA6}">
      <dsp:nvSpPr>
        <dsp:cNvPr id="0" name=""/>
        <dsp:cNvSpPr/>
      </dsp:nvSpPr>
      <dsp:spPr>
        <a:xfrm>
          <a:off x="7382" y="961443"/>
          <a:ext cx="6169773" cy="639140"/>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國中教育會考</a:t>
          </a:r>
        </a:p>
      </dsp:txBody>
      <dsp:txXfrm>
        <a:off x="26102" y="980163"/>
        <a:ext cx="6132333" cy="601700"/>
      </dsp:txXfrm>
    </dsp:sp>
    <dsp:sp modelId="{DDE17ACA-FB47-4EA3-B3A1-51BEB767A3DC}">
      <dsp:nvSpPr>
        <dsp:cNvPr id="0" name=""/>
        <dsp:cNvSpPr/>
      </dsp:nvSpPr>
      <dsp:spPr>
        <a:xfrm rot="5497246">
          <a:off x="2970803" y="1601170"/>
          <a:ext cx="216676"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rot="-5400000">
        <a:off x="2993777" y="1636652"/>
        <a:ext cx="172567" cy="151673"/>
      </dsp:txXfrm>
    </dsp:sp>
    <dsp:sp modelId="{00932726-DBBC-4C03-9BA9-3C5F121BAAD5}">
      <dsp:nvSpPr>
        <dsp:cNvPr id="0" name=""/>
        <dsp:cNvSpPr/>
      </dsp:nvSpPr>
      <dsp:spPr>
        <a:xfrm>
          <a:off x="11639" y="1889369"/>
          <a:ext cx="6108748"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五專優先免試入學</a:t>
          </a:r>
        </a:p>
      </dsp:txBody>
      <dsp:txXfrm>
        <a:off x="30359" y="1908089"/>
        <a:ext cx="6071308" cy="601700"/>
      </dsp:txXfrm>
    </dsp:sp>
    <dsp:sp modelId="{3F63D755-0416-437B-A0EE-DB5A3315B0EE}">
      <dsp:nvSpPr>
        <dsp:cNvPr id="0" name=""/>
        <dsp:cNvSpPr/>
      </dsp:nvSpPr>
      <dsp:spPr>
        <a:xfrm rot="5308802">
          <a:off x="2947711" y="2559880"/>
          <a:ext cx="262858"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rot="-5400000">
        <a:off x="2991811" y="2572271"/>
        <a:ext cx="172567" cy="184001"/>
      </dsp:txXfrm>
    </dsp:sp>
    <dsp:sp modelId="{6D0940DE-5D4C-4D80-879A-552621E9B2C9}">
      <dsp:nvSpPr>
        <dsp:cNvPr id="0" name=""/>
        <dsp:cNvSpPr/>
      </dsp:nvSpPr>
      <dsp:spPr>
        <a:xfrm>
          <a:off x="56059" y="2878864"/>
          <a:ext cx="6072419"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北、中、南區五專聯合免試入學</a:t>
          </a:r>
        </a:p>
      </dsp:txBody>
      <dsp:txXfrm>
        <a:off x="74779" y="2897584"/>
        <a:ext cx="6034979" cy="601700"/>
      </dsp:txXfrm>
    </dsp:sp>
    <dsp:sp modelId="{F8E2226E-A1FF-405B-B86D-6A24EFE37960}">
      <dsp:nvSpPr>
        <dsp:cNvPr id="0" name=""/>
        <dsp:cNvSpPr/>
      </dsp:nvSpPr>
      <dsp:spPr>
        <a:xfrm rot="5400000">
          <a:off x="2972430" y="353398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5400000">
        <a:off x="3005986" y="3557950"/>
        <a:ext cx="172567" cy="167774"/>
      </dsp:txXfrm>
    </dsp:sp>
    <dsp:sp modelId="{DAA0B98B-71C7-4412-98F2-C3F1E8CA7C4D}">
      <dsp:nvSpPr>
        <dsp:cNvPr id="0" name=""/>
        <dsp:cNvSpPr/>
      </dsp:nvSpPr>
      <dsp:spPr>
        <a:xfrm>
          <a:off x="34341" y="3837574"/>
          <a:ext cx="6115855"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各校五專免試續招</a:t>
          </a:r>
        </a:p>
      </dsp:txBody>
      <dsp:txXfrm>
        <a:off x="53061" y="3856294"/>
        <a:ext cx="6078415" cy="601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AAED-B2F4-4FD2-ADDB-F51AEBC1A168}">
      <dsp:nvSpPr>
        <dsp:cNvPr id="0" name=""/>
        <dsp:cNvSpPr/>
      </dsp:nvSpPr>
      <dsp:spPr>
        <a:xfrm>
          <a:off x="0" y="430279"/>
          <a:ext cx="4642018" cy="302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t>甄選入學</a:t>
          </a:r>
        </a:p>
        <a:p>
          <a:pPr marL="342900" lvl="2" indent="-171450" algn="l" defTabSz="800100">
            <a:lnSpc>
              <a:spcPct val="90000"/>
            </a:lnSpc>
            <a:spcBef>
              <a:spcPct val="0"/>
            </a:spcBef>
            <a:spcAft>
              <a:spcPct val="15000"/>
            </a:spcAft>
            <a:buChar char="•"/>
          </a:pPr>
          <a:r>
            <a:rPr lang="zh-TW" altLang="en-US" sz="1800" kern="1200" dirty="0"/>
            <a:t>藝術才能班</a:t>
          </a:r>
        </a:p>
        <a:p>
          <a:pPr marL="342900" lvl="2" indent="-171450" algn="l" defTabSz="800100">
            <a:lnSpc>
              <a:spcPct val="90000"/>
            </a:lnSpc>
            <a:spcBef>
              <a:spcPct val="0"/>
            </a:spcBef>
            <a:spcAft>
              <a:spcPct val="15000"/>
            </a:spcAft>
            <a:buChar char="•"/>
          </a:pPr>
          <a:r>
            <a:rPr lang="zh-TW" altLang="en-US" sz="1800" kern="1200" dirty="0"/>
            <a:t>體育班</a:t>
          </a:r>
        </a:p>
        <a:p>
          <a:pPr marL="342900" lvl="2" indent="-171450" algn="l" defTabSz="800100">
            <a:lnSpc>
              <a:spcPct val="90000"/>
            </a:lnSpc>
            <a:spcBef>
              <a:spcPct val="0"/>
            </a:spcBef>
            <a:spcAft>
              <a:spcPct val="15000"/>
            </a:spcAft>
            <a:buChar char="•"/>
          </a:pPr>
          <a:r>
            <a:rPr lang="zh-TW" altLang="en-US" sz="1800" kern="1200" dirty="0"/>
            <a:t>科學班</a:t>
          </a:r>
        </a:p>
        <a:p>
          <a:pPr marL="342900" lvl="2" indent="-171450" algn="l" defTabSz="800100">
            <a:lnSpc>
              <a:spcPct val="90000"/>
            </a:lnSpc>
            <a:spcBef>
              <a:spcPct val="0"/>
            </a:spcBef>
            <a:spcAft>
              <a:spcPct val="15000"/>
            </a:spcAft>
            <a:buChar char="•"/>
          </a:pPr>
          <a:r>
            <a:rPr lang="zh-TW" altLang="en-US" sz="1800" kern="1200" dirty="0"/>
            <a:t>專業群科</a:t>
          </a:r>
        </a:p>
        <a:p>
          <a:pPr marL="228600" lvl="1" indent="-228600" algn="l" defTabSz="1066800">
            <a:lnSpc>
              <a:spcPct val="90000"/>
            </a:lnSpc>
            <a:spcBef>
              <a:spcPct val="0"/>
            </a:spcBef>
            <a:spcAft>
              <a:spcPct val="15000"/>
            </a:spcAft>
            <a:buChar char="•"/>
          </a:pPr>
          <a:r>
            <a:rPr lang="zh-TW" altLang="en-US" sz="2400" b="1" kern="1200" dirty="0"/>
            <a:t>考試分發入學</a:t>
          </a:r>
        </a:p>
      </dsp:txBody>
      <dsp:txXfrm>
        <a:off x="0" y="430279"/>
        <a:ext cx="4642018" cy="3024000"/>
      </dsp:txXfrm>
    </dsp:sp>
    <dsp:sp modelId="{ECBF979E-BE43-4F41-9BB0-74169DA0165F}">
      <dsp:nvSpPr>
        <dsp:cNvPr id="0" name=""/>
        <dsp:cNvSpPr/>
      </dsp:nvSpPr>
      <dsp:spPr>
        <a:xfrm>
          <a:off x="232100" y="28950"/>
          <a:ext cx="3249412" cy="4898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特色招生</a:t>
          </a:r>
        </a:p>
      </dsp:txBody>
      <dsp:txXfrm>
        <a:off x="256014" y="52864"/>
        <a:ext cx="3201584" cy="442061"/>
      </dsp:txXfrm>
    </dsp:sp>
    <dsp:sp modelId="{30C72875-AEDE-48D4-B9D6-384E1859DADF}">
      <dsp:nvSpPr>
        <dsp:cNvPr id="0" name=""/>
        <dsp:cNvSpPr/>
      </dsp:nvSpPr>
      <dsp:spPr>
        <a:xfrm>
          <a:off x="0" y="3832271"/>
          <a:ext cx="4642018" cy="158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建教合作班</a:t>
          </a:r>
        </a:p>
        <a:p>
          <a:pPr marL="228600" lvl="1" indent="-228600" algn="l" defTabSz="889000">
            <a:lnSpc>
              <a:spcPct val="90000"/>
            </a:lnSpc>
            <a:spcBef>
              <a:spcPct val="0"/>
            </a:spcBef>
            <a:spcAft>
              <a:spcPct val="15000"/>
            </a:spcAft>
            <a:buChar char="•"/>
          </a:pPr>
          <a:r>
            <a:rPr lang="zh-TW" altLang="en-US" sz="2000" kern="1200" dirty="0"/>
            <a:t>重點運動項目</a:t>
          </a:r>
        </a:p>
        <a:p>
          <a:pPr marL="228600" lvl="1" indent="-228600" algn="l" defTabSz="889000">
            <a:lnSpc>
              <a:spcPct val="90000"/>
            </a:lnSpc>
            <a:spcBef>
              <a:spcPct val="0"/>
            </a:spcBef>
            <a:spcAft>
              <a:spcPct val="15000"/>
            </a:spcAft>
            <a:buChar char="•"/>
          </a:pPr>
          <a:r>
            <a:rPr lang="zh-TW" altLang="en-US" sz="2000" kern="1200" dirty="0"/>
            <a:t>未受政府補助私校獨立招生</a:t>
          </a:r>
        </a:p>
      </dsp:txBody>
      <dsp:txXfrm>
        <a:off x="0" y="3832271"/>
        <a:ext cx="4642018" cy="1587600"/>
      </dsp:txXfrm>
    </dsp:sp>
    <dsp:sp modelId="{D2A5960D-1561-4F69-8E00-EC8A95B356B7}">
      <dsp:nvSpPr>
        <dsp:cNvPr id="0" name=""/>
        <dsp:cNvSpPr/>
      </dsp:nvSpPr>
      <dsp:spPr>
        <a:xfrm>
          <a:off x="232100" y="3486679"/>
          <a:ext cx="3249412" cy="434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其他</a:t>
          </a:r>
        </a:p>
      </dsp:txBody>
      <dsp:txXfrm>
        <a:off x="253294" y="3507873"/>
        <a:ext cx="3207024" cy="3917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39348" y="-2805704"/>
          <a:ext cx="693208"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競賽</a:t>
          </a:r>
          <a:r>
            <a:rPr lang="en-US" altLang="zh-TW" sz="1800" kern="1200" dirty="0">
              <a:latin typeface="+mj-ea"/>
              <a:ea typeface="+mj-ea"/>
            </a:rPr>
            <a:t>(</a:t>
          </a:r>
          <a:r>
            <a:rPr lang="zh-TW" altLang="en-US" sz="1800" kern="1200" dirty="0">
              <a:latin typeface="+mj-ea"/>
              <a:ea typeface="+mj-ea"/>
            </a:rPr>
            <a:t>國際性、全國性、區域及縣市競賽等</a:t>
          </a:r>
          <a:r>
            <a:rPr lang="en-US" altLang="zh-TW" sz="1800" kern="1200" dirty="0">
              <a:latin typeface="+mj-ea"/>
              <a:ea typeface="+mj-ea"/>
            </a:rPr>
            <a:t>)</a:t>
          </a:r>
          <a:endParaRPr lang="zh-TW" altLang="en-US" sz="1800" kern="1200" dirty="0">
            <a:latin typeface="+mj-ea"/>
            <a:ea typeface="+mj-ea"/>
          </a:endParaRPr>
        </a:p>
        <a:p>
          <a:pPr marL="171450" lvl="1" indent="-171450" algn="l" defTabSz="800100">
            <a:lnSpc>
              <a:spcPct val="90000"/>
            </a:lnSpc>
            <a:spcBef>
              <a:spcPct val="0"/>
            </a:spcBef>
            <a:spcAft>
              <a:spcPct val="15000"/>
            </a:spcAft>
            <a:buChar char="•"/>
          </a:pPr>
          <a:r>
            <a:rPr lang="zh-TW" altLang="en-US" sz="1800" kern="1200" dirty="0">
              <a:latin typeface="+mj-ea"/>
              <a:ea typeface="+mj-ea"/>
            </a:rPr>
            <a:t>服務學習</a:t>
          </a:r>
          <a:r>
            <a:rPr lang="en-US" altLang="zh-TW" sz="1800" kern="1200" dirty="0">
              <a:latin typeface="+mj-ea"/>
              <a:ea typeface="+mj-ea"/>
            </a:rPr>
            <a:t>(</a:t>
          </a:r>
          <a:r>
            <a:rPr lang="zh-TW" altLang="en-US" sz="1800" kern="1200" dirty="0">
              <a:latin typeface="+mj-ea"/>
              <a:ea typeface="+mj-ea"/>
            </a:rPr>
            <a:t>包含班級幹部、小老師及社團幹部等</a:t>
          </a:r>
          <a:r>
            <a:rPr lang="en-US" altLang="zh-TW" sz="1800" kern="1200" dirty="0">
              <a:latin typeface="+mj-ea"/>
              <a:ea typeface="+mj-ea"/>
            </a:rPr>
            <a:t>)</a:t>
          </a:r>
          <a:endParaRPr lang="zh-TW" altLang="en-US" sz="1800" kern="1200" dirty="0">
            <a:latin typeface="+mj-ea"/>
            <a:ea typeface="+mj-ea"/>
          </a:endParaRPr>
        </a:p>
      </dsp:txBody>
      <dsp:txXfrm rot="-5400000">
        <a:off x="3645504" y="121980"/>
        <a:ext cx="6447056" cy="625528"/>
      </dsp:txXfrm>
    </dsp:sp>
    <dsp:sp modelId="{A26A2264-9B47-4CE1-B9A5-CC216D59BE0C}">
      <dsp:nvSpPr>
        <dsp:cNvPr id="0" name=""/>
        <dsp:cNvSpPr/>
      </dsp:nvSpPr>
      <dsp:spPr>
        <a:xfrm>
          <a:off x="0" y="1488"/>
          <a:ext cx="3645504" cy="866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多元學習表現</a:t>
          </a:r>
        </a:p>
      </dsp:txBody>
      <dsp:txXfrm>
        <a:off x="42300" y="43788"/>
        <a:ext cx="3560904" cy="781910"/>
      </dsp:txXfrm>
    </dsp:sp>
    <dsp:sp modelId="{A95649B2-ECB4-40F1-ABFF-CBD79C90B937}">
      <dsp:nvSpPr>
        <dsp:cNvPr id="0" name=""/>
        <dsp:cNvSpPr/>
      </dsp:nvSpPr>
      <dsp:spPr>
        <a:xfrm rot="5400000">
          <a:off x="6539348" y="-1895868"/>
          <a:ext cx="693208" cy="6480896"/>
        </a:xfrm>
        <a:prstGeom prst="round2SameRect">
          <a:avLst/>
        </a:prstGeom>
        <a:solidFill>
          <a:schemeClr val="accent2">
            <a:tint val="40000"/>
            <a:alpha val="90000"/>
            <a:hueOff val="-368373"/>
            <a:satOff val="2454"/>
            <a:lumOff val="224"/>
            <a:alphaOff val="0"/>
          </a:schemeClr>
        </a:solidFill>
        <a:ln w="12700"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altLang="en-US" sz="1800" kern="1200" dirty="0">
              <a:solidFill>
                <a:srgbClr val="FF0000"/>
              </a:solidFill>
            </a:rPr>
            <a:t>以單一學期之百分制成績擇優採計</a:t>
          </a:r>
          <a:endParaRPr lang="zh-TW" altLang="en-US" sz="1800" kern="1200" dirty="0">
            <a:latin typeface="+mj-ea"/>
            <a:ea typeface="+mj-ea"/>
          </a:endParaRPr>
        </a:p>
      </dsp:txBody>
      <dsp:txXfrm rot="-5400000">
        <a:off x="3645504" y="1031816"/>
        <a:ext cx="6447056" cy="625528"/>
      </dsp:txXfrm>
    </dsp:sp>
    <dsp:sp modelId="{8B856DA0-6E9B-45A1-B68A-5629A9B8CE6B}">
      <dsp:nvSpPr>
        <dsp:cNvPr id="0" name=""/>
        <dsp:cNvSpPr/>
      </dsp:nvSpPr>
      <dsp:spPr>
        <a:xfrm>
          <a:off x="0" y="911324"/>
          <a:ext cx="3645504" cy="866510"/>
        </a:xfrm>
        <a:prstGeom prst="roundRect">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技藝優良</a:t>
          </a:r>
        </a:p>
      </dsp:txBody>
      <dsp:txXfrm>
        <a:off x="42300" y="953624"/>
        <a:ext cx="3560904" cy="781910"/>
      </dsp:txXfrm>
    </dsp:sp>
    <dsp:sp modelId="{C5C1D9AA-87D1-4844-B5AD-775A2E1DFD9E}">
      <dsp:nvSpPr>
        <dsp:cNvPr id="0" name=""/>
        <dsp:cNvSpPr/>
      </dsp:nvSpPr>
      <dsp:spPr>
        <a:xfrm rot="5400000">
          <a:off x="6539348" y="-986032"/>
          <a:ext cx="693208" cy="6480896"/>
        </a:xfrm>
        <a:prstGeom prst="round2SameRect">
          <a:avLst/>
        </a:prstGeom>
        <a:solidFill>
          <a:schemeClr val="accent2">
            <a:tint val="40000"/>
            <a:alpha val="90000"/>
            <a:hueOff val="-736746"/>
            <a:satOff val="4908"/>
            <a:lumOff val="449"/>
            <a:alphaOff val="0"/>
          </a:schemeClr>
        </a:solidFill>
        <a:ln w="12700" cap="flat" cmpd="sng" algn="ctr">
          <a:solidFill>
            <a:schemeClr val="accent2">
              <a:tint val="40000"/>
              <a:alpha val="90000"/>
              <a:hueOff val="-736746"/>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低收入戶、中低收入戶、直系血親尊親屬支領失業給付之子女及特殊境遇家庭子女</a:t>
          </a:r>
        </a:p>
      </dsp:txBody>
      <dsp:txXfrm rot="-5400000">
        <a:off x="3645504" y="1941652"/>
        <a:ext cx="6447056" cy="625528"/>
      </dsp:txXfrm>
    </dsp:sp>
    <dsp:sp modelId="{9C1318B9-0D85-4A2E-9380-48E52EC78B2E}">
      <dsp:nvSpPr>
        <dsp:cNvPr id="0" name=""/>
        <dsp:cNvSpPr/>
      </dsp:nvSpPr>
      <dsp:spPr>
        <a:xfrm>
          <a:off x="0" y="1821160"/>
          <a:ext cx="3645504" cy="866510"/>
        </a:xfrm>
        <a:prstGeom prst="roundRect">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弱勢身分</a:t>
          </a:r>
        </a:p>
      </dsp:txBody>
      <dsp:txXfrm>
        <a:off x="42300" y="1863460"/>
        <a:ext cx="3560904" cy="781910"/>
      </dsp:txXfrm>
    </dsp:sp>
    <dsp:sp modelId="{6C83278D-045E-4A6B-B966-4BE7A05D069F}">
      <dsp:nvSpPr>
        <dsp:cNvPr id="0" name=""/>
        <dsp:cNvSpPr/>
      </dsp:nvSpPr>
      <dsp:spPr>
        <a:xfrm rot="5400000">
          <a:off x="6539348" y="-76196"/>
          <a:ext cx="693208" cy="6480896"/>
        </a:xfrm>
        <a:prstGeom prst="round2SameRect">
          <a:avLst/>
        </a:prstGeom>
        <a:solidFill>
          <a:schemeClr val="accent2">
            <a:tint val="40000"/>
            <a:alpha val="90000"/>
            <a:hueOff val="-1105119"/>
            <a:satOff val="7362"/>
            <a:lumOff val="673"/>
            <a:alphaOff val="0"/>
          </a:schemeClr>
        </a:solidFill>
        <a:ln w="12700" cap="flat" cmpd="sng" algn="ctr">
          <a:solidFill>
            <a:schemeClr val="accent2">
              <a:tint val="40000"/>
              <a:alpha val="90000"/>
              <a:hueOff val="-1105119"/>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4" y="2851488"/>
        <a:ext cx="6447056" cy="625528"/>
      </dsp:txXfrm>
    </dsp:sp>
    <dsp:sp modelId="{31FFA312-F675-4365-AE58-BD27B1469BBF}">
      <dsp:nvSpPr>
        <dsp:cNvPr id="0" name=""/>
        <dsp:cNvSpPr/>
      </dsp:nvSpPr>
      <dsp:spPr>
        <a:xfrm>
          <a:off x="0" y="2730996"/>
          <a:ext cx="3645504" cy="866510"/>
        </a:xfrm>
        <a:prstGeom prst="roundRect">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均衡學習</a:t>
          </a:r>
        </a:p>
      </dsp:txBody>
      <dsp:txXfrm>
        <a:off x="42300" y="2773296"/>
        <a:ext cx="3560904" cy="781910"/>
      </dsp:txXfrm>
    </dsp:sp>
    <dsp:sp modelId="{6AD41B92-F3D3-48F1-9BDD-EC51EBEAEADA}">
      <dsp:nvSpPr>
        <dsp:cNvPr id="0" name=""/>
        <dsp:cNvSpPr/>
      </dsp:nvSpPr>
      <dsp:spPr>
        <a:xfrm rot="5400000">
          <a:off x="6539348" y="833639"/>
          <a:ext cx="693208" cy="6480896"/>
        </a:xfrm>
        <a:prstGeom prst="round2SameRect">
          <a:avLst/>
        </a:prstGeom>
        <a:solidFill>
          <a:schemeClr val="accent2">
            <a:tint val="40000"/>
            <a:alpha val="90000"/>
            <a:hueOff val="-1473492"/>
            <a:satOff val="9816"/>
            <a:lumOff val="898"/>
            <a:alphaOff val="0"/>
          </a:schemeClr>
        </a:solidFill>
        <a:ln w="12700" cap="flat" cmpd="sng" algn="ctr">
          <a:solidFill>
            <a:schemeClr val="accent2">
              <a:tint val="40000"/>
              <a:alpha val="90000"/>
              <a:hueOff val="-1473492"/>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國文、數學、英語、自然、社會及寫作測驗</a:t>
          </a:r>
        </a:p>
      </dsp:txBody>
      <dsp:txXfrm rot="-5400000">
        <a:off x="3645504" y="3761323"/>
        <a:ext cx="6447056" cy="625528"/>
      </dsp:txXfrm>
    </dsp:sp>
    <dsp:sp modelId="{AF61BBD9-81C3-4BE5-8DD7-74915A3A30A8}">
      <dsp:nvSpPr>
        <dsp:cNvPr id="0" name=""/>
        <dsp:cNvSpPr/>
      </dsp:nvSpPr>
      <dsp:spPr>
        <a:xfrm>
          <a:off x="0" y="3640832"/>
          <a:ext cx="3645504" cy="866510"/>
        </a:xfrm>
        <a:prstGeom prst="roundRect">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國中教育會考</a:t>
          </a:r>
        </a:p>
      </dsp:txBody>
      <dsp:txXfrm>
        <a:off x="42300" y="3683132"/>
        <a:ext cx="3560904" cy="781910"/>
      </dsp:txXfrm>
    </dsp:sp>
    <dsp:sp modelId="{ECF363B0-28F4-482C-909B-A4289889EB01}">
      <dsp:nvSpPr>
        <dsp:cNvPr id="0" name=""/>
        <dsp:cNvSpPr/>
      </dsp:nvSpPr>
      <dsp:spPr>
        <a:xfrm rot="5400000">
          <a:off x="6539348" y="1743475"/>
          <a:ext cx="693208"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mj-ea"/>
              <a:ea typeface="+mj-ea"/>
            </a:rPr>
            <a:t>5</a:t>
          </a:r>
          <a:r>
            <a:rPr lang="zh-TW" altLang="en-US" sz="2000" kern="1200" dirty="0">
              <a:latin typeface="+mj-ea"/>
              <a:ea typeface="+mj-ea"/>
            </a:rPr>
            <a:t>個志願為</a:t>
          </a:r>
          <a:r>
            <a:rPr lang="en-US" altLang="zh-TW" sz="2000" kern="1200" dirty="0">
              <a:latin typeface="+mj-ea"/>
              <a:ea typeface="+mj-ea"/>
            </a:rPr>
            <a:t>1</a:t>
          </a:r>
          <a:r>
            <a:rPr lang="zh-TW" altLang="en-US" sz="2000" kern="1200" dirty="0">
              <a:latin typeface="+mj-ea"/>
              <a:ea typeface="+mj-ea"/>
            </a:rPr>
            <a:t>個群組</a:t>
          </a:r>
        </a:p>
      </dsp:txBody>
      <dsp:txXfrm rot="-5400000">
        <a:off x="3645504" y="4671159"/>
        <a:ext cx="6447056" cy="625528"/>
      </dsp:txXfrm>
    </dsp:sp>
    <dsp:sp modelId="{8A497626-DC62-4B5B-A380-6BBA8349C384}">
      <dsp:nvSpPr>
        <dsp:cNvPr id="0" name=""/>
        <dsp:cNvSpPr/>
      </dsp:nvSpPr>
      <dsp:spPr>
        <a:xfrm>
          <a:off x="0" y="4550668"/>
          <a:ext cx="3645504" cy="86651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志願序</a:t>
          </a:r>
        </a:p>
      </dsp:txBody>
      <dsp:txXfrm>
        <a:off x="42300" y="4592968"/>
        <a:ext cx="3560904" cy="7819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A5D63-642C-4E71-9FFC-C7B0D6C40395}">
      <dsp:nvSpPr>
        <dsp:cNvPr id="0" name=""/>
        <dsp:cNvSpPr/>
      </dsp:nvSpPr>
      <dsp:spPr>
        <a:xfrm>
          <a:off x="10477" y="658"/>
          <a:ext cx="1871586" cy="11229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總積分</a:t>
          </a:r>
        </a:p>
      </dsp:txBody>
      <dsp:txXfrm>
        <a:off x="43367" y="33548"/>
        <a:ext cx="1805806" cy="1057171"/>
      </dsp:txXfrm>
    </dsp:sp>
    <dsp:sp modelId="{030DDFAB-8179-4BB6-9D59-807CD583E2B1}">
      <dsp:nvSpPr>
        <dsp:cNvPr id="0" name=""/>
        <dsp:cNvSpPr/>
      </dsp:nvSpPr>
      <dsp:spPr>
        <a:xfrm>
          <a:off x="2046762" y="330057"/>
          <a:ext cx="396776" cy="4641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2046762" y="422888"/>
        <a:ext cx="277743" cy="278491"/>
      </dsp:txXfrm>
    </dsp:sp>
    <dsp:sp modelId="{75E1F434-A32A-4875-AF6F-60F55F982B20}">
      <dsp:nvSpPr>
        <dsp:cNvPr id="0" name=""/>
        <dsp:cNvSpPr/>
      </dsp:nvSpPr>
      <dsp:spPr>
        <a:xfrm>
          <a:off x="2630697" y="658"/>
          <a:ext cx="1871586" cy="1122951"/>
        </a:xfrm>
        <a:prstGeom prst="roundRect">
          <a:avLst>
            <a:gd name="adj" fmla="val 10000"/>
          </a:avLst>
        </a:prstGeom>
        <a:solidFill>
          <a:schemeClr val="accent2">
            <a:hueOff val="-147041"/>
            <a:satOff val="166"/>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均衡學習</a:t>
          </a:r>
        </a:p>
      </dsp:txBody>
      <dsp:txXfrm>
        <a:off x="2663587" y="33548"/>
        <a:ext cx="1805806" cy="1057171"/>
      </dsp:txXfrm>
    </dsp:sp>
    <dsp:sp modelId="{563BEC05-9F51-48E4-BBB0-CB4C7FDD1E47}">
      <dsp:nvSpPr>
        <dsp:cNvPr id="0" name=""/>
        <dsp:cNvSpPr/>
      </dsp:nvSpPr>
      <dsp:spPr>
        <a:xfrm>
          <a:off x="4666983" y="330057"/>
          <a:ext cx="396776" cy="464153"/>
        </a:xfrm>
        <a:prstGeom prst="rightArrow">
          <a:avLst>
            <a:gd name="adj1" fmla="val 60000"/>
            <a:gd name="adj2" fmla="val 50000"/>
          </a:avLst>
        </a:prstGeom>
        <a:solidFill>
          <a:schemeClr val="accent2">
            <a:hueOff val="-165422"/>
            <a:satOff val="186"/>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4666983" y="422888"/>
        <a:ext cx="277743" cy="278491"/>
      </dsp:txXfrm>
    </dsp:sp>
    <dsp:sp modelId="{73409DDC-4E40-4586-8EF3-8DAB748BAAE0}">
      <dsp:nvSpPr>
        <dsp:cNvPr id="0" name=""/>
        <dsp:cNvSpPr/>
      </dsp:nvSpPr>
      <dsp:spPr>
        <a:xfrm>
          <a:off x="5250918" y="658"/>
          <a:ext cx="1871586" cy="1122951"/>
        </a:xfrm>
        <a:prstGeom prst="roundRect">
          <a:avLst>
            <a:gd name="adj" fmla="val 10000"/>
          </a:avLst>
        </a:prstGeom>
        <a:solidFill>
          <a:schemeClr val="accent2">
            <a:hueOff val="-294083"/>
            <a:satOff val="332"/>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技藝優良</a:t>
          </a:r>
        </a:p>
      </dsp:txBody>
      <dsp:txXfrm>
        <a:off x="5283808" y="33548"/>
        <a:ext cx="1805806" cy="1057171"/>
      </dsp:txXfrm>
    </dsp:sp>
    <dsp:sp modelId="{B5CB58B0-19AD-4AFF-ADDF-F12AAEF6F7E0}">
      <dsp:nvSpPr>
        <dsp:cNvPr id="0" name=""/>
        <dsp:cNvSpPr/>
      </dsp:nvSpPr>
      <dsp:spPr>
        <a:xfrm>
          <a:off x="7287203" y="330057"/>
          <a:ext cx="396776" cy="464153"/>
        </a:xfrm>
        <a:prstGeom prst="rightArrow">
          <a:avLst>
            <a:gd name="adj1" fmla="val 60000"/>
            <a:gd name="adj2" fmla="val 50000"/>
          </a:avLst>
        </a:prstGeom>
        <a:solidFill>
          <a:schemeClr val="accent2">
            <a:hueOff val="-330843"/>
            <a:satOff val="373"/>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7287203" y="422888"/>
        <a:ext cx="277743" cy="278491"/>
      </dsp:txXfrm>
    </dsp:sp>
    <dsp:sp modelId="{09043B1E-7007-4B62-9F72-2CE6720DF32C}">
      <dsp:nvSpPr>
        <dsp:cNvPr id="0" name=""/>
        <dsp:cNvSpPr/>
      </dsp:nvSpPr>
      <dsp:spPr>
        <a:xfrm>
          <a:off x="7871138" y="658"/>
          <a:ext cx="1871586" cy="1122951"/>
        </a:xfrm>
        <a:prstGeom prst="roundRect">
          <a:avLst>
            <a:gd name="adj" fmla="val 10000"/>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志願序</a:t>
          </a:r>
        </a:p>
      </dsp:txBody>
      <dsp:txXfrm>
        <a:off x="7904028" y="33548"/>
        <a:ext cx="1805806" cy="1057171"/>
      </dsp:txXfrm>
    </dsp:sp>
    <dsp:sp modelId="{64AED2EA-01F1-4F2F-AF0C-775E20D7EB34}">
      <dsp:nvSpPr>
        <dsp:cNvPr id="0" name=""/>
        <dsp:cNvSpPr/>
      </dsp:nvSpPr>
      <dsp:spPr>
        <a:xfrm rot="5400000">
          <a:off x="8608543" y="1254620"/>
          <a:ext cx="396776" cy="464153"/>
        </a:xfrm>
        <a:prstGeom prst="rightArrow">
          <a:avLst>
            <a:gd name="adj1" fmla="val 60000"/>
            <a:gd name="adj2" fmla="val 50000"/>
          </a:avLst>
        </a:prstGeom>
        <a:solidFill>
          <a:schemeClr val="accent2">
            <a:hueOff val="-496265"/>
            <a:satOff val="559"/>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5400000">
        <a:off x="8667686" y="1288309"/>
        <a:ext cx="278491" cy="277743"/>
      </dsp:txXfrm>
    </dsp:sp>
    <dsp:sp modelId="{E98BBA66-CBBC-4D65-8929-E202DCC00E58}">
      <dsp:nvSpPr>
        <dsp:cNvPr id="0" name=""/>
        <dsp:cNvSpPr/>
      </dsp:nvSpPr>
      <dsp:spPr>
        <a:xfrm>
          <a:off x="7871138" y="1872244"/>
          <a:ext cx="1871586" cy="1122951"/>
        </a:xfrm>
        <a:prstGeom prst="roundRect">
          <a:avLst>
            <a:gd name="adj" fmla="val 10000"/>
          </a:avLst>
        </a:prstGeom>
        <a:solidFill>
          <a:schemeClr val="accent2">
            <a:hueOff val="-588166"/>
            <a:satOff val="663"/>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弱勢身分</a:t>
          </a:r>
        </a:p>
      </dsp:txBody>
      <dsp:txXfrm>
        <a:off x="7904028" y="1905134"/>
        <a:ext cx="1805806" cy="1057171"/>
      </dsp:txXfrm>
    </dsp:sp>
    <dsp:sp modelId="{8DC00F49-0699-425D-B0D7-B00615F631B9}">
      <dsp:nvSpPr>
        <dsp:cNvPr id="0" name=""/>
        <dsp:cNvSpPr/>
      </dsp:nvSpPr>
      <dsp:spPr>
        <a:xfrm rot="10800000">
          <a:off x="7309662" y="2201643"/>
          <a:ext cx="396776" cy="464153"/>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7428695" y="2294474"/>
        <a:ext cx="277743" cy="278491"/>
      </dsp:txXfrm>
    </dsp:sp>
    <dsp:sp modelId="{049EE7C1-AB3D-445F-A598-429D25923F1C}">
      <dsp:nvSpPr>
        <dsp:cNvPr id="0" name=""/>
        <dsp:cNvSpPr/>
      </dsp:nvSpPr>
      <dsp:spPr>
        <a:xfrm>
          <a:off x="5250918" y="1872244"/>
          <a:ext cx="1871586" cy="1122951"/>
        </a:xfrm>
        <a:prstGeom prst="roundRect">
          <a:avLst>
            <a:gd name="adj" fmla="val 10000"/>
          </a:avLst>
        </a:prstGeom>
        <a:solidFill>
          <a:schemeClr val="accent2">
            <a:hueOff val="-735207"/>
            <a:satOff val="829"/>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多元學習</a:t>
          </a:r>
          <a:br>
            <a:rPr lang="en-US" altLang="zh-TW" sz="2200" b="0" kern="1200" dirty="0">
              <a:latin typeface="+mj-ea"/>
              <a:ea typeface="+mj-ea"/>
            </a:rPr>
          </a:br>
          <a:r>
            <a:rPr lang="zh-TW" altLang="en-US" sz="2200" b="0" kern="1200" dirty="0">
              <a:latin typeface="+mj-ea"/>
              <a:ea typeface="+mj-ea"/>
            </a:rPr>
            <a:t>表現</a:t>
          </a:r>
        </a:p>
      </dsp:txBody>
      <dsp:txXfrm>
        <a:off x="5283808" y="1905134"/>
        <a:ext cx="1805806" cy="1057171"/>
      </dsp:txXfrm>
    </dsp:sp>
    <dsp:sp modelId="{11448768-AF0B-403B-9ACD-5F0D765A4548}">
      <dsp:nvSpPr>
        <dsp:cNvPr id="0" name=""/>
        <dsp:cNvSpPr/>
      </dsp:nvSpPr>
      <dsp:spPr>
        <a:xfrm rot="10800000">
          <a:off x="4689442" y="2201643"/>
          <a:ext cx="396776" cy="464153"/>
        </a:xfrm>
        <a:prstGeom prst="rightArrow">
          <a:avLst>
            <a:gd name="adj1" fmla="val 60000"/>
            <a:gd name="adj2" fmla="val 50000"/>
          </a:avLst>
        </a:prstGeom>
        <a:solidFill>
          <a:schemeClr val="accent2">
            <a:hueOff val="-827108"/>
            <a:satOff val="932"/>
            <a:lumOff val="2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4808475" y="2294474"/>
        <a:ext cx="277743" cy="278491"/>
      </dsp:txXfrm>
    </dsp:sp>
    <dsp:sp modelId="{04334C68-EA62-4B97-AEB9-3B7F24D97DEE}">
      <dsp:nvSpPr>
        <dsp:cNvPr id="0" name=""/>
        <dsp:cNvSpPr/>
      </dsp:nvSpPr>
      <dsp:spPr>
        <a:xfrm>
          <a:off x="2630697" y="1872244"/>
          <a:ext cx="1871586" cy="1122951"/>
        </a:xfrm>
        <a:prstGeom prst="roundRect">
          <a:avLst>
            <a:gd name="adj" fmla="val 10000"/>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會考總積分</a:t>
          </a:r>
        </a:p>
      </dsp:txBody>
      <dsp:txXfrm>
        <a:off x="2663587" y="1905134"/>
        <a:ext cx="1805806" cy="1057171"/>
      </dsp:txXfrm>
    </dsp:sp>
    <dsp:sp modelId="{D9E30E53-5CB7-4FC2-9FE3-F4DD805F1D4B}">
      <dsp:nvSpPr>
        <dsp:cNvPr id="0" name=""/>
        <dsp:cNvSpPr/>
      </dsp:nvSpPr>
      <dsp:spPr>
        <a:xfrm rot="10800000">
          <a:off x="2069221" y="2201643"/>
          <a:ext cx="396776" cy="464153"/>
        </a:xfrm>
        <a:prstGeom prst="rightArrow">
          <a:avLst>
            <a:gd name="adj1" fmla="val 60000"/>
            <a:gd name="adj2" fmla="val 50000"/>
          </a:avLst>
        </a:prstGeom>
        <a:solidFill>
          <a:schemeClr val="accent2">
            <a:hueOff val="-992530"/>
            <a:satOff val="1119"/>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2188254" y="2294474"/>
        <a:ext cx="277743" cy="278491"/>
      </dsp:txXfrm>
    </dsp:sp>
    <dsp:sp modelId="{C73B9D37-5DFA-46FF-B2F5-0A4A2409B147}">
      <dsp:nvSpPr>
        <dsp:cNvPr id="0" name=""/>
        <dsp:cNvSpPr/>
      </dsp:nvSpPr>
      <dsp:spPr>
        <a:xfrm>
          <a:off x="10477" y="1872244"/>
          <a:ext cx="1871586" cy="1122951"/>
        </a:xfrm>
        <a:prstGeom prst="roundRect">
          <a:avLst>
            <a:gd name="adj" fmla="val 10000"/>
          </a:avLst>
        </a:prstGeom>
        <a:solidFill>
          <a:schemeClr val="accent2">
            <a:hueOff val="-1029290"/>
            <a:satOff val="1160"/>
            <a:lumOff val="2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服務學習</a:t>
          </a:r>
        </a:p>
      </dsp:txBody>
      <dsp:txXfrm>
        <a:off x="43367" y="1905134"/>
        <a:ext cx="1805806" cy="1057171"/>
      </dsp:txXfrm>
    </dsp:sp>
    <dsp:sp modelId="{E21DDDC3-454F-4C31-837E-D0C3C134B41A}">
      <dsp:nvSpPr>
        <dsp:cNvPr id="0" name=""/>
        <dsp:cNvSpPr/>
      </dsp:nvSpPr>
      <dsp:spPr>
        <a:xfrm rot="5400000">
          <a:off x="747882" y="3126206"/>
          <a:ext cx="396776" cy="464153"/>
        </a:xfrm>
        <a:prstGeom prst="rightArrow">
          <a:avLst>
            <a:gd name="adj1" fmla="val 60000"/>
            <a:gd name="adj2" fmla="val 50000"/>
          </a:avLst>
        </a:prstGeom>
        <a:solidFill>
          <a:schemeClr val="accent2">
            <a:hueOff val="-1157951"/>
            <a:satOff val="1305"/>
            <a:lumOff val="30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5400000">
        <a:off x="807025" y="3159895"/>
        <a:ext cx="278491" cy="277743"/>
      </dsp:txXfrm>
    </dsp:sp>
    <dsp:sp modelId="{412A8B9A-EFB9-4216-9729-C62FB550262C}">
      <dsp:nvSpPr>
        <dsp:cNvPr id="0" name=""/>
        <dsp:cNvSpPr/>
      </dsp:nvSpPr>
      <dsp:spPr>
        <a:xfrm>
          <a:off x="10477" y="3743830"/>
          <a:ext cx="1871586" cy="1122951"/>
        </a:xfrm>
        <a:prstGeom prst="roundRect">
          <a:avLst>
            <a:gd name="adj" fmla="val 10000"/>
          </a:avLst>
        </a:prstGeom>
        <a:solidFill>
          <a:schemeClr val="accent2">
            <a:hueOff val="-1176331"/>
            <a:satOff val="1326"/>
            <a:lumOff val="3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競賽</a:t>
          </a:r>
        </a:p>
      </dsp:txBody>
      <dsp:txXfrm>
        <a:off x="43367" y="3776720"/>
        <a:ext cx="1805806" cy="1057171"/>
      </dsp:txXfrm>
    </dsp:sp>
    <dsp:sp modelId="{70552B81-92C0-41CA-BFA5-33FEA5C5F0BF}">
      <dsp:nvSpPr>
        <dsp:cNvPr id="0" name=""/>
        <dsp:cNvSpPr/>
      </dsp:nvSpPr>
      <dsp:spPr>
        <a:xfrm>
          <a:off x="2046762" y="4073229"/>
          <a:ext cx="396776" cy="464153"/>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2046762" y="4166060"/>
        <a:ext cx="277743" cy="278491"/>
      </dsp:txXfrm>
    </dsp:sp>
    <dsp:sp modelId="{12D3F6F2-7590-487B-80ED-3E6929EAE3A7}">
      <dsp:nvSpPr>
        <dsp:cNvPr id="0" name=""/>
        <dsp:cNvSpPr/>
      </dsp:nvSpPr>
      <dsp:spPr>
        <a:xfrm>
          <a:off x="2630697" y="3743830"/>
          <a:ext cx="1871586" cy="1122951"/>
        </a:xfrm>
        <a:prstGeom prst="roundRect">
          <a:avLst>
            <a:gd name="adj" fmla="val 1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會考各科</a:t>
          </a:r>
        </a:p>
      </dsp:txBody>
      <dsp:txXfrm>
        <a:off x="2663587" y="3776720"/>
        <a:ext cx="1805806" cy="105717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89090" y="-2868907"/>
          <a:ext cx="593725"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服務學習、競賽、日常生活表現評量、體適能</a:t>
          </a:r>
        </a:p>
      </dsp:txBody>
      <dsp:txXfrm rot="-5400000">
        <a:off x="3645505" y="103661"/>
        <a:ext cx="6451913" cy="535759"/>
      </dsp:txXfrm>
    </dsp:sp>
    <dsp:sp modelId="{A26A2264-9B47-4CE1-B9A5-CC216D59BE0C}">
      <dsp:nvSpPr>
        <dsp:cNvPr id="0" name=""/>
        <dsp:cNvSpPr/>
      </dsp:nvSpPr>
      <dsp:spPr>
        <a:xfrm>
          <a:off x="0" y="463"/>
          <a:ext cx="3645504" cy="742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多元學習表現</a:t>
          </a:r>
        </a:p>
      </dsp:txBody>
      <dsp:txXfrm>
        <a:off x="36229" y="36692"/>
        <a:ext cx="3573046" cy="669698"/>
      </dsp:txXfrm>
    </dsp:sp>
    <dsp:sp modelId="{A95649B2-ECB4-40F1-ABFF-CBD79C90B937}">
      <dsp:nvSpPr>
        <dsp:cNvPr id="0" name=""/>
        <dsp:cNvSpPr/>
      </dsp:nvSpPr>
      <dsp:spPr>
        <a:xfrm rot="5400000">
          <a:off x="6589090" y="-2089643"/>
          <a:ext cx="593725" cy="6480896"/>
        </a:xfrm>
        <a:prstGeom prst="round2SameRect">
          <a:avLst/>
        </a:prstGeom>
        <a:solidFill>
          <a:schemeClr val="accent2">
            <a:tint val="40000"/>
            <a:alpha val="90000"/>
            <a:hueOff val="-306978"/>
            <a:satOff val="2045"/>
            <a:lumOff val="187"/>
            <a:alphaOff val="0"/>
          </a:schemeClr>
        </a:solidFill>
        <a:ln w="12700" cap="flat" cmpd="sng" algn="ctr">
          <a:solidFill>
            <a:schemeClr val="accent2">
              <a:tint val="40000"/>
              <a:alpha val="90000"/>
              <a:hueOff val="-306978"/>
              <a:satOff val="2045"/>
              <a:lumOff val="1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altLang="en-US" sz="1800" kern="1200" dirty="0">
              <a:solidFill>
                <a:srgbClr val="FF0000"/>
              </a:solidFill>
            </a:rPr>
            <a:t>以單一學期之百分制成績擇優採計</a:t>
          </a:r>
          <a:endParaRPr lang="zh-TW" altLang="en-US" sz="1800" kern="1200" dirty="0">
            <a:solidFill>
              <a:srgbClr val="FF0000"/>
            </a:solidFill>
            <a:latin typeface="+mj-ea"/>
            <a:ea typeface="+mj-ea"/>
          </a:endParaRPr>
        </a:p>
      </dsp:txBody>
      <dsp:txXfrm rot="-5400000">
        <a:off x="3645505" y="882925"/>
        <a:ext cx="6451913" cy="535759"/>
      </dsp:txXfrm>
    </dsp:sp>
    <dsp:sp modelId="{8B856DA0-6E9B-45A1-B68A-5629A9B8CE6B}">
      <dsp:nvSpPr>
        <dsp:cNvPr id="0" name=""/>
        <dsp:cNvSpPr/>
      </dsp:nvSpPr>
      <dsp:spPr>
        <a:xfrm>
          <a:off x="0" y="779727"/>
          <a:ext cx="3645504" cy="742156"/>
        </a:xfrm>
        <a:prstGeom prst="roundRect">
          <a:avLst/>
        </a:prstGeom>
        <a:solidFill>
          <a:schemeClr val="accent2">
            <a:hueOff val="-220562"/>
            <a:satOff val="249"/>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技藝優良</a:t>
          </a:r>
        </a:p>
      </dsp:txBody>
      <dsp:txXfrm>
        <a:off x="36229" y="815956"/>
        <a:ext cx="3573046" cy="669698"/>
      </dsp:txXfrm>
    </dsp:sp>
    <dsp:sp modelId="{C5C1D9AA-87D1-4844-B5AD-775A2E1DFD9E}">
      <dsp:nvSpPr>
        <dsp:cNvPr id="0" name=""/>
        <dsp:cNvSpPr/>
      </dsp:nvSpPr>
      <dsp:spPr>
        <a:xfrm rot="5400000">
          <a:off x="6589090" y="-1310378"/>
          <a:ext cx="593725" cy="6480896"/>
        </a:xfrm>
        <a:prstGeom prst="round2SameRect">
          <a:avLst/>
        </a:prstGeom>
        <a:solidFill>
          <a:schemeClr val="accent2">
            <a:tint val="40000"/>
            <a:alpha val="90000"/>
            <a:hueOff val="-613955"/>
            <a:satOff val="4090"/>
            <a:lumOff val="374"/>
            <a:alphaOff val="0"/>
          </a:schemeClr>
        </a:solidFill>
        <a:ln w="12700" cap="flat"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mj-ea"/>
              <a:ea typeface="+mj-ea"/>
            </a:rPr>
            <a:t>低收入戶、中低收入戶、直系血親尊親屬支領失業給付之子女及特殊境遇家庭子女</a:t>
          </a:r>
        </a:p>
      </dsp:txBody>
      <dsp:txXfrm rot="-5400000">
        <a:off x="3645505" y="1662190"/>
        <a:ext cx="6451913" cy="535759"/>
      </dsp:txXfrm>
    </dsp:sp>
    <dsp:sp modelId="{9C1318B9-0D85-4A2E-9380-48E52EC78B2E}">
      <dsp:nvSpPr>
        <dsp:cNvPr id="0" name=""/>
        <dsp:cNvSpPr/>
      </dsp:nvSpPr>
      <dsp:spPr>
        <a:xfrm>
          <a:off x="0" y="1558991"/>
          <a:ext cx="3645504" cy="742156"/>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弱勢身分</a:t>
          </a:r>
        </a:p>
      </dsp:txBody>
      <dsp:txXfrm>
        <a:off x="36229" y="1595220"/>
        <a:ext cx="3573046" cy="669698"/>
      </dsp:txXfrm>
    </dsp:sp>
    <dsp:sp modelId="{6C83278D-045E-4A6B-B966-4BE7A05D069F}">
      <dsp:nvSpPr>
        <dsp:cNvPr id="0" name=""/>
        <dsp:cNvSpPr/>
      </dsp:nvSpPr>
      <dsp:spPr>
        <a:xfrm rot="5400000">
          <a:off x="6589090" y="-531114"/>
          <a:ext cx="593725" cy="6480896"/>
        </a:xfrm>
        <a:prstGeom prst="round2SameRect">
          <a:avLst/>
        </a:prstGeom>
        <a:solidFill>
          <a:schemeClr val="accent2">
            <a:tint val="40000"/>
            <a:alpha val="90000"/>
            <a:hueOff val="-920933"/>
            <a:satOff val="6135"/>
            <a:lumOff val="561"/>
            <a:alphaOff val="0"/>
          </a:schemeClr>
        </a:solidFill>
        <a:ln w="12700"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5" y="2441454"/>
        <a:ext cx="6451913" cy="535759"/>
      </dsp:txXfrm>
    </dsp:sp>
    <dsp:sp modelId="{31FFA312-F675-4365-AE58-BD27B1469BBF}">
      <dsp:nvSpPr>
        <dsp:cNvPr id="0" name=""/>
        <dsp:cNvSpPr/>
      </dsp:nvSpPr>
      <dsp:spPr>
        <a:xfrm>
          <a:off x="0" y="2338255"/>
          <a:ext cx="3645504" cy="742156"/>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均衡學習</a:t>
          </a:r>
        </a:p>
      </dsp:txBody>
      <dsp:txXfrm>
        <a:off x="36229" y="2374484"/>
        <a:ext cx="3573046" cy="669698"/>
      </dsp:txXfrm>
    </dsp:sp>
    <dsp:sp modelId="{08193D0F-EC17-4DBB-9BE6-9F6AB46CA65F}">
      <dsp:nvSpPr>
        <dsp:cNvPr id="0" name=""/>
        <dsp:cNvSpPr/>
      </dsp:nvSpPr>
      <dsp:spPr>
        <a:xfrm rot="5400000">
          <a:off x="6589090" y="248149"/>
          <a:ext cx="593725" cy="6480896"/>
        </a:xfrm>
        <a:prstGeom prst="round2SameRect">
          <a:avLst/>
        </a:prstGeom>
        <a:solidFill>
          <a:schemeClr val="accent2">
            <a:tint val="40000"/>
            <a:alpha val="90000"/>
            <a:hueOff val="-1227910"/>
            <a:satOff val="8180"/>
            <a:lumOff val="748"/>
            <a:alphaOff val="0"/>
          </a:schemeClr>
        </a:solidFill>
        <a:ln w="12700" cap="flat"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solidFill>
                <a:schemeClr val="tx1"/>
              </a:solidFill>
              <a:latin typeface="+mj-ea"/>
              <a:ea typeface="+mj-ea"/>
            </a:rPr>
            <a:t>生涯發展規劃書</a:t>
          </a:r>
          <a:r>
            <a:rPr lang="en-US" altLang="zh-TW" sz="1800" kern="1200" dirty="0">
              <a:solidFill>
                <a:schemeClr val="tx1"/>
              </a:solidFill>
              <a:latin typeface="+mj-ea"/>
              <a:ea typeface="+mj-ea"/>
            </a:rPr>
            <a:t>(</a:t>
          </a:r>
          <a:r>
            <a:rPr lang="zh-TW" altLang="en-US" sz="1800" kern="1200" dirty="0">
              <a:solidFill>
                <a:schemeClr val="tx1"/>
              </a:solidFill>
              <a:latin typeface="+mj-ea"/>
              <a:ea typeface="+mj-ea"/>
            </a:rPr>
            <a:t>家長、導師及輔導教師意見</a:t>
          </a:r>
          <a:r>
            <a:rPr lang="en-US" altLang="zh-TW" sz="1800" kern="1200" dirty="0">
              <a:solidFill>
                <a:schemeClr val="tx1"/>
              </a:solidFill>
              <a:latin typeface="+mj-ea"/>
              <a:ea typeface="+mj-ea"/>
            </a:rPr>
            <a:t>)</a:t>
          </a:r>
          <a:endParaRPr lang="zh-TW" altLang="en-US" sz="1800" kern="1200" dirty="0">
            <a:solidFill>
              <a:schemeClr val="tx1"/>
            </a:solidFill>
            <a:latin typeface="+mj-ea"/>
            <a:ea typeface="+mj-ea"/>
          </a:endParaRPr>
        </a:p>
      </dsp:txBody>
      <dsp:txXfrm rot="-5400000">
        <a:off x="3645505" y="3220718"/>
        <a:ext cx="6451913" cy="535759"/>
      </dsp:txXfrm>
    </dsp:sp>
    <dsp:sp modelId="{A91B4BD8-F9FA-43C8-814E-1073FFAE9CB1}">
      <dsp:nvSpPr>
        <dsp:cNvPr id="0" name=""/>
        <dsp:cNvSpPr/>
      </dsp:nvSpPr>
      <dsp:spPr>
        <a:xfrm>
          <a:off x="0" y="3117519"/>
          <a:ext cx="3645504" cy="742156"/>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solidFill>
                <a:schemeClr val="bg1"/>
              </a:solidFill>
              <a:latin typeface="+mj-ea"/>
              <a:ea typeface="+mj-ea"/>
            </a:rPr>
            <a:t>適性輔導</a:t>
          </a:r>
        </a:p>
      </dsp:txBody>
      <dsp:txXfrm>
        <a:off x="36229" y="3153748"/>
        <a:ext cx="3573046" cy="669698"/>
      </dsp:txXfrm>
    </dsp:sp>
    <dsp:sp modelId="{6AD41B92-F3D3-48F1-9BDD-EC51EBEAEADA}">
      <dsp:nvSpPr>
        <dsp:cNvPr id="0" name=""/>
        <dsp:cNvSpPr/>
      </dsp:nvSpPr>
      <dsp:spPr>
        <a:xfrm rot="5400000">
          <a:off x="6589090" y="1027413"/>
          <a:ext cx="593725" cy="6480896"/>
        </a:xfrm>
        <a:prstGeom prst="round2SameRect">
          <a:avLst/>
        </a:prstGeom>
        <a:solidFill>
          <a:schemeClr val="accent2">
            <a:tint val="40000"/>
            <a:alpha val="90000"/>
            <a:hueOff val="-1534888"/>
            <a:satOff val="10225"/>
            <a:lumOff val="935"/>
            <a:alphaOff val="0"/>
          </a:schemeClr>
        </a:solidFill>
        <a:ln w="12700" cap="flat" cmpd="sng" algn="ctr">
          <a:solidFill>
            <a:schemeClr val="accent2">
              <a:tint val="40000"/>
              <a:alpha val="90000"/>
              <a:hueOff val="-1534888"/>
              <a:satOff val="10225"/>
              <a:lumOff val="9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a:t>
          </a:r>
        </a:p>
      </dsp:txBody>
      <dsp:txXfrm rot="-5400000">
        <a:off x="3645505" y="3999982"/>
        <a:ext cx="6451913" cy="535759"/>
      </dsp:txXfrm>
    </dsp:sp>
    <dsp:sp modelId="{AF61BBD9-81C3-4BE5-8DD7-74915A3A30A8}">
      <dsp:nvSpPr>
        <dsp:cNvPr id="0" name=""/>
        <dsp:cNvSpPr/>
      </dsp:nvSpPr>
      <dsp:spPr>
        <a:xfrm>
          <a:off x="0" y="3896783"/>
          <a:ext cx="3645504" cy="742156"/>
        </a:xfrm>
        <a:prstGeom prst="roundRect">
          <a:avLst/>
        </a:prstGeom>
        <a:solidFill>
          <a:schemeClr val="accent2">
            <a:hueOff val="-1102811"/>
            <a:satOff val="1243"/>
            <a:lumOff val="2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國中教育會考</a:t>
          </a:r>
        </a:p>
      </dsp:txBody>
      <dsp:txXfrm>
        <a:off x="36229" y="3933012"/>
        <a:ext cx="3573046" cy="669698"/>
      </dsp:txXfrm>
    </dsp:sp>
    <dsp:sp modelId="{ECF363B0-28F4-482C-909B-A4289889EB01}">
      <dsp:nvSpPr>
        <dsp:cNvPr id="0" name=""/>
        <dsp:cNvSpPr/>
      </dsp:nvSpPr>
      <dsp:spPr>
        <a:xfrm rot="5400000">
          <a:off x="6589090" y="1806677"/>
          <a:ext cx="593725"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endParaRPr lang="zh-TW" altLang="en-US" sz="2200" kern="1200" dirty="0">
            <a:latin typeface="+mj-ea"/>
            <a:ea typeface="+mj-ea"/>
          </a:endParaRPr>
        </a:p>
      </dsp:txBody>
      <dsp:txXfrm rot="-5400000">
        <a:off x="3645505" y="4779246"/>
        <a:ext cx="6451913" cy="535759"/>
      </dsp:txXfrm>
    </dsp:sp>
    <dsp:sp modelId="{8A497626-DC62-4B5B-A380-6BBA8349C384}">
      <dsp:nvSpPr>
        <dsp:cNvPr id="0" name=""/>
        <dsp:cNvSpPr/>
      </dsp:nvSpPr>
      <dsp:spPr>
        <a:xfrm>
          <a:off x="0" y="4676047"/>
          <a:ext cx="3645504" cy="742156"/>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其他</a:t>
          </a:r>
          <a:r>
            <a:rPr lang="en-US" altLang="zh-TW" sz="2700" kern="1200" dirty="0">
              <a:latin typeface="+mj-ea"/>
              <a:ea typeface="+mj-ea"/>
            </a:rPr>
            <a:t>(</a:t>
          </a:r>
          <a:r>
            <a:rPr lang="zh-TW" altLang="en-US" sz="2700" kern="1200" dirty="0">
              <a:latin typeface="+mj-ea"/>
              <a:ea typeface="+mj-ea"/>
            </a:rPr>
            <a:t>招生學校自訂</a:t>
          </a:r>
          <a:r>
            <a:rPr lang="en-US" altLang="zh-TW" sz="2700" kern="1200" dirty="0">
              <a:latin typeface="+mj-ea"/>
              <a:ea typeface="+mj-ea"/>
            </a:rPr>
            <a:t>)</a:t>
          </a:r>
          <a:endParaRPr lang="zh-TW" altLang="en-US" sz="2700" kern="1200" dirty="0">
            <a:latin typeface="+mj-ea"/>
            <a:ea typeface="+mj-ea"/>
          </a:endParaRPr>
        </a:p>
      </dsp:txBody>
      <dsp:txXfrm>
        <a:off x="36229" y="4712276"/>
        <a:ext cx="3573046" cy="66969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137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t>德育護理健康學院</a:t>
          </a:r>
          <a:br>
            <a:rPr lang="en-US" altLang="zh-TW" sz="2200" b="1" kern="1200" dirty="0"/>
          </a:br>
          <a:r>
            <a:rPr lang="zh-TW" altLang="en-US" sz="2200" kern="1200" dirty="0"/>
            <a:t>澎湖地區五專護理科</a:t>
          </a:r>
          <a:br>
            <a:rPr lang="en-US" altLang="zh-TW" sz="2200" kern="1200" dirty="0"/>
          </a:br>
          <a:r>
            <a:rPr lang="zh-TW" altLang="en-US" sz="2200" kern="1200" dirty="0"/>
            <a:t>單獨招生</a:t>
          </a:r>
          <a:endParaRPr lang="zh-TW" altLang="en-US" sz="2200" kern="1200" dirty="0">
            <a:latin typeface="+mj-ea"/>
            <a:ea typeface="+mj-ea"/>
          </a:endParaRPr>
        </a:p>
      </dsp:txBody>
      <dsp:txXfrm>
        <a:off x="1376" y="0"/>
        <a:ext cx="3579316" cy="1458875"/>
      </dsp:txXfrm>
    </dsp:sp>
    <dsp:sp modelId="{52956C1F-F9EC-4944-AEBD-E31B545F83E4}">
      <dsp:nvSpPr>
        <dsp:cNvPr id="0" name=""/>
        <dsp:cNvSpPr/>
      </dsp:nvSpPr>
      <dsp:spPr>
        <a:xfrm>
          <a:off x="35930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None/>
          </a:pPr>
          <a:r>
            <a:rPr lang="zh-TW" sz="2000" kern="1200" dirty="0"/>
            <a:t>澎湖縣公私立國民中學應屆或非應屆畢業生，或具同等學力資格者</a:t>
          </a:r>
          <a:endParaRPr lang="en-US" altLang="zh-TW" sz="2000" kern="1200" dirty="0"/>
        </a:p>
        <a:p>
          <a:pPr marL="0" lvl="0" indent="0" algn="l" defTabSz="889000">
            <a:lnSpc>
              <a:spcPct val="90000"/>
            </a:lnSpc>
            <a:spcBef>
              <a:spcPct val="0"/>
            </a:spcBef>
            <a:spcAft>
              <a:spcPct val="35000"/>
            </a:spcAft>
            <a:buNone/>
          </a:pPr>
          <a:r>
            <a:rPr lang="zh-TW" sz="2000" kern="1200" dirty="0"/>
            <a:t>五專畢業後需留在澎湖縣醫療機構服務者，服務年限</a:t>
          </a:r>
          <a:r>
            <a:rPr lang="en-US" sz="2000" kern="1200" dirty="0"/>
            <a:t>4</a:t>
          </a:r>
          <a:r>
            <a:rPr lang="zh-TW" sz="2000" kern="1200" dirty="0"/>
            <a:t>年</a:t>
          </a:r>
          <a:r>
            <a:rPr lang="en-US" sz="2000" kern="1200" dirty="0"/>
            <a:t>(</a:t>
          </a:r>
          <a:r>
            <a:rPr lang="zh-TW" sz="2000" b="1" kern="1200" dirty="0">
              <a:solidFill>
                <a:srgbClr val="FF0000"/>
              </a:solidFill>
            </a:rPr>
            <a:t>依教育部核准後實施</a:t>
          </a:r>
          <a:r>
            <a:rPr lang="en-US" sz="2000" kern="1200" dirty="0"/>
            <a:t>)</a:t>
          </a:r>
          <a:endParaRPr lang="zh-TW" altLang="en-US" sz="2000" kern="1200" dirty="0">
            <a:solidFill>
              <a:srgbClr val="FF0000"/>
            </a:solidFill>
          </a:endParaRPr>
        </a:p>
      </dsp:txBody>
      <dsp:txXfrm>
        <a:off x="443176" y="1542743"/>
        <a:ext cx="2695717" cy="2993161"/>
      </dsp:txXfrm>
    </dsp:sp>
    <dsp:sp modelId="{0FEF7E07-1487-4A07-B369-5B0DC5B3DF1E}">
      <dsp:nvSpPr>
        <dsp:cNvPr id="0" name=""/>
        <dsp:cNvSpPr/>
      </dsp:nvSpPr>
      <dsp:spPr>
        <a:xfrm>
          <a:off x="3849141"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sz="2400" b="1" kern="1200" dirty="0"/>
            <a:t>慈濟科技大學</a:t>
          </a:r>
          <a:br>
            <a:rPr lang="en-US" altLang="zh-TW" sz="2400" b="1" kern="1200" dirty="0"/>
          </a:br>
          <a:r>
            <a:rPr lang="zh-TW" sz="2000" kern="1200" dirty="0"/>
            <a:t>衛生福利部玉里醫院</a:t>
          </a:r>
          <a:r>
            <a:rPr lang="zh-TW" altLang="en-US" sz="2000" kern="1200" dirty="0"/>
            <a:t>五專護理科花東專班獎助生單獨招生</a:t>
          </a:r>
          <a:endParaRPr lang="zh-TW" altLang="en-US" sz="2000" kern="1200" dirty="0">
            <a:latin typeface="+mj-ea"/>
            <a:ea typeface="+mj-ea"/>
          </a:endParaRPr>
        </a:p>
      </dsp:txBody>
      <dsp:txXfrm>
        <a:off x="3849141" y="0"/>
        <a:ext cx="3579316" cy="1458875"/>
      </dsp:txXfrm>
    </dsp:sp>
    <dsp:sp modelId="{4D5B2B8A-7B85-4ED9-B41D-AD8656FD2689}">
      <dsp:nvSpPr>
        <dsp:cNvPr id="0" name=""/>
        <dsp:cNvSpPr/>
      </dsp:nvSpPr>
      <dsp:spPr>
        <a:xfrm>
          <a:off x="4207073"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None/>
          </a:pPr>
          <a:r>
            <a:rPr lang="zh-TW" sz="2000" kern="1200" dirty="0"/>
            <a:t>限設籍在臺東或花蓮地區</a:t>
          </a:r>
          <a:endParaRPr lang="en-US" altLang="zh-TW" sz="2000" kern="1200" dirty="0"/>
        </a:p>
        <a:p>
          <a:pPr marL="0" lvl="0" indent="0" algn="l" defTabSz="889000">
            <a:lnSpc>
              <a:spcPct val="90000"/>
            </a:lnSpc>
            <a:spcBef>
              <a:spcPct val="0"/>
            </a:spcBef>
            <a:spcAft>
              <a:spcPct val="35000"/>
            </a:spcAft>
            <a:buNone/>
          </a:pPr>
          <a:r>
            <a:rPr lang="zh-TW" altLang="en-US" sz="2000" kern="1200" dirty="0"/>
            <a:t>在校期間由</a:t>
          </a:r>
          <a:r>
            <a:rPr lang="zh-TW" sz="2000" kern="1200" dirty="0"/>
            <a:t>衛生福利部玉里醫院提供學雜費獎助金，畢業後在該醫院</a:t>
          </a:r>
          <a:r>
            <a:rPr lang="zh-TW" altLang="en-US" sz="2000" kern="1200" dirty="0"/>
            <a:t>服務</a:t>
          </a:r>
          <a:endParaRPr lang="zh-TW" altLang="en-US" sz="2000" kern="1200" dirty="0">
            <a:latin typeface="+mj-ea"/>
            <a:ea typeface="+mj-ea"/>
          </a:endParaRPr>
        </a:p>
      </dsp:txBody>
      <dsp:txXfrm>
        <a:off x="4290941" y="1542743"/>
        <a:ext cx="2695717" cy="2993161"/>
      </dsp:txXfrm>
    </dsp:sp>
    <dsp:sp modelId="{AD1A523D-4705-41B5-B02E-C22353A39575}">
      <dsp:nvSpPr>
        <dsp:cNvPr id="0" name=""/>
        <dsp:cNvSpPr/>
      </dsp:nvSpPr>
      <dsp:spPr>
        <a:xfrm>
          <a:off x="769690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latin typeface="+mj-ea"/>
              <a:ea typeface="+mj-ea"/>
            </a:rPr>
            <a:t>馬偕醫護管理專科學校</a:t>
          </a:r>
          <a:br>
            <a:rPr lang="en-US" altLang="zh-TW" sz="2200" b="1" kern="1200" dirty="0">
              <a:latin typeface="+mj-ea"/>
              <a:ea typeface="+mj-ea"/>
            </a:rPr>
          </a:br>
          <a:r>
            <a:rPr lang="zh-TW" altLang="en-US" sz="2000" b="1" kern="1200" dirty="0">
              <a:latin typeface="+mj-ea"/>
              <a:ea typeface="+mj-ea"/>
            </a:rPr>
            <a:t>東部地區</a:t>
          </a:r>
          <a:r>
            <a:rPr lang="zh-TW" altLang="en-US" sz="2000" kern="1200" dirty="0">
              <a:latin typeface="+mj-ea"/>
              <a:ea typeface="+mj-ea"/>
            </a:rPr>
            <a:t>五專護理科</a:t>
          </a:r>
          <a:br>
            <a:rPr lang="en-US" altLang="zh-TW" sz="2000" kern="1200" dirty="0">
              <a:latin typeface="+mj-ea"/>
              <a:ea typeface="+mj-ea"/>
            </a:rPr>
          </a:br>
          <a:r>
            <a:rPr lang="zh-TW" altLang="en-US" sz="2000" kern="1200" dirty="0">
              <a:latin typeface="+mj-ea"/>
              <a:ea typeface="+mj-ea"/>
            </a:rPr>
            <a:t>獎助生甄選入學招生</a:t>
          </a:r>
        </a:p>
      </dsp:txBody>
      <dsp:txXfrm>
        <a:off x="7696906" y="0"/>
        <a:ext cx="3579316" cy="1458875"/>
      </dsp:txXfrm>
    </dsp:sp>
    <dsp:sp modelId="{E6EADBB9-6DB9-4E7C-A62F-65336E31C806}">
      <dsp:nvSpPr>
        <dsp:cNvPr id="0" name=""/>
        <dsp:cNvSpPr/>
      </dsp:nvSpPr>
      <dsp:spPr>
        <a:xfrm>
          <a:off x="805483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zh-TW" sz="1800" kern="1200" dirty="0"/>
            <a:t>限設籍在臺東或花蓮地區</a:t>
          </a:r>
          <a:br>
            <a:rPr lang="en-US" altLang="zh-TW" sz="1800" kern="1200" dirty="0"/>
          </a:br>
          <a:r>
            <a:rPr lang="zh-TW" altLang="en-US" sz="1800" kern="1200" dirty="0"/>
            <a:t>在校期間由台東馬偕紀念醫院、台東基督教醫院及花蓮門諾醫院提供學雜費獎助金，畢業後在以上醫院服務，其服務年限</a:t>
          </a:r>
          <a:r>
            <a:rPr lang="zh-TW" altLang="en-US" sz="1800" kern="1200" dirty="0">
              <a:solidFill>
                <a:srgbClr val="FF0000"/>
              </a:solidFill>
            </a:rPr>
            <a:t>依獎助金支領年限</a:t>
          </a:r>
          <a:r>
            <a:rPr lang="zh-TW" altLang="en-US" sz="1800" kern="1200" dirty="0"/>
            <a:t>而定</a:t>
          </a:r>
        </a:p>
      </dsp:txBody>
      <dsp:txXfrm>
        <a:off x="8138706" y="1542743"/>
        <a:ext cx="2695717" cy="299316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5644"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mj-ea"/>
              <a:ea typeface="+mj-ea"/>
            </a:rPr>
            <a:t>國立臺南護理專科學校</a:t>
          </a:r>
          <a:br>
            <a:rPr lang="en-US" altLang="zh-TW" sz="2400" b="1" kern="1200" dirty="0">
              <a:latin typeface="+mj-ea"/>
              <a:ea typeface="+mj-ea"/>
            </a:rPr>
          </a:br>
          <a:r>
            <a:rPr lang="zh-TW" altLang="en-US" sz="2200" kern="1200" dirty="0">
              <a:latin typeface="+mj-ea"/>
              <a:ea typeface="+mj-ea"/>
            </a:rPr>
            <a:t>五專老人事業服務科原住民</a:t>
          </a:r>
          <a:br>
            <a:rPr lang="en-US" altLang="zh-TW" sz="2200" kern="1200" dirty="0">
              <a:latin typeface="+mj-ea"/>
              <a:ea typeface="+mj-ea"/>
            </a:rPr>
          </a:br>
          <a:r>
            <a:rPr lang="zh-TW" altLang="en-US" sz="2200" kern="1200" dirty="0">
              <a:latin typeface="+mj-ea"/>
              <a:ea typeface="+mj-ea"/>
            </a:rPr>
            <a:t>單獨招生</a:t>
          </a:r>
        </a:p>
      </dsp:txBody>
      <dsp:txXfrm>
        <a:off x="5644" y="0"/>
        <a:ext cx="5429547" cy="1458875"/>
      </dsp:txXfrm>
    </dsp:sp>
    <dsp:sp modelId="{52956C1F-F9EC-4944-AEBD-E31B545F83E4}">
      <dsp:nvSpPr>
        <dsp:cNvPr id="0" name=""/>
        <dsp:cNvSpPr/>
      </dsp:nvSpPr>
      <dsp:spPr>
        <a:xfrm>
          <a:off x="548599"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l" defTabSz="977900">
            <a:lnSpc>
              <a:spcPct val="90000"/>
            </a:lnSpc>
            <a:spcBef>
              <a:spcPct val="0"/>
            </a:spcBef>
            <a:spcAft>
              <a:spcPct val="35000"/>
            </a:spcAft>
            <a:buNone/>
          </a:pPr>
          <a:r>
            <a:rPr lang="zh-TW" altLang="en-US" sz="2200" kern="1200" dirty="0">
              <a:solidFill>
                <a:schemeClr val="tx1"/>
              </a:solidFill>
            </a:rPr>
            <a:t>限</a:t>
          </a:r>
          <a:r>
            <a:rPr lang="en-US" altLang="zh-TW" sz="2200" kern="1200" dirty="0">
              <a:solidFill>
                <a:schemeClr val="tx1"/>
              </a:solidFill>
            </a:rPr>
            <a:t>25</a:t>
          </a:r>
          <a:r>
            <a:rPr lang="zh-TW" altLang="en-US" sz="2200" kern="1200" dirty="0">
              <a:solidFill>
                <a:schemeClr val="tx1"/>
              </a:solidFill>
            </a:rPr>
            <a:t>歲以下具原住民身分</a:t>
          </a:r>
        </a:p>
      </dsp:txBody>
      <dsp:txXfrm>
        <a:off x="641179" y="1551455"/>
        <a:ext cx="4158478" cy="2975737"/>
      </dsp:txXfrm>
    </dsp:sp>
    <dsp:sp modelId="{0FEF7E07-1487-4A07-B369-5B0DC5B3DF1E}">
      <dsp:nvSpPr>
        <dsp:cNvPr id="0" name=""/>
        <dsp:cNvSpPr/>
      </dsp:nvSpPr>
      <dsp:spPr>
        <a:xfrm>
          <a:off x="5842408"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mj-ea"/>
              <a:ea typeface="+mj-ea"/>
            </a:rPr>
            <a:t>慈濟科技大學</a:t>
          </a:r>
          <a:br>
            <a:rPr lang="en-US" altLang="zh-TW" sz="2800" b="1" kern="1200" dirty="0">
              <a:latin typeface="+mj-ea"/>
              <a:ea typeface="+mj-ea"/>
            </a:rPr>
          </a:br>
          <a:r>
            <a:rPr lang="zh-TW" altLang="en-US" sz="2800" kern="1200" dirty="0">
              <a:latin typeface="+mj-ea"/>
              <a:ea typeface="+mj-ea"/>
            </a:rPr>
            <a:t>五專護理科</a:t>
          </a:r>
          <a:r>
            <a:rPr lang="zh-TW" altLang="en-US" sz="2800" b="1" kern="1200" dirty="0">
              <a:latin typeface="+mj-ea"/>
              <a:ea typeface="+mj-ea"/>
            </a:rPr>
            <a:t>原住民</a:t>
          </a:r>
          <a:br>
            <a:rPr lang="en-US" altLang="zh-TW" sz="2800" kern="1200" dirty="0">
              <a:latin typeface="+mj-ea"/>
              <a:ea typeface="+mj-ea"/>
            </a:rPr>
          </a:br>
          <a:r>
            <a:rPr lang="zh-TW" altLang="en-US" sz="2800" kern="1200" dirty="0">
              <a:latin typeface="+mj-ea"/>
              <a:ea typeface="+mj-ea"/>
            </a:rPr>
            <a:t>單獨招生</a:t>
          </a:r>
        </a:p>
      </dsp:txBody>
      <dsp:txXfrm>
        <a:off x="5842408" y="0"/>
        <a:ext cx="5429547" cy="1458875"/>
      </dsp:txXfrm>
    </dsp:sp>
    <dsp:sp modelId="{4D5B2B8A-7B85-4ED9-B41D-AD8656FD2689}">
      <dsp:nvSpPr>
        <dsp:cNvPr id="0" name=""/>
        <dsp:cNvSpPr/>
      </dsp:nvSpPr>
      <dsp:spPr>
        <a:xfrm>
          <a:off x="6385362"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限</a:t>
          </a:r>
          <a:r>
            <a:rPr lang="en-US" altLang="zh-TW" sz="2800" kern="1200" dirty="0">
              <a:solidFill>
                <a:schemeClr val="tx1"/>
              </a:solidFill>
            </a:rPr>
            <a:t>25</a:t>
          </a:r>
          <a:r>
            <a:rPr lang="zh-TW" altLang="en-US" sz="2800" kern="1200" dirty="0">
              <a:solidFill>
                <a:schemeClr val="tx1"/>
              </a:solidFill>
            </a:rPr>
            <a:t>歲以下具原住民身分</a:t>
          </a:r>
          <a:br>
            <a:rPr lang="en-US" altLang="zh-TW" sz="2800" kern="1200" dirty="0"/>
          </a:br>
          <a:r>
            <a:rPr lang="zh-TW" altLang="en-US" sz="2800" kern="1200" dirty="0"/>
            <a:t>專班學生將獲得公費就學獎助畢業後派任至慈濟各醫療院所</a:t>
          </a:r>
          <a:r>
            <a:rPr lang="zh-TW" altLang="en-US" sz="2800" kern="1200" dirty="0">
              <a:solidFill>
                <a:srgbClr val="FF0000"/>
              </a:solidFill>
            </a:rPr>
            <a:t>服務五年</a:t>
          </a:r>
          <a:endParaRPr lang="zh-TW" altLang="en-US" sz="2800" kern="1200" dirty="0">
            <a:latin typeface="+mj-ea"/>
            <a:ea typeface="+mj-ea"/>
          </a:endParaRPr>
        </a:p>
      </dsp:txBody>
      <dsp:txXfrm>
        <a:off x="6477942" y="1551455"/>
        <a:ext cx="4158478" cy="297573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B535-0A52-4838-8DA4-91EC5BA91F7A}">
      <dsp:nvSpPr>
        <dsp:cNvPr id="0" name=""/>
        <dsp:cNvSpPr/>
      </dsp:nvSpPr>
      <dsp:spPr>
        <a:xfrm>
          <a:off x="3503"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DF64B-123E-45C0-BCE6-B1DA93A05634}">
      <dsp:nvSpPr>
        <dsp:cNvPr id="0" name=""/>
        <dsp:cNvSpPr/>
      </dsp:nvSpPr>
      <dsp:spPr>
        <a:xfrm>
          <a:off x="3503"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88589D-91D1-41A5-9A90-5F5B06BE7E59}">
      <dsp:nvSpPr>
        <dsp:cNvPr id="0" name=""/>
        <dsp:cNvSpPr/>
      </dsp:nvSpPr>
      <dsp:spPr>
        <a:xfrm>
          <a:off x="3503"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音樂班</a:t>
          </a:r>
        </a:p>
      </dsp:txBody>
      <dsp:txXfrm>
        <a:off x="3503" y="0"/>
        <a:ext cx="2582868" cy="545872"/>
      </dsp:txXfrm>
    </dsp:sp>
    <dsp:sp modelId="{28BF3575-D215-4B6F-82A1-816E76BBF30C}">
      <dsp:nvSpPr>
        <dsp:cNvPr id="0" name=""/>
        <dsp:cNvSpPr/>
      </dsp:nvSpPr>
      <dsp:spPr>
        <a:xfrm>
          <a:off x="3503"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D7200-BE8E-4CE1-BEDB-EF1573E74E79}">
      <dsp:nvSpPr>
        <dsp:cNvPr id="0" name=""/>
        <dsp:cNvSpPr/>
      </dsp:nvSpPr>
      <dsp:spPr>
        <a:xfrm>
          <a:off x="184304"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主修</a:t>
          </a:r>
          <a:r>
            <a:rPr lang="en-US" altLang="zh-TW" sz="2000" kern="1200" dirty="0">
              <a:latin typeface="+mj-ea"/>
              <a:ea typeface="+mj-ea"/>
            </a:rPr>
            <a:t>X5</a:t>
          </a:r>
        </a:p>
      </dsp:txBody>
      <dsp:txXfrm>
        <a:off x="184304" y="976013"/>
        <a:ext cx="2402067" cy="442289"/>
      </dsp:txXfrm>
    </dsp:sp>
    <dsp:sp modelId="{0970B324-37D5-4AD0-B1E5-4BCAE7861F84}">
      <dsp:nvSpPr>
        <dsp:cNvPr id="0" name=""/>
        <dsp:cNvSpPr/>
      </dsp:nvSpPr>
      <dsp:spPr>
        <a:xfrm>
          <a:off x="3503"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1E1C5-5EA6-4E2A-9676-C5A3025B96AF}">
      <dsp:nvSpPr>
        <dsp:cNvPr id="0" name=""/>
        <dsp:cNvSpPr/>
      </dsp:nvSpPr>
      <dsp:spPr>
        <a:xfrm>
          <a:off x="184304"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副修</a:t>
          </a:r>
          <a:r>
            <a:rPr lang="en-US" altLang="zh-TW" sz="2000" kern="1200" dirty="0">
              <a:latin typeface="+mj-ea"/>
              <a:ea typeface="+mj-ea"/>
            </a:rPr>
            <a:t>X2</a:t>
          </a:r>
        </a:p>
      </dsp:txBody>
      <dsp:txXfrm>
        <a:off x="184304" y="1418302"/>
        <a:ext cx="2402067" cy="442289"/>
      </dsp:txXfrm>
    </dsp:sp>
    <dsp:sp modelId="{987F4582-A71D-45F8-9664-E8C26EA2917D}">
      <dsp:nvSpPr>
        <dsp:cNvPr id="0" name=""/>
        <dsp:cNvSpPr/>
      </dsp:nvSpPr>
      <dsp:spPr>
        <a:xfrm>
          <a:off x="3503"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54B75-2509-4AFD-9F39-9D27AA1E3540}">
      <dsp:nvSpPr>
        <dsp:cNvPr id="0" name=""/>
        <dsp:cNvSpPr/>
      </dsp:nvSpPr>
      <dsp:spPr>
        <a:xfrm>
          <a:off x="184304"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視唱</a:t>
          </a:r>
          <a:r>
            <a:rPr lang="en-US" altLang="zh-TW" sz="2000" kern="1200" dirty="0">
              <a:latin typeface="+mj-ea"/>
              <a:ea typeface="+mj-ea"/>
            </a:rPr>
            <a:t>X1</a:t>
          </a:r>
          <a:endParaRPr lang="zh-TW" altLang="en-US" sz="2000" kern="1200" dirty="0">
            <a:latin typeface="+mj-ea"/>
            <a:ea typeface="+mj-ea"/>
          </a:endParaRPr>
        </a:p>
      </dsp:txBody>
      <dsp:txXfrm>
        <a:off x="184304" y="1860592"/>
        <a:ext cx="2402067" cy="442289"/>
      </dsp:txXfrm>
    </dsp:sp>
    <dsp:sp modelId="{6DA40EAD-D1B5-4F98-8A3F-C20016167D71}">
      <dsp:nvSpPr>
        <dsp:cNvPr id="0" name=""/>
        <dsp:cNvSpPr/>
      </dsp:nvSpPr>
      <dsp:spPr>
        <a:xfrm>
          <a:off x="3503"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0E3F6-3A56-4460-BD2E-17B62BBB603C}">
      <dsp:nvSpPr>
        <dsp:cNvPr id="0" name=""/>
        <dsp:cNvSpPr/>
      </dsp:nvSpPr>
      <dsp:spPr>
        <a:xfrm>
          <a:off x="184304"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樂理與基礎和聲</a:t>
          </a:r>
          <a:r>
            <a:rPr lang="en-US" altLang="zh-TW" sz="2000" kern="1200" dirty="0">
              <a:latin typeface="+mj-ea"/>
              <a:ea typeface="+mj-ea"/>
            </a:rPr>
            <a:t>X1</a:t>
          </a:r>
          <a:endParaRPr lang="zh-TW" altLang="en-US" sz="2000" kern="1200" dirty="0">
            <a:latin typeface="+mj-ea"/>
            <a:ea typeface="+mj-ea"/>
          </a:endParaRPr>
        </a:p>
      </dsp:txBody>
      <dsp:txXfrm>
        <a:off x="184304" y="2302881"/>
        <a:ext cx="2402067" cy="442289"/>
      </dsp:txXfrm>
    </dsp:sp>
    <dsp:sp modelId="{2DFA2196-0A48-4622-8DB0-925B7CDA5625}">
      <dsp:nvSpPr>
        <dsp:cNvPr id="0" name=""/>
        <dsp:cNvSpPr/>
      </dsp:nvSpPr>
      <dsp:spPr>
        <a:xfrm>
          <a:off x="3503" y="287144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F1FFD-F470-4E62-B209-FE626E398099}">
      <dsp:nvSpPr>
        <dsp:cNvPr id="0" name=""/>
        <dsp:cNvSpPr/>
      </dsp:nvSpPr>
      <dsp:spPr>
        <a:xfrm>
          <a:off x="184304" y="274517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聽寫</a:t>
          </a:r>
          <a:r>
            <a:rPr lang="en-US" altLang="zh-TW" sz="2000" kern="1200" dirty="0">
              <a:latin typeface="+mj-ea"/>
              <a:ea typeface="+mj-ea"/>
            </a:rPr>
            <a:t>X1</a:t>
          </a:r>
          <a:endParaRPr lang="zh-TW" altLang="en-US" sz="2000" kern="1200" dirty="0">
            <a:latin typeface="+mj-ea"/>
            <a:ea typeface="+mj-ea"/>
          </a:endParaRPr>
        </a:p>
      </dsp:txBody>
      <dsp:txXfrm>
        <a:off x="184304" y="2745171"/>
        <a:ext cx="2402067" cy="442289"/>
      </dsp:txXfrm>
    </dsp:sp>
    <dsp:sp modelId="{ADB0CAC7-D033-40AF-B458-ACD55E0542B2}">
      <dsp:nvSpPr>
        <dsp:cNvPr id="0" name=""/>
        <dsp:cNvSpPr/>
      </dsp:nvSpPr>
      <dsp:spPr>
        <a:xfrm>
          <a:off x="2715516"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F400-AF92-4EED-B00A-AC752908895B}">
      <dsp:nvSpPr>
        <dsp:cNvPr id="0" name=""/>
        <dsp:cNvSpPr/>
      </dsp:nvSpPr>
      <dsp:spPr>
        <a:xfrm>
          <a:off x="2715516"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01049-C2DC-4762-827E-F17604FC7A39}">
      <dsp:nvSpPr>
        <dsp:cNvPr id="0" name=""/>
        <dsp:cNvSpPr/>
      </dsp:nvSpPr>
      <dsp:spPr>
        <a:xfrm>
          <a:off x="2715516"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美術班</a:t>
          </a:r>
        </a:p>
      </dsp:txBody>
      <dsp:txXfrm>
        <a:off x="2715516" y="0"/>
        <a:ext cx="2582868" cy="545872"/>
      </dsp:txXfrm>
    </dsp:sp>
    <dsp:sp modelId="{42C010F9-5D3C-4B5C-8DAE-18004471CA3F}">
      <dsp:nvSpPr>
        <dsp:cNvPr id="0" name=""/>
        <dsp:cNvSpPr/>
      </dsp:nvSpPr>
      <dsp:spPr>
        <a:xfrm>
          <a:off x="2715516"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AE1D6-1829-46D0-B90B-948B1B27A290}">
      <dsp:nvSpPr>
        <dsp:cNvPr id="0" name=""/>
        <dsp:cNvSpPr/>
      </dsp:nvSpPr>
      <dsp:spPr>
        <a:xfrm>
          <a:off x="2896316"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素描</a:t>
          </a:r>
          <a:r>
            <a:rPr lang="en-US" altLang="zh-TW" sz="2000" kern="1200" dirty="0">
              <a:latin typeface="+mj-ea"/>
              <a:ea typeface="+mj-ea"/>
            </a:rPr>
            <a:t>X4</a:t>
          </a:r>
          <a:endParaRPr lang="zh-TW" altLang="en-US" sz="2000" kern="1200" dirty="0">
            <a:latin typeface="+mj-ea"/>
            <a:ea typeface="+mj-ea"/>
          </a:endParaRPr>
        </a:p>
      </dsp:txBody>
      <dsp:txXfrm>
        <a:off x="2896316" y="976013"/>
        <a:ext cx="2402067" cy="442289"/>
      </dsp:txXfrm>
    </dsp:sp>
    <dsp:sp modelId="{A5F660B4-B1B6-4E61-9980-5CD8D8F45E72}">
      <dsp:nvSpPr>
        <dsp:cNvPr id="0" name=""/>
        <dsp:cNvSpPr/>
      </dsp:nvSpPr>
      <dsp:spPr>
        <a:xfrm>
          <a:off x="2715516"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F750B-3B19-425C-84C9-9993B626C305}">
      <dsp:nvSpPr>
        <dsp:cNvPr id="0" name=""/>
        <dsp:cNvSpPr/>
      </dsp:nvSpPr>
      <dsp:spPr>
        <a:xfrm>
          <a:off x="2896316"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水彩</a:t>
          </a:r>
          <a:r>
            <a:rPr lang="en-US" altLang="zh-TW" sz="2000" kern="1200" dirty="0">
              <a:latin typeface="+mj-ea"/>
              <a:ea typeface="+mj-ea"/>
            </a:rPr>
            <a:t>X2.5</a:t>
          </a:r>
          <a:endParaRPr lang="zh-TW" altLang="en-US" sz="2000" kern="1200" dirty="0">
            <a:latin typeface="+mj-ea"/>
            <a:ea typeface="+mj-ea"/>
          </a:endParaRPr>
        </a:p>
      </dsp:txBody>
      <dsp:txXfrm>
        <a:off x="2896316" y="1418302"/>
        <a:ext cx="2402067" cy="442289"/>
      </dsp:txXfrm>
    </dsp:sp>
    <dsp:sp modelId="{EBEC9E61-ED00-4780-A5CF-0C713FFCA191}">
      <dsp:nvSpPr>
        <dsp:cNvPr id="0" name=""/>
        <dsp:cNvSpPr/>
      </dsp:nvSpPr>
      <dsp:spPr>
        <a:xfrm>
          <a:off x="2715516"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934B9-AE80-43ED-A079-B8226D6A0FD4}">
      <dsp:nvSpPr>
        <dsp:cNvPr id="0" name=""/>
        <dsp:cNvSpPr/>
      </dsp:nvSpPr>
      <dsp:spPr>
        <a:xfrm>
          <a:off x="2896316"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水墨</a:t>
          </a:r>
          <a:r>
            <a:rPr lang="en-US" altLang="zh-TW" sz="2000" kern="1200" dirty="0">
              <a:latin typeface="+mj-ea"/>
              <a:ea typeface="+mj-ea"/>
            </a:rPr>
            <a:t>X2.5</a:t>
          </a:r>
          <a:endParaRPr lang="zh-TW" altLang="en-US" sz="2000" kern="1200" dirty="0">
            <a:latin typeface="+mj-ea"/>
            <a:ea typeface="+mj-ea"/>
          </a:endParaRPr>
        </a:p>
      </dsp:txBody>
      <dsp:txXfrm>
        <a:off x="2896316" y="1860592"/>
        <a:ext cx="2402067" cy="442289"/>
      </dsp:txXfrm>
    </dsp:sp>
    <dsp:sp modelId="{E0AA9A6E-9C32-4BB3-80E6-A21455FB778F}">
      <dsp:nvSpPr>
        <dsp:cNvPr id="0" name=""/>
        <dsp:cNvSpPr/>
      </dsp:nvSpPr>
      <dsp:spPr>
        <a:xfrm>
          <a:off x="2715516"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59864-AB2B-4AAB-B94E-31A43A1A3A69}">
      <dsp:nvSpPr>
        <dsp:cNvPr id="0" name=""/>
        <dsp:cNvSpPr/>
      </dsp:nvSpPr>
      <dsp:spPr>
        <a:xfrm>
          <a:off x="2896316"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書法</a:t>
          </a:r>
          <a:r>
            <a:rPr lang="en-US" altLang="zh-TW" sz="2000" kern="1200" dirty="0">
              <a:latin typeface="+mj-ea"/>
              <a:ea typeface="+mj-ea"/>
            </a:rPr>
            <a:t>X1</a:t>
          </a:r>
          <a:endParaRPr lang="zh-TW" altLang="en-US" sz="2000" kern="1200" dirty="0">
            <a:latin typeface="+mj-ea"/>
            <a:ea typeface="+mj-ea"/>
          </a:endParaRPr>
        </a:p>
      </dsp:txBody>
      <dsp:txXfrm>
        <a:off x="2896316" y="2302881"/>
        <a:ext cx="2402067" cy="442289"/>
      </dsp:txXfrm>
    </dsp:sp>
    <dsp:sp modelId="{6D947868-C6DB-4A26-856B-5E7356D666C1}">
      <dsp:nvSpPr>
        <dsp:cNvPr id="0" name=""/>
        <dsp:cNvSpPr/>
      </dsp:nvSpPr>
      <dsp:spPr>
        <a:xfrm>
          <a:off x="5427528"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74E4B-39AE-42F3-A980-60F5C4053C8E}">
      <dsp:nvSpPr>
        <dsp:cNvPr id="0" name=""/>
        <dsp:cNvSpPr/>
      </dsp:nvSpPr>
      <dsp:spPr>
        <a:xfrm>
          <a:off x="5427528"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C85F1-8CFC-477C-930C-DBB11052A473}">
      <dsp:nvSpPr>
        <dsp:cNvPr id="0" name=""/>
        <dsp:cNvSpPr/>
      </dsp:nvSpPr>
      <dsp:spPr>
        <a:xfrm>
          <a:off x="5427528"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舞蹈班</a:t>
          </a:r>
        </a:p>
      </dsp:txBody>
      <dsp:txXfrm>
        <a:off x="5427528" y="0"/>
        <a:ext cx="2582868" cy="545872"/>
      </dsp:txXfrm>
    </dsp:sp>
    <dsp:sp modelId="{D24C48ED-E7A4-4014-A1AE-C7C7B2D05BF0}">
      <dsp:nvSpPr>
        <dsp:cNvPr id="0" name=""/>
        <dsp:cNvSpPr/>
      </dsp:nvSpPr>
      <dsp:spPr>
        <a:xfrm>
          <a:off x="5427528"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5406-4E93-4FB5-B3AC-AB07CE4D62AD}">
      <dsp:nvSpPr>
        <dsp:cNvPr id="0" name=""/>
        <dsp:cNvSpPr/>
      </dsp:nvSpPr>
      <dsp:spPr>
        <a:xfrm>
          <a:off x="5608329"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芭蕾</a:t>
          </a:r>
          <a:r>
            <a:rPr lang="en-US" altLang="zh-TW" sz="2000" kern="1200" dirty="0">
              <a:latin typeface="+mj-ea"/>
              <a:ea typeface="+mj-ea"/>
            </a:rPr>
            <a:t>X1</a:t>
          </a:r>
          <a:endParaRPr lang="zh-TW" altLang="en-US" sz="2000" kern="1200" dirty="0">
            <a:latin typeface="+mj-ea"/>
            <a:ea typeface="+mj-ea"/>
          </a:endParaRPr>
        </a:p>
      </dsp:txBody>
      <dsp:txXfrm>
        <a:off x="5608329" y="976013"/>
        <a:ext cx="2402067" cy="442289"/>
      </dsp:txXfrm>
    </dsp:sp>
    <dsp:sp modelId="{5B412EB3-93F2-43EB-8321-41842181C456}">
      <dsp:nvSpPr>
        <dsp:cNvPr id="0" name=""/>
        <dsp:cNvSpPr/>
      </dsp:nvSpPr>
      <dsp:spPr>
        <a:xfrm>
          <a:off x="5427528"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46CB9-5CFC-457E-8761-313E5F9B9B6E}">
      <dsp:nvSpPr>
        <dsp:cNvPr id="0" name=""/>
        <dsp:cNvSpPr/>
      </dsp:nvSpPr>
      <dsp:spPr>
        <a:xfrm>
          <a:off x="5608329"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現代舞</a:t>
          </a:r>
          <a:r>
            <a:rPr lang="en-US" altLang="zh-TW" sz="2000" kern="1200" dirty="0">
              <a:latin typeface="+mj-ea"/>
              <a:ea typeface="+mj-ea"/>
            </a:rPr>
            <a:t>X1</a:t>
          </a:r>
          <a:endParaRPr lang="zh-TW" altLang="en-US" sz="2000" kern="1200" dirty="0">
            <a:latin typeface="+mj-ea"/>
            <a:ea typeface="+mj-ea"/>
          </a:endParaRPr>
        </a:p>
      </dsp:txBody>
      <dsp:txXfrm>
        <a:off x="5608329" y="1418302"/>
        <a:ext cx="2402067" cy="442289"/>
      </dsp:txXfrm>
    </dsp:sp>
    <dsp:sp modelId="{1AF28424-E74C-4377-B8F2-2529492D6B5A}">
      <dsp:nvSpPr>
        <dsp:cNvPr id="0" name=""/>
        <dsp:cNvSpPr/>
      </dsp:nvSpPr>
      <dsp:spPr>
        <a:xfrm>
          <a:off x="5427528"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326E6-6FB9-4C78-AA18-D248F821DB44}">
      <dsp:nvSpPr>
        <dsp:cNvPr id="0" name=""/>
        <dsp:cNvSpPr/>
      </dsp:nvSpPr>
      <dsp:spPr>
        <a:xfrm>
          <a:off x="5608329"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中國舞</a:t>
          </a:r>
          <a:r>
            <a:rPr lang="en-US" altLang="zh-TW" sz="2000" kern="1200" dirty="0">
              <a:latin typeface="+mj-ea"/>
              <a:ea typeface="+mj-ea"/>
            </a:rPr>
            <a:t>X1</a:t>
          </a:r>
          <a:endParaRPr lang="zh-TW" altLang="en-US" sz="2000" kern="1200" dirty="0">
            <a:latin typeface="+mj-ea"/>
            <a:ea typeface="+mj-ea"/>
          </a:endParaRPr>
        </a:p>
      </dsp:txBody>
      <dsp:txXfrm>
        <a:off x="5608329" y="1860592"/>
        <a:ext cx="2402067" cy="442289"/>
      </dsp:txXfrm>
    </dsp:sp>
    <dsp:sp modelId="{402EF097-C325-4BEE-95D7-362AFDCC9289}">
      <dsp:nvSpPr>
        <dsp:cNvPr id="0" name=""/>
        <dsp:cNvSpPr/>
      </dsp:nvSpPr>
      <dsp:spPr>
        <a:xfrm>
          <a:off x="5427528"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F78C2-7F87-4E08-B495-601A516F04F3}">
      <dsp:nvSpPr>
        <dsp:cNvPr id="0" name=""/>
        <dsp:cNvSpPr/>
      </dsp:nvSpPr>
      <dsp:spPr>
        <a:xfrm>
          <a:off x="5608329"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即興與創作</a:t>
          </a:r>
          <a:r>
            <a:rPr lang="en-US" altLang="zh-TW" sz="2000" kern="1200" dirty="0">
              <a:latin typeface="+mj-ea"/>
              <a:ea typeface="+mj-ea"/>
            </a:rPr>
            <a:t>X1</a:t>
          </a:r>
          <a:endParaRPr lang="zh-TW" altLang="en-US" sz="2000" kern="1200" dirty="0">
            <a:latin typeface="+mj-ea"/>
            <a:ea typeface="+mj-ea"/>
          </a:endParaRPr>
        </a:p>
      </dsp:txBody>
      <dsp:txXfrm>
        <a:off x="5608329" y="2302881"/>
        <a:ext cx="2402067" cy="442289"/>
      </dsp:txXfrm>
    </dsp:sp>
    <dsp:sp modelId="{E51A91BA-2637-45B7-9630-EB6956AE1054}">
      <dsp:nvSpPr>
        <dsp:cNvPr id="0" name=""/>
        <dsp:cNvSpPr/>
      </dsp:nvSpPr>
      <dsp:spPr>
        <a:xfrm>
          <a:off x="8139540"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8D5E1-C6D7-44EC-98FB-4718203C43E7}">
      <dsp:nvSpPr>
        <dsp:cNvPr id="0" name=""/>
        <dsp:cNvSpPr/>
      </dsp:nvSpPr>
      <dsp:spPr>
        <a:xfrm>
          <a:off x="8139540"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7A9C4-2B94-4B6E-902A-AAF7780CF6ED}">
      <dsp:nvSpPr>
        <dsp:cNvPr id="0" name=""/>
        <dsp:cNvSpPr/>
      </dsp:nvSpPr>
      <dsp:spPr>
        <a:xfrm>
          <a:off x="8139540"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t>戲劇班</a:t>
          </a:r>
        </a:p>
      </dsp:txBody>
      <dsp:txXfrm>
        <a:off x="8139540" y="0"/>
        <a:ext cx="2582868" cy="545872"/>
      </dsp:txXfrm>
    </dsp:sp>
    <dsp:sp modelId="{F9C7D90E-2E42-4865-8C81-5D8784D74A44}">
      <dsp:nvSpPr>
        <dsp:cNvPr id="0" name=""/>
        <dsp:cNvSpPr/>
      </dsp:nvSpPr>
      <dsp:spPr>
        <a:xfrm>
          <a:off x="8139540"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44373-FE97-407F-B9B4-F5E74EBFFDDE}">
      <dsp:nvSpPr>
        <dsp:cNvPr id="0" name=""/>
        <dsp:cNvSpPr/>
      </dsp:nvSpPr>
      <dsp:spPr>
        <a:xfrm>
          <a:off x="8320341"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創意思維</a:t>
          </a:r>
          <a:r>
            <a:rPr lang="en-US" altLang="zh-TW" sz="2000" kern="1200" dirty="0">
              <a:latin typeface="+mj-ea"/>
              <a:ea typeface="+mj-ea"/>
            </a:rPr>
            <a:t>X0.3</a:t>
          </a:r>
          <a:endParaRPr lang="zh-TW" altLang="en-US" sz="2000" kern="1200" dirty="0">
            <a:latin typeface="+mj-ea"/>
            <a:ea typeface="+mj-ea"/>
          </a:endParaRPr>
        </a:p>
      </dsp:txBody>
      <dsp:txXfrm>
        <a:off x="8320341" y="976013"/>
        <a:ext cx="2402067" cy="442289"/>
      </dsp:txXfrm>
    </dsp:sp>
    <dsp:sp modelId="{C03BD3E8-C6BC-4155-81C2-2714D1FCB8FC}">
      <dsp:nvSpPr>
        <dsp:cNvPr id="0" name=""/>
        <dsp:cNvSpPr/>
      </dsp:nvSpPr>
      <dsp:spPr>
        <a:xfrm>
          <a:off x="8139540"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E7B6C-E0C0-4249-B10B-398598EBAD46}">
      <dsp:nvSpPr>
        <dsp:cNvPr id="0" name=""/>
        <dsp:cNvSpPr/>
      </dsp:nvSpPr>
      <dsp:spPr>
        <a:xfrm>
          <a:off x="8320341"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口語表達</a:t>
          </a:r>
          <a:r>
            <a:rPr lang="en-US" altLang="zh-TW" sz="2000" kern="1200" dirty="0">
              <a:latin typeface="+mj-ea"/>
              <a:ea typeface="+mj-ea"/>
            </a:rPr>
            <a:t>X0.35</a:t>
          </a:r>
          <a:endParaRPr lang="zh-TW" altLang="en-US" sz="2000" kern="1200" dirty="0">
            <a:latin typeface="+mj-ea"/>
            <a:ea typeface="+mj-ea"/>
          </a:endParaRPr>
        </a:p>
      </dsp:txBody>
      <dsp:txXfrm>
        <a:off x="8320341" y="1418302"/>
        <a:ext cx="2402067" cy="442289"/>
      </dsp:txXfrm>
    </dsp:sp>
    <dsp:sp modelId="{DB0193B5-D602-4BC9-B868-3BB132712B1C}">
      <dsp:nvSpPr>
        <dsp:cNvPr id="0" name=""/>
        <dsp:cNvSpPr/>
      </dsp:nvSpPr>
      <dsp:spPr>
        <a:xfrm>
          <a:off x="8139540"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675E5-743B-4290-AA6D-92177EE0D9DC}">
      <dsp:nvSpPr>
        <dsp:cNvPr id="0" name=""/>
        <dsp:cNvSpPr/>
      </dsp:nvSpPr>
      <dsp:spPr>
        <a:xfrm>
          <a:off x="8320341"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專長表演</a:t>
          </a:r>
          <a:r>
            <a:rPr lang="en-US" altLang="zh-TW" sz="2000" kern="1200" dirty="0">
              <a:latin typeface="+mj-ea"/>
              <a:ea typeface="+mj-ea"/>
            </a:rPr>
            <a:t>X0.35</a:t>
          </a:r>
          <a:endParaRPr lang="zh-TW" altLang="en-US" sz="2000" kern="1200" dirty="0">
            <a:latin typeface="+mj-ea"/>
            <a:ea typeface="+mj-ea"/>
          </a:endParaRPr>
        </a:p>
      </dsp:txBody>
      <dsp:txXfrm>
        <a:off x="8320341" y="1860592"/>
        <a:ext cx="2402067" cy="44228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675"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微軟正黑體" panose="020B0604030504040204" pitchFamily="34" charset="-120"/>
              <a:ea typeface="微軟正黑體" panose="020B0604030504040204" pitchFamily="34" charset="-120"/>
            </a:rPr>
            <a:t>種類及名額</a:t>
          </a:r>
          <a:endParaRPr lang="zh-TW" altLang="en-US" sz="2600" kern="1200" dirty="0">
            <a:solidFill>
              <a:schemeClr val="bg1"/>
            </a:solidFill>
            <a:latin typeface="微軟正黑體" panose="020B0604030504040204" pitchFamily="34" charset="-120"/>
            <a:ea typeface="微軟正黑體" panose="020B0604030504040204" pitchFamily="34" charset="-120"/>
          </a:endParaRPr>
        </a:p>
      </dsp:txBody>
      <dsp:txXfrm>
        <a:off x="3675" y="174958"/>
        <a:ext cx="2209926" cy="883970"/>
      </dsp:txXfrm>
    </dsp:sp>
    <dsp:sp modelId="{4C201B5E-9467-4106-97CA-044381DCFAB8}">
      <dsp:nvSpPr>
        <dsp:cNvPr id="0" name=""/>
        <dsp:cNvSpPr/>
      </dsp:nvSpPr>
      <dsp:spPr>
        <a:xfrm>
          <a:off x="3675"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altLang="zh-TW" sz="2400" kern="1200" dirty="0">
              <a:solidFill>
                <a:schemeClr val="tx1"/>
              </a:solidFill>
              <a:latin typeface="微軟正黑體" panose="020B0604030504040204" pitchFamily="34" charset="-120"/>
              <a:ea typeface="微軟正黑體" panose="020B0604030504040204" pitchFamily="34" charset="-120"/>
            </a:rPr>
            <a:t>113</a:t>
          </a:r>
          <a:r>
            <a:rPr lang="zh-TW" altLang="en-US" sz="2400" kern="1200" dirty="0">
              <a:solidFill>
                <a:schemeClr val="tx1"/>
              </a:solidFill>
              <a:latin typeface="微軟正黑體" panose="020B0604030504040204" pitchFamily="34" charset="-120"/>
              <a:ea typeface="微軟正黑體" panose="020B0604030504040204" pitchFamily="34" charset="-120"/>
            </a:rPr>
            <a:t>學年度各校招生名額公布於教育部體育署網站電子公告欄。</a:t>
          </a:r>
        </a:p>
      </dsp:txBody>
      <dsp:txXfrm>
        <a:off x="3675" y="1058928"/>
        <a:ext cx="2209926" cy="3233610"/>
      </dsp:txXfrm>
    </dsp:sp>
    <dsp:sp modelId="{3AC86538-300E-469C-B62C-C7FC6E4C1179}">
      <dsp:nvSpPr>
        <dsp:cNvPr id="0" name=""/>
        <dsp:cNvSpPr/>
      </dsp:nvSpPr>
      <dsp:spPr>
        <a:xfrm>
          <a:off x="2522991"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zh-TW" altLang="en-US" sz="3100" b="1" kern="1200" dirty="0">
              <a:solidFill>
                <a:schemeClr val="bg1"/>
              </a:solidFill>
              <a:latin typeface="微軟正黑體" panose="020B0604030504040204" pitchFamily="34" charset="-120"/>
              <a:ea typeface="微軟正黑體" panose="020B0604030504040204" pitchFamily="34" charset="-120"/>
            </a:rPr>
            <a:t>範圍</a:t>
          </a:r>
        </a:p>
      </dsp:txBody>
      <dsp:txXfrm>
        <a:off x="2522991" y="174958"/>
        <a:ext cx="2209926" cy="883970"/>
      </dsp:txXfrm>
    </dsp:sp>
    <dsp:sp modelId="{A6BA926A-347E-4790-BCFF-80862975F4AE}">
      <dsp:nvSpPr>
        <dsp:cNvPr id="0" name=""/>
        <dsp:cNvSpPr/>
      </dsp:nvSpPr>
      <dsp:spPr>
        <a:xfrm>
          <a:off x="2522991"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kern="1200" dirty="0">
              <a:solidFill>
                <a:srgbClr val="FF0000"/>
              </a:solidFill>
              <a:latin typeface="微軟正黑體" panose="020B0604030504040204" pitchFamily="34" charset="-120"/>
              <a:ea typeface="微軟正黑體" panose="020B0604030504040204" pitchFamily="34" charset="-120"/>
            </a:rPr>
            <a:t>得跨區報考</a:t>
          </a:r>
        </a:p>
      </dsp:txBody>
      <dsp:txXfrm>
        <a:off x="2522991" y="1058928"/>
        <a:ext cx="2209926" cy="3233610"/>
      </dsp:txXfrm>
    </dsp:sp>
    <dsp:sp modelId="{7C79FC17-35C1-45F1-8825-12EF736948F3}">
      <dsp:nvSpPr>
        <dsp:cNvPr id="0" name=""/>
        <dsp:cNvSpPr/>
      </dsp:nvSpPr>
      <dsp:spPr>
        <a:xfrm>
          <a:off x="5042307"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zh-TW" altLang="en-US" sz="3100" b="1" kern="1200" dirty="0">
              <a:solidFill>
                <a:schemeClr val="bg1"/>
              </a:solidFill>
              <a:latin typeface="微軟正黑體" panose="020B0604030504040204" pitchFamily="34" charset="-120"/>
              <a:ea typeface="微軟正黑體" panose="020B0604030504040204" pitchFamily="34" charset="-120"/>
            </a:rPr>
            <a:t>方式</a:t>
          </a:r>
        </a:p>
      </dsp:txBody>
      <dsp:txXfrm>
        <a:off x="5042307" y="174958"/>
        <a:ext cx="2209926" cy="883970"/>
      </dsp:txXfrm>
    </dsp:sp>
    <dsp:sp modelId="{6679C23B-0308-4622-9F86-B40959664E89}">
      <dsp:nvSpPr>
        <dsp:cNvPr id="0" name=""/>
        <dsp:cNvSpPr/>
      </dsp:nvSpPr>
      <dsp:spPr>
        <a:xfrm>
          <a:off x="5042307"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學校得採</a:t>
          </a:r>
          <a:r>
            <a:rPr lang="zh-TW" altLang="en-US" sz="2400" kern="1200" dirty="0">
              <a:solidFill>
                <a:srgbClr val="FF0000"/>
              </a:solidFill>
              <a:latin typeface="微軟正黑體" panose="020B0604030504040204" pitchFamily="34" charset="-120"/>
              <a:ea typeface="微軟正黑體" panose="020B0604030504040204" pitchFamily="34" charset="-120"/>
            </a:rPr>
            <a:t>獨立</a:t>
          </a:r>
          <a:r>
            <a:rPr lang="zh-TW" altLang="en-US" sz="2400" kern="1200" dirty="0">
              <a:solidFill>
                <a:schemeClr val="tx1"/>
              </a:solidFill>
              <a:latin typeface="微軟正黑體" panose="020B0604030504040204" pitchFamily="34" charset="-120"/>
              <a:ea typeface="微軟正黑體" panose="020B0604030504040204" pitchFamily="34" charset="-120"/>
            </a:rPr>
            <a:t>或</a:t>
          </a:r>
          <a:r>
            <a:rPr lang="zh-TW" altLang="en-US" sz="2400" kern="1200" dirty="0">
              <a:solidFill>
                <a:srgbClr val="FF0000"/>
              </a:solidFill>
              <a:latin typeface="微軟正黑體" panose="020B0604030504040204" pitchFamily="34" charset="-120"/>
              <a:ea typeface="微軟正黑體" panose="020B0604030504040204" pitchFamily="34" charset="-120"/>
            </a:rPr>
            <a:t>聯合</a:t>
          </a:r>
          <a:r>
            <a:rPr lang="zh-TW" altLang="en-US" sz="2400" kern="1200" dirty="0">
              <a:solidFill>
                <a:schemeClr val="tx1"/>
              </a:solidFill>
              <a:latin typeface="微軟正黑體" panose="020B0604030504040204" pitchFamily="34" charset="-120"/>
              <a:ea typeface="微軟正黑體" panose="020B0604030504040204" pitchFamily="34" charset="-120"/>
            </a:rPr>
            <a:t>招生方式為之</a:t>
          </a:r>
        </a:p>
      </dsp:txBody>
      <dsp:txXfrm>
        <a:off x="5042307" y="1058928"/>
        <a:ext cx="2209926" cy="3233610"/>
      </dsp:txXfrm>
    </dsp:sp>
    <dsp:sp modelId="{6A338199-5EF4-45BF-A642-5A0F7B74B94E}">
      <dsp:nvSpPr>
        <dsp:cNvPr id="0" name=""/>
        <dsp:cNvSpPr/>
      </dsp:nvSpPr>
      <dsp:spPr>
        <a:xfrm>
          <a:off x="7561624"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zh-TW" altLang="en-US" sz="3100" b="1" kern="1200" dirty="0">
              <a:solidFill>
                <a:schemeClr val="bg1"/>
              </a:solidFill>
              <a:latin typeface="微軟正黑體" panose="020B0604030504040204" pitchFamily="34" charset="-120"/>
              <a:ea typeface="微軟正黑體" panose="020B0604030504040204" pitchFamily="34" charset="-120"/>
            </a:rPr>
            <a:t>錄取依據</a:t>
          </a:r>
        </a:p>
      </dsp:txBody>
      <dsp:txXfrm>
        <a:off x="7561624" y="174958"/>
        <a:ext cx="2209926" cy="883970"/>
      </dsp:txXfrm>
    </dsp:sp>
    <dsp:sp modelId="{80BE82F1-C342-4D52-85EA-C8A95EAC3C5D}">
      <dsp:nvSpPr>
        <dsp:cNvPr id="0" name=""/>
        <dsp:cNvSpPr/>
      </dsp:nvSpPr>
      <dsp:spPr>
        <a:xfrm>
          <a:off x="7561624"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依</a:t>
          </a:r>
          <a:r>
            <a:rPr lang="zh-TW" altLang="en-US" sz="2400" kern="12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kern="1200" dirty="0">
              <a:solidFill>
                <a:schemeClr val="tx1"/>
              </a:solidFill>
              <a:latin typeface="微軟正黑體" panose="020B0604030504040204" pitchFamily="34" charset="-120"/>
              <a:ea typeface="微軟正黑體" panose="020B0604030504040204" pitchFamily="34" charset="-120"/>
            </a:rPr>
            <a:t>為錄取依據</a:t>
          </a:r>
        </a:p>
      </dsp:txBody>
      <dsp:txXfrm>
        <a:off x="7561624" y="1058928"/>
        <a:ext cx="2209926" cy="323361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solidFill>
                <a:schemeClr val="bg1"/>
              </a:solidFill>
              <a:latin typeface="微軟正黑體" panose="020B0604030504040204" pitchFamily="34" charset="-120"/>
              <a:ea typeface="微軟正黑體" panose="020B0604030504040204" pitchFamily="34" charset="-120"/>
            </a:rPr>
            <a:t>113</a:t>
          </a:r>
          <a:r>
            <a:rPr lang="zh-TW" altLang="en-US" sz="2000" b="1" kern="1200" dirty="0">
              <a:solidFill>
                <a:schemeClr val="bg1"/>
              </a:solidFill>
              <a:latin typeface="微軟正黑體" panose="020B0604030504040204" pitchFamily="34" charset="-120"/>
              <a:ea typeface="微軟正黑體" panose="020B0604030504040204" pitchFamily="34" charset="-120"/>
            </a:rPr>
            <a:t>學年度重要日程</a:t>
          </a:r>
        </a:p>
      </dsp:txBody>
      <dsp:txXfrm>
        <a:off x="3218" y="175818"/>
        <a:ext cx="3137592" cy="569319"/>
      </dsp:txXfrm>
    </dsp:sp>
    <dsp:sp modelId="{4C201B5E-9467-4106-97CA-044381DCFAB8}">
      <dsp:nvSpPr>
        <dsp:cNvPr id="0" name=""/>
        <dsp:cNvSpPr/>
      </dsp:nvSpPr>
      <dsp:spPr>
        <a:xfrm>
          <a:off x="3218"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術科測驗報名：</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113</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4</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29</a:t>
          </a:r>
          <a:r>
            <a:rPr lang="zh-TW" altLang="en-US" sz="1900" kern="1200" dirty="0">
              <a:solidFill>
                <a:schemeClr val="tx1"/>
              </a:solidFill>
              <a:latin typeface="微軟正黑體" panose="020B0604030504040204" pitchFamily="34" charset="-120"/>
              <a:ea typeface="微軟正黑體" panose="020B0604030504040204" pitchFamily="34" charset="-120"/>
            </a:rPr>
            <a:t>日至</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1</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術科測驗：</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113</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4</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放榜：</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113</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6</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報到：</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a:solidFill>
                <a:schemeClr val="tx1"/>
              </a:solidFill>
              <a:latin typeface="微軟正黑體" panose="020B0604030504040204" pitchFamily="34" charset="-120"/>
              <a:ea typeface="微軟正黑體" panose="020B0604030504040204" pitchFamily="34" charset="-120"/>
            </a:rPr>
            <a:t>113</a:t>
          </a:r>
          <a:r>
            <a:rPr lang="zh-TW" altLang="en-US" sz="1900" kern="1200" dirty="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7</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a:solidFill>
                <a:schemeClr val="tx1"/>
              </a:solidFill>
              <a:latin typeface="微軟正黑體" panose="020B0604030504040204" pitchFamily="34" charset="-120"/>
              <a:ea typeface="微軟正黑體" panose="020B0604030504040204" pitchFamily="34" charset="-120"/>
            </a:rPr>
            <a:t>11</a:t>
          </a:r>
          <a:r>
            <a:rPr lang="zh-TW" altLang="en-US" sz="1900" kern="1200" dirty="0">
              <a:solidFill>
                <a:schemeClr val="tx1"/>
              </a:solidFill>
              <a:latin typeface="微軟正黑體" panose="020B0604030504040204" pitchFamily="34" charset="-120"/>
              <a:ea typeface="微軟正黑體" panose="020B0604030504040204" pitchFamily="34" charset="-120"/>
            </a:rPr>
            <a:t>日</a:t>
          </a:r>
        </a:p>
      </dsp:txBody>
      <dsp:txXfrm>
        <a:off x="3218" y="745138"/>
        <a:ext cx="3137592" cy="3546539"/>
      </dsp:txXfrm>
    </dsp:sp>
    <dsp:sp modelId="{7C79FC17-35C1-45F1-8825-12EF736948F3}">
      <dsp:nvSpPr>
        <dsp:cNvPr id="0" name=""/>
        <dsp:cNvSpPr/>
      </dsp:nvSpPr>
      <dsp:spPr>
        <a:xfrm>
          <a:off x="3580074"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術科內容</a:t>
          </a:r>
        </a:p>
      </dsp:txBody>
      <dsp:txXfrm>
        <a:off x="3580074" y="175818"/>
        <a:ext cx="3137592" cy="569319"/>
      </dsp:txXfrm>
    </dsp:sp>
    <dsp:sp modelId="{6679C23B-0308-4622-9F86-B40959664E89}">
      <dsp:nvSpPr>
        <dsp:cNvPr id="0" name=""/>
        <dsp:cNvSpPr/>
      </dsp:nvSpPr>
      <dsp:spPr>
        <a:xfrm>
          <a:off x="3580074"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sp:txBody>
      <dsp:txXfrm>
        <a:off x="3580074" y="745138"/>
        <a:ext cx="3137592" cy="3546539"/>
      </dsp:txXfrm>
    </dsp:sp>
    <dsp:sp modelId="{6A338199-5EF4-45BF-A642-5A0F7B74B94E}">
      <dsp:nvSpPr>
        <dsp:cNvPr id="0" name=""/>
        <dsp:cNvSpPr/>
      </dsp:nvSpPr>
      <dsp:spPr>
        <a:xfrm>
          <a:off x="7156929"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未獲錄取可報名參加續招</a:t>
          </a:r>
        </a:p>
      </dsp:txBody>
      <dsp:txXfrm>
        <a:off x="7156929" y="175818"/>
        <a:ext cx="3137592" cy="569319"/>
      </dsp:txXfrm>
    </dsp:sp>
    <dsp:sp modelId="{80BE82F1-C342-4D52-85EA-C8A95EAC3C5D}">
      <dsp:nvSpPr>
        <dsp:cNvPr id="0" name=""/>
        <dsp:cNvSpPr/>
      </dsp:nvSpPr>
      <dsp:spPr>
        <a:xfrm>
          <a:off x="7156929"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若參加體育班術科測驗結果未獲錄取，可於體育班學校辦理續招時，再次報名參加辦理續招學校之體育班特色招生甄選入學。</a:t>
          </a:r>
        </a:p>
      </dsp:txBody>
      <dsp:txXfrm>
        <a:off x="7156929" y="745138"/>
        <a:ext cx="3137592" cy="354653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甄審</a:t>
          </a:r>
        </a:p>
      </dsp:txBody>
      <dsp:txXfrm>
        <a:off x="3218" y="17509"/>
        <a:ext cx="3137592" cy="748800"/>
      </dsp:txXfrm>
    </dsp:sp>
    <dsp:sp modelId="{4C201B5E-9467-4106-97CA-044381DCFAB8}">
      <dsp:nvSpPr>
        <dsp:cNvPr id="0" name=""/>
        <dsp:cNvSpPr/>
      </dsp:nvSpPr>
      <dsp:spPr>
        <a:xfrm>
          <a:off x="3218"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3218" y="766309"/>
        <a:ext cx="3137592" cy="3095847"/>
      </dsp:txXfrm>
    </dsp:sp>
    <dsp:sp modelId="{7C79FC17-35C1-45F1-8825-12EF736948F3}">
      <dsp:nvSpPr>
        <dsp:cNvPr id="0" name=""/>
        <dsp:cNvSpPr/>
      </dsp:nvSpPr>
      <dsp:spPr>
        <a:xfrm>
          <a:off x="3580074"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甄試</a:t>
          </a:r>
        </a:p>
      </dsp:txBody>
      <dsp:txXfrm>
        <a:off x="3580074" y="17509"/>
        <a:ext cx="3137592" cy="748800"/>
      </dsp:txXfrm>
    </dsp:sp>
    <dsp:sp modelId="{6679C23B-0308-4622-9F86-B40959664E89}">
      <dsp:nvSpPr>
        <dsp:cNvPr id="0" name=""/>
        <dsp:cNvSpPr/>
      </dsp:nvSpPr>
      <dsp:spPr>
        <a:xfrm>
          <a:off x="3580074"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以</a:t>
          </a:r>
          <a:r>
            <a:rPr lang="zh-TW" altLang="zh-TW" sz="1800" kern="12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kern="1200" dirty="0">
              <a:latin typeface="微軟正黑體" panose="020B0604030504040204" pitchFamily="34" charset="-120"/>
              <a:ea typeface="微軟正黑體" panose="020B0604030504040204" pitchFamily="34" charset="-120"/>
            </a:rPr>
            <a:t>為報名門檻，並加考</a:t>
          </a:r>
          <a:r>
            <a:rPr lang="zh-TW" altLang="zh-TW" sz="1800" kern="1200" dirty="0">
              <a:solidFill>
                <a:srgbClr val="FF0000"/>
              </a:solidFill>
              <a:latin typeface="微軟正黑體" panose="020B0604030504040204" pitchFamily="34" charset="-120"/>
              <a:ea typeface="微軟正黑體" panose="020B0604030504040204" pitchFamily="34" charset="-120"/>
            </a:rPr>
            <a:t>學科</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國、英、數、自然及社會</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及部分專長須參加</a:t>
          </a:r>
          <a:r>
            <a:rPr lang="zh-TW" altLang="zh-TW" sz="1800" kern="1200" dirty="0">
              <a:solidFill>
                <a:srgbClr val="FF0000"/>
              </a:solidFill>
              <a:latin typeface="微軟正黑體" panose="020B0604030504040204" pitchFamily="34" charset="-120"/>
              <a:ea typeface="微軟正黑體" panose="020B0604030504040204" pitchFamily="34" charset="-120"/>
            </a:rPr>
            <a:t>術科</a:t>
          </a:r>
          <a:r>
            <a:rPr lang="zh-TW" altLang="zh-TW" sz="1800" kern="1200" dirty="0">
              <a:latin typeface="微軟正黑體" panose="020B0604030504040204" pitchFamily="34" charset="-120"/>
              <a:ea typeface="微軟正黑體" panose="020B0604030504040204" pitchFamily="34" charset="-120"/>
            </a:rPr>
            <a:t>檢定，為內含之招生名額。</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3580074" y="766309"/>
        <a:ext cx="3137592" cy="3095847"/>
      </dsp:txXfrm>
    </dsp:sp>
    <dsp:sp modelId="{6A338199-5EF4-45BF-A642-5A0F7B74B94E}">
      <dsp:nvSpPr>
        <dsp:cNvPr id="0" name=""/>
        <dsp:cNvSpPr/>
      </dsp:nvSpPr>
      <dsp:spPr>
        <a:xfrm>
          <a:off x="7156929"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單獨招生</a:t>
          </a:r>
        </a:p>
      </dsp:txBody>
      <dsp:txXfrm>
        <a:off x="7156929" y="17509"/>
        <a:ext cx="3137592" cy="748800"/>
      </dsp:txXfrm>
    </dsp:sp>
    <dsp:sp modelId="{80BE82F1-C342-4D52-85EA-C8A95EAC3C5D}">
      <dsp:nvSpPr>
        <dsp:cNvPr id="0" name=""/>
        <dsp:cNvSpPr/>
      </dsp:nvSpPr>
      <dsp:spPr>
        <a:xfrm>
          <a:off x="7156929"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其招生規定由各校擬訂，報主管機關核定；除依</a:t>
          </a:r>
          <a:r>
            <a:rPr lang="zh-TW" altLang="en-US" sz="1800" kern="12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kern="1200" dirty="0">
              <a:latin typeface="微軟正黑體" panose="020B0604030504040204" pitchFamily="34" charset="-120"/>
              <a:ea typeface="微軟正黑體" panose="020B0604030504040204" pitchFamily="34" charset="-120"/>
            </a:rPr>
            <a:t>第</a:t>
          </a:r>
          <a:r>
            <a:rPr lang="en-US" altLang="zh-TW" sz="1800" kern="1200" dirty="0">
              <a:latin typeface="微軟正黑體" panose="020B0604030504040204" pitchFamily="34" charset="-120"/>
              <a:ea typeface="微軟正黑體" panose="020B0604030504040204" pitchFamily="34" charset="-120"/>
            </a:rPr>
            <a:t>19</a:t>
          </a:r>
          <a:r>
            <a:rPr lang="zh-TW" altLang="zh-TW" sz="1800" kern="1200" dirty="0">
              <a:latin typeface="微軟正黑體" panose="020B0604030504040204" pitchFamily="34" charset="-120"/>
              <a:ea typeface="微軟正黑體" panose="020B0604030504040204" pitchFamily="34" charset="-120"/>
            </a:rPr>
            <a:t>條第</a:t>
          </a:r>
          <a:r>
            <a:rPr lang="en-US" altLang="zh-TW" sz="1800" kern="1200" dirty="0">
              <a:latin typeface="微軟正黑體" panose="020B0604030504040204" pitchFamily="34" charset="-120"/>
              <a:ea typeface="微軟正黑體" panose="020B0604030504040204" pitchFamily="34" charset="-120"/>
            </a:rPr>
            <a:t>2</a:t>
          </a:r>
          <a:r>
            <a:rPr lang="zh-TW" altLang="zh-TW" sz="1800" kern="1200" dirty="0">
              <a:latin typeface="微軟正黑體" panose="020B0604030504040204" pitchFamily="34" charset="-120"/>
              <a:ea typeface="微軟正黑體" panose="020B0604030504040204" pitchFamily="34" charset="-120"/>
            </a:rPr>
            <a:t>項規定條件，並</a:t>
          </a:r>
          <a:r>
            <a:rPr lang="zh-TW" altLang="en-US" sz="1800" kern="1200" dirty="0">
              <a:latin typeface="微軟正黑體" panose="020B0604030504040204" pitchFamily="34" charset="-120"/>
              <a:ea typeface="微軟正黑體" panose="020B0604030504040204" pitchFamily="34" charset="-120"/>
            </a:rPr>
            <a:t>由</a:t>
          </a:r>
          <a:r>
            <a:rPr lang="zh-TW" altLang="zh-TW" sz="1800" kern="1200" dirty="0">
              <a:latin typeface="微軟正黑體" panose="020B0604030504040204" pitchFamily="34" charset="-120"/>
              <a:ea typeface="微軟正黑體" panose="020B0604030504040204" pitchFamily="34" charset="-120"/>
            </a:rPr>
            <a:t>主管教育行政機關核准，</a:t>
          </a:r>
          <a:r>
            <a:rPr lang="zh-TW" altLang="zh-TW" sz="1800" kern="1200" dirty="0">
              <a:solidFill>
                <a:srgbClr val="FF0000"/>
              </a:solidFill>
              <a:latin typeface="微軟正黑體" panose="020B0604030504040204" pitchFamily="34" charset="-120"/>
              <a:ea typeface="微軟正黑體" panose="020B0604030504040204" pitchFamily="34" charset="-120"/>
            </a:rPr>
            <a:t>得採外加</a:t>
          </a:r>
          <a:r>
            <a:rPr lang="en-US" altLang="zh-TW" sz="1800" kern="1200" dirty="0">
              <a:solidFill>
                <a:srgbClr val="FF0000"/>
              </a:solidFill>
              <a:latin typeface="微軟正黑體" panose="020B0604030504040204" pitchFamily="34" charset="-120"/>
              <a:ea typeface="微軟正黑體" panose="020B0604030504040204" pitchFamily="34" charset="-120"/>
            </a:rPr>
            <a:t>3%</a:t>
          </a:r>
          <a:r>
            <a:rPr lang="zh-TW" altLang="zh-TW" sz="1800" kern="12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kern="1200" dirty="0">
              <a:latin typeface="微軟正黑體" panose="020B0604030504040204" pitchFamily="34" charset="-120"/>
              <a:ea typeface="微軟正黑體" panose="020B0604030504040204" pitchFamily="34" charset="-120"/>
            </a:rPr>
            <a:t>外，其名額為</a:t>
          </a:r>
          <a:r>
            <a:rPr lang="zh-TW" altLang="zh-TW" sz="1800" kern="12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kern="1200" dirty="0">
              <a:latin typeface="微軟正黑體" panose="020B0604030504040204" pitchFamily="34" charset="-120"/>
              <a:ea typeface="微軟正黑體" panose="020B0604030504040204" pitchFamily="34" charset="-120"/>
            </a:rPr>
            <a:t>。</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7156929" y="766309"/>
        <a:ext cx="3137592" cy="309584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8379C-2DE4-41DD-9A6A-7C2870C8682D}">
      <dsp:nvSpPr>
        <dsp:cNvPr id="0" name=""/>
        <dsp:cNvSpPr/>
      </dsp:nvSpPr>
      <dsp:spPr>
        <a:xfrm>
          <a:off x="0"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chemeClr val="bg1"/>
              </a:solidFill>
              <a:latin typeface="+mj-ea"/>
              <a:ea typeface="+mj-ea"/>
            </a:rPr>
            <a:t>113</a:t>
          </a:r>
          <a:r>
            <a:rPr lang="zh-TW" altLang="en-US" sz="1800" b="1" kern="1200" dirty="0">
              <a:solidFill>
                <a:schemeClr val="bg1"/>
              </a:solidFill>
              <a:latin typeface="+mj-ea"/>
              <a:ea typeface="+mj-ea"/>
            </a:rPr>
            <a:t>學年度甄審甄試重要日程</a:t>
          </a:r>
        </a:p>
      </dsp:txBody>
      <dsp:txXfrm>
        <a:off x="0" y="59733"/>
        <a:ext cx="3202623" cy="576000"/>
      </dsp:txXfrm>
    </dsp:sp>
    <dsp:sp modelId="{88A231A8-E61A-40DA-BC0F-238B74937B62}">
      <dsp:nvSpPr>
        <dsp:cNvPr id="0" name=""/>
        <dsp:cNvSpPr/>
      </dsp:nvSpPr>
      <dsp:spPr>
        <a:xfrm>
          <a:off x="3284"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甄審、甄試網路線上報名：</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zh-TW" altLang="en-US" sz="2000" kern="1200" dirty="0">
              <a:solidFill>
                <a:schemeClr val="tx1"/>
              </a:solidFill>
              <a:latin typeface="微軟正黑體" panose="020B0604030504040204" pitchFamily="34" charset="-120"/>
              <a:ea typeface="微軟正黑體" panose="020B0604030504040204" pitchFamily="34" charset="-120"/>
            </a:rPr>
            <a:t>預定</a:t>
          </a:r>
          <a:r>
            <a:rPr lang="en-US" altLang="zh-TW" sz="2000" kern="1200" dirty="0">
              <a:solidFill>
                <a:schemeClr val="tx1"/>
              </a:solidFill>
              <a:latin typeface="微軟正黑體" panose="020B0604030504040204" pitchFamily="34" charset="-120"/>
              <a:ea typeface="微軟正黑體" panose="020B0604030504040204" pitchFamily="34" charset="-120"/>
            </a:rPr>
            <a:t>113</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4</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月初</a:t>
          </a:r>
          <a:endParaRPr lang="zh-TW" altLang="en-US" sz="2000" kern="1200" dirty="0">
            <a:solidFill>
              <a:schemeClr val="tx1"/>
            </a:solidFill>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甄試術科考試：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113</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6</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16</a:t>
          </a:r>
          <a:r>
            <a:rPr lang="zh-TW" altLang="en-US" sz="2000" kern="1200" dirty="0">
              <a:solidFill>
                <a:schemeClr val="tx1"/>
              </a:solidFill>
              <a:latin typeface="微軟正黑體" panose="020B0604030504040204" pitchFamily="34" charset="-120"/>
              <a:ea typeface="微軟正黑體" panose="020B0604030504040204" pitchFamily="34" charset="-120"/>
            </a:rPr>
            <a:t>日</a:t>
          </a:r>
          <a:endParaRPr lang="en-US" altLang="zh-TW" sz="20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報到：</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113</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7</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11</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dsp:txBody>
      <dsp:txXfrm>
        <a:off x="3284" y="635733"/>
        <a:ext cx="3202623" cy="3184199"/>
      </dsp:txXfrm>
    </dsp:sp>
    <dsp:sp modelId="{7C79FC17-35C1-45F1-8825-12EF736948F3}">
      <dsp:nvSpPr>
        <dsp:cNvPr id="0" name=""/>
        <dsp:cNvSpPr/>
      </dsp:nvSpPr>
      <dsp:spPr>
        <a:xfrm>
          <a:off x="365427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rPr>
            <a:t>招生種類及名額</a:t>
          </a:r>
        </a:p>
      </dsp:txBody>
      <dsp:txXfrm>
        <a:off x="3654275" y="59733"/>
        <a:ext cx="3202623" cy="576000"/>
      </dsp:txXfrm>
    </dsp:sp>
    <dsp:sp modelId="{6679C23B-0308-4622-9F86-B40959664E89}">
      <dsp:nvSpPr>
        <dsp:cNvPr id="0" name=""/>
        <dsp:cNvSpPr/>
      </dsp:nvSpPr>
      <dsp:spPr>
        <a:xfrm>
          <a:off x="365427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kern="1200" dirty="0">
            <a:solidFill>
              <a:schemeClr val="tx1"/>
            </a:solidFill>
          </a:endParaRPr>
        </a:p>
      </dsp:txBody>
      <dsp:txXfrm>
        <a:off x="3654275" y="635733"/>
        <a:ext cx="3202623" cy="3184199"/>
      </dsp:txXfrm>
    </dsp:sp>
    <dsp:sp modelId="{6A338199-5EF4-45BF-A642-5A0F7B74B94E}">
      <dsp:nvSpPr>
        <dsp:cNvPr id="0" name=""/>
        <dsp:cNvSpPr/>
      </dsp:nvSpPr>
      <dsp:spPr>
        <a:xfrm>
          <a:off x="730526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t>範圍招生</a:t>
          </a:r>
        </a:p>
      </dsp:txBody>
      <dsp:txXfrm>
        <a:off x="7305265" y="59733"/>
        <a:ext cx="3202623" cy="576000"/>
      </dsp:txXfrm>
    </dsp:sp>
    <dsp:sp modelId="{80BE82F1-C342-4D52-85EA-C8A95EAC3C5D}">
      <dsp:nvSpPr>
        <dsp:cNvPr id="0" name=""/>
        <dsp:cNvSpPr/>
      </dsp:nvSpPr>
      <dsp:spPr>
        <a:xfrm>
          <a:off x="730526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kern="1200" dirty="0">
            <a:solidFill>
              <a:schemeClr val="tx1"/>
            </a:solidFill>
          </a:endParaRPr>
        </a:p>
      </dsp:txBody>
      <dsp:txXfrm>
        <a:off x="7305265" y="635733"/>
        <a:ext cx="3202623" cy="3184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9BE54-D004-4D55-B7F5-7DE0CE71F078}">
      <dsp:nvSpPr>
        <dsp:cNvPr id="0" name=""/>
        <dsp:cNvSpPr/>
      </dsp:nvSpPr>
      <dsp:spPr>
        <a:xfrm>
          <a:off x="0" y="0"/>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0" kern="120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kern="1200" dirty="0">
              <a:latin typeface="微軟正黑體" panose="020B0604030504040204" pitchFamily="34" charset="-120"/>
              <a:ea typeface="微軟正黑體" panose="020B0604030504040204" pitchFamily="34" charset="-120"/>
            </a:rPr>
            <a:t>免試入學</a:t>
          </a:r>
          <a:br>
            <a:rPr kumimoji="0" lang="en-US" altLang="zh-TW" sz="2000" kern="1200" dirty="0">
              <a:latin typeface="微軟正黑體" panose="020B0604030504040204" pitchFamily="34" charset="-120"/>
              <a:ea typeface="微軟正黑體" panose="020B0604030504040204" pitchFamily="34" charset="-120"/>
            </a:rPr>
          </a:br>
          <a:r>
            <a:rPr kumimoji="0" lang="zh-TW" altLang="en-US" sz="2400" b="1" u="sng" kern="1200"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kern="1200" dirty="0">
            <a:solidFill>
              <a:srgbClr val="FF0000"/>
            </a:solidFill>
            <a:latin typeface="微軟正黑體" panose="020B0604030504040204" pitchFamily="34" charset="-120"/>
            <a:ea typeface="微軟正黑體" panose="020B0604030504040204" pitchFamily="34" charset="-120"/>
          </a:endParaRPr>
        </a:p>
      </dsp:txBody>
      <dsp:txXfrm>
        <a:off x="47612" y="47612"/>
        <a:ext cx="6655247" cy="1530376"/>
      </dsp:txXfrm>
    </dsp:sp>
    <dsp:sp modelId="{A221B086-63C7-4754-94FA-A2409E9D7F41}">
      <dsp:nvSpPr>
        <dsp:cNvPr id="0" name=""/>
        <dsp:cNvSpPr/>
      </dsp:nvSpPr>
      <dsp:spPr>
        <a:xfrm>
          <a:off x="742005" y="1896533"/>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0" lang="zh-TW" altLang="en-US" sz="2000" kern="1200" dirty="0">
              <a:latin typeface="微軟正黑體" panose="020B0604030504040204" pitchFamily="34" charset="-120"/>
              <a:ea typeface="微軟正黑體" panose="020B0604030504040204" pitchFamily="34" charset="-120"/>
            </a:rPr>
            <a:t>不訂定</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kern="1200" dirty="0">
            <a:solidFill>
              <a:srgbClr val="00B05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kern="1200" dirty="0">
              <a:latin typeface="微軟正黑體" panose="020B0604030504040204" pitchFamily="34" charset="-120"/>
              <a:ea typeface="微軟正黑體" panose="020B0604030504040204" pitchFamily="34" charset="-120"/>
            </a:rPr>
            <a:t>國中在校學科成績</a:t>
          </a:r>
          <a:endParaRPr lang="zh-TW" altLang="en-US" sz="2000" kern="1200" dirty="0">
            <a:latin typeface="微軟正黑體" panose="020B0604030504040204" pitchFamily="34" charset="-120"/>
            <a:ea typeface="微軟正黑體" panose="020B0604030504040204" pitchFamily="34" charset="-120"/>
          </a:endParaRPr>
        </a:p>
      </dsp:txBody>
      <dsp:txXfrm>
        <a:off x="789617" y="1944145"/>
        <a:ext cx="6515526" cy="1530376"/>
      </dsp:txXfrm>
    </dsp:sp>
    <dsp:sp modelId="{4BBDEDBF-2472-4841-89D1-C3C9AB0B5F81}">
      <dsp:nvSpPr>
        <dsp:cNvPr id="0" name=""/>
        <dsp:cNvSpPr/>
      </dsp:nvSpPr>
      <dsp:spPr>
        <a:xfrm>
          <a:off x="1484011" y="3793066"/>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rgbClr val="00B050"/>
              </a:solidFill>
              <a:latin typeface="微軟正黑體" panose="020B0604030504040204" pitchFamily="34" charset="-120"/>
              <a:ea typeface="微軟正黑體" panose="020B0604030504040204" pitchFamily="34" charset="-120"/>
            </a:rPr>
            <a:t>學籍</a:t>
          </a:r>
          <a:r>
            <a:rPr kumimoji="0" lang="zh-TW" altLang="en-US" sz="2000" kern="1200" dirty="0">
              <a:latin typeface="微軟正黑體" panose="020B0604030504040204" pitchFamily="34" charset="-120"/>
              <a:ea typeface="微軟正黑體" panose="020B0604030504040204" pitchFamily="34" charset="-120"/>
            </a:rPr>
            <a:t>所在</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kern="1200" dirty="0">
              <a:latin typeface="微軟正黑體" panose="020B0604030504040204" pitchFamily="34" charset="-120"/>
              <a:ea typeface="微軟正黑體" panose="020B0604030504040204" pitchFamily="34" charset="-120"/>
            </a:rPr>
            <a:t>入學</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學生參加就讀或畢業之國中</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kern="1200" dirty="0">
              <a:latin typeface="微軟正黑體" panose="020B0604030504040204" pitchFamily="34" charset="-120"/>
              <a:ea typeface="微軟正黑體" panose="020B0604030504040204" pitchFamily="34" charset="-120"/>
            </a:rPr>
            <a:t>免試就學區為原則</a:t>
          </a:r>
          <a:endParaRPr lang="zh-TW" altLang="en-US" sz="2000" kern="1200" dirty="0">
            <a:latin typeface="微軟正黑體" panose="020B0604030504040204" pitchFamily="34" charset="-120"/>
            <a:ea typeface="微軟正黑體" panose="020B0604030504040204" pitchFamily="34" charset="-120"/>
          </a:endParaRPr>
        </a:p>
      </dsp:txBody>
      <dsp:txXfrm>
        <a:off x="1531623" y="3840678"/>
        <a:ext cx="6515526" cy="1530376"/>
      </dsp:txXfrm>
    </dsp:sp>
    <dsp:sp modelId="{A0D05EFF-0CEE-4522-93BC-44D603BB0F37}">
      <dsp:nvSpPr>
        <dsp:cNvPr id="0" name=""/>
        <dsp:cNvSpPr/>
      </dsp:nvSpPr>
      <dsp:spPr>
        <a:xfrm>
          <a:off x="7352755" y="1232746"/>
          <a:ext cx="1056640" cy="105664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a:off x="7590499" y="1232746"/>
        <a:ext cx="581152" cy="795122"/>
      </dsp:txXfrm>
    </dsp:sp>
    <dsp:sp modelId="{2C41A32A-DDA0-412A-B210-9AB44810A748}">
      <dsp:nvSpPr>
        <dsp:cNvPr id="0" name=""/>
        <dsp:cNvSpPr/>
      </dsp:nvSpPr>
      <dsp:spPr>
        <a:xfrm>
          <a:off x="8094761" y="3118442"/>
          <a:ext cx="1056640" cy="105664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a:off x="8332505" y="3118442"/>
        <a:ext cx="581152" cy="795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F2E2D-C698-4D58-80B7-532011F5E9C2}">
      <dsp:nvSpPr>
        <dsp:cNvPr id="0" name=""/>
        <dsp:cNvSpPr/>
      </dsp:nvSpPr>
      <dsp:spPr>
        <a:xfrm>
          <a:off x="-56483" y="0"/>
          <a:ext cx="8198265"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kern="12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kern="12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kern="1200" dirty="0">
            <a:solidFill>
              <a:srgbClr val="00B050"/>
            </a:solidFill>
            <a:latin typeface="微軟正黑體" panose="020B0604030504040204" pitchFamily="34" charset="-120"/>
            <a:ea typeface="微軟正黑體" panose="020B0604030504040204" pitchFamily="34" charset="-120"/>
          </a:endParaRPr>
        </a:p>
      </dsp:txBody>
      <dsp:txXfrm>
        <a:off x="14935" y="71418"/>
        <a:ext cx="5610612" cy="2295564"/>
      </dsp:txXfrm>
    </dsp:sp>
    <dsp:sp modelId="{33556228-8B11-48A0-AF7F-02D4B1DF9E1E}">
      <dsp:nvSpPr>
        <dsp:cNvPr id="0" name=""/>
        <dsp:cNvSpPr/>
      </dsp:nvSpPr>
      <dsp:spPr>
        <a:xfrm>
          <a:off x="1973116" y="2980266"/>
          <a:ext cx="7353676"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kern="1200" dirty="0">
              <a:solidFill>
                <a:schemeClr val="tx1"/>
              </a:solidFill>
              <a:latin typeface="微軟正黑體" panose="020B0604030504040204" pitchFamily="34" charset="-120"/>
              <a:ea typeface="微軟正黑體" panose="020B0604030504040204" pitchFamily="34" charset="-120"/>
            </a:rPr>
            <a:t>。</a:t>
          </a:r>
          <a:br>
            <a:rPr kumimoji="0" lang="en-US" altLang="zh-TW" sz="2000" kern="1200" dirty="0">
              <a:solidFill>
                <a:schemeClr val="tx1"/>
              </a:solidFill>
              <a:latin typeface="微軟正黑體" panose="020B0604030504040204" pitchFamily="34" charset="-120"/>
              <a:ea typeface="微軟正黑體" panose="020B0604030504040204" pitchFamily="34" charset="-120"/>
            </a:rPr>
          </a:b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當登記人數超過主管機關核定學校之招生名額依本區免試入學</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比序項目積分對照表</a:t>
          </a:r>
          <a:r>
            <a:rPr kumimoji="0" lang="zh-TW" altLang="en-US" sz="1800" kern="1200" dirty="0">
              <a:solidFill>
                <a:schemeClr val="tx1"/>
              </a:solidFill>
              <a:latin typeface="微軟正黑體" panose="020B0604030504040204" pitchFamily="34" charset="-120"/>
              <a:ea typeface="微軟正黑體" panose="020B0604030504040204" pitchFamily="34" charset="-120"/>
            </a:rPr>
            <a:t>進行比序。</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2044534" y="3051684"/>
        <a:ext cx="4451165" cy="2295564"/>
      </dsp:txXfrm>
    </dsp:sp>
    <dsp:sp modelId="{046B2946-A5B0-4276-83E4-0D708166EF5A}">
      <dsp:nvSpPr>
        <dsp:cNvPr id="0" name=""/>
        <dsp:cNvSpPr/>
      </dsp:nvSpPr>
      <dsp:spPr>
        <a:xfrm>
          <a:off x="6443853" y="1916853"/>
          <a:ext cx="1584960" cy="158496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a:off x="6800469" y="1916853"/>
        <a:ext cx="871728" cy="1192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794573" y="350462"/>
          <a:ext cx="4361311" cy="436131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多元學習</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a:p>
          <a:pPr marL="0" lvl="0" indent="0" algn="ctr" defTabSz="1066800">
            <a:lnSpc>
              <a:spcPct val="90000"/>
            </a:lnSpc>
            <a:spcBef>
              <a:spcPct val="0"/>
            </a:spcBef>
            <a:spcAft>
              <a:spcPct val="35000"/>
            </a:spcAft>
            <a:buNone/>
          </a:pPr>
          <a:r>
            <a:rPr lang="zh-TW" altLang="en-US" sz="1600" kern="1200" dirty="0">
              <a:latin typeface="微軟正黑體" panose="020B0604030504040204" pitchFamily="34" charset="-120"/>
              <a:ea typeface="微軟正黑體" panose="020B0604030504040204" pitchFamily="34" charset="-120"/>
            </a:rPr>
            <a:t>均衡學習</a:t>
          </a:r>
          <a:r>
            <a:rPr lang="en-US" altLang="zh-TW" sz="1600" b="1" kern="1200" dirty="0">
              <a:solidFill>
                <a:srgbClr val="FF0000"/>
              </a:solidFill>
              <a:latin typeface="微軟正黑體" panose="020B0604030504040204" pitchFamily="34" charset="-120"/>
              <a:ea typeface="微軟正黑體" panose="020B0604030504040204" pitchFamily="34" charset="-120"/>
            </a:rPr>
            <a:t>21</a:t>
          </a:r>
          <a:r>
            <a:rPr lang="zh-TW" altLang="en-US" sz="1600" kern="1200" dirty="0">
              <a:latin typeface="微軟正黑體" panose="020B0604030504040204" pitchFamily="34" charset="-120"/>
              <a:ea typeface="微軟正黑體" panose="020B0604030504040204" pitchFamily="34" charset="-120"/>
            </a:rPr>
            <a:t>分</a:t>
          </a:r>
        </a:p>
        <a:p>
          <a:pPr marL="0" lvl="0" indent="0" algn="ctr" defTabSz="1066800">
            <a:lnSpc>
              <a:spcPct val="90000"/>
            </a:lnSpc>
            <a:spcBef>
              <a:spcPct val="0"/>
            </a:spcBef>
            <a:spcAft>
              <a:spcPct val="35000"/>
            </a:spcAft>
            <a:buNone/>
          </a:pPr>
          <a:r>
            <a:rPr lang="zh-TW" altLang="en-US" sz="1600" kern="1200" dirty="0">
              <a:latin typeface="微軟正黑體" panose="020B0604030504040204" pitchFamily="34" charset="-120"/>
              <a:ea typeface="微軟正黑體" panose="020B0604030504040204" pitchFamily="34" charset="-120"/>
            </a:rPr>
            <a:t>服務學習</a:t>
          </a:r>
          <a:r>
            <a:rPr lang="en-US" altLang="zh-TW" sz="1600" b="1" kern="1200" dirty="0">
              <a:solidFill>
                <a:srgbClr val="FF0000"/>
              </a:solidFill>
              <a:latin typeface="微軟正黑體" panose="020B0604030504040204" pitchFamily="34" charset="-120"/>
              <a:ea typeface="微軟正黑體" panose="020B0604030504040204" pitchFamily="34" charset="-120"/>
            </a:rPr>
            <a:t>15</a:t>
          </a:r>
          <a:r>
            <a:rPr lang="zh-TW" altLang="en-US" sz="1600" kern="1200" dirty="0">
              <a:latin typeface="微軟正黑體" panose="020B0604030504040204" pitchFamily="34" charset="-120"/>
              <a:ea typeface="微軟正黑體" panose="020B0604030504040204" pitchFamily="34" charset="-120"/>
            </a:rPr>
            <a:t>分</a:t>
          </a:r>
          <a:endParaRPr lang="zh-TW" altLang="en-US" sz="1600" b="1" kern="1200" dirty="0">
            <a:latin typeface="微軟正黑體" panose="020B0604030504040204" pitchFamily="34" charset="-120"/>
            <a:ea typeface="微軟正黑體" panose="020B0604030504040204" pitchFamily="34" charset="-120"/>
          </a:endParaRPr>
        </a:p>
      </dsp:txBody>
      <dsp:txXfrm>
        <a:off x="4165776" y="1155228"/>
        <a:ext cx="1479730" cy="1453770"/>
      </dsp:txXfrm>
    </dsp:sp>
    <dsp:sp modelId="{6996371A-89C1-4BE9-BFC7-0414FF1088F4}">
      <dsp:nvSpPr>
        <dsp:cNvPr id="0" name=""/>
        <dsp:cNvSpPr/>
      </dsp:nvSpPr>
      <dsp:spPr>
        <a:xfrm>
          <a:off x="1569757" y="480263"/>
          <a:ext cx="4361311" cy="4361311"/>
        </a:xfrm>
        <a:prstGeom prst="pie">
          <a:avLst>
            <a:gd name="adj1" fmla="val 1800000"/>
            <a:gd name="adj2" fmla="val 9000000"/>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志願序</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endParaRPr lang="en-US" altLang="zh-TW" sz="2400" b="1" kern="1200" dirty="0">
            <a:latin typeface="微軟正黑體" panose="020B0604030504040204" pitchFamily="34" charset="-120"/>
            <a:ea typeface="微軟正黑體" panose="020B0604030504040204" pitchFamily="34" charset="-120"/>
          </a:endParaRPr>
        </a:p>
      </dsp:txBody>
      <dsp:txXfrm>
        <a:off x="2763926" y="3232043"/>
        <a:ext cx="1972974" cy="1349929"/>
      </dsp:txXfrm>
    </dsp:sp>
    <dsp:sp modelId="{6E39AC52-F843-42E2-9EA7-DF3328D40ACE}">
      <dsp:nvSpPr>
        <dsp:cNvPr id="0" name=""/>
        <dsp:cNvSpPr/>
      </dsp:nvSpPr>
      <dsp:spPr>
        <a:xfrm>
          <a:off x="1579570" y="498973"/>
          <a:ext cx="4361311" cy="4361311"/>
        </a:xfrm>
        <a:prstGeom prst="pie">
          <a:avLst>
            <a:gd name="adj1" fmla="val 9000000"/>
            <a:gd name="adj2" fmla="val 1620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國中教育會考</a:t>
          </a:r>
          <a:br>
            <a:rPr lang="en-US" altLang="zh-TW" sz="2400" b="1" kern="1200" dirty="0">
              <a:latin typeface="微軟正黑體" panose="020B0604030504040204" pitchFamily="34" charset="-120"/>
              <a:ea typeface="微軟正黑體" panose="020B0604030504040204" pitchFamily="34" charset="-120"/>
            </a:rPr>
          </a:b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dsp:txBody>
      <dsp:txXfrm>
        <a:off x="2046854" y="1355659"/>
        <a:ext cx="1479730" cy="1453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C694F-FD6A-4DC2-A786-E1E03E476E95}">
      <dsp:nvSpPr>
        <dsp:cNvPr id="0" name=""/>
        <dsp:cNvSpPr/>
      </dsp:nvSpPr>
      <dsp:spPr>
        <a:xfrm>
          <a:off x="1229949"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0" kern="1200" dirty="0">
              <a:latin typeface="+mj-ea"/>
              <a:ea typeface="+mj-ea"/>
            </a:rPr>
            <a:t>比序開始</a:t>
          </a:r>
        </a:p>
      </dsp:txBody>
      <dsp:txXfrm>
        <a:off x="1267447" y="38402"/>
        <a:ext cx="2058773" cy="1205265"/>
      </dsp:txXfrm>
    </dsp:sp>
    <dsp:sp modelId="{92601D92-0F59-4823-B5E0-AF1ECF8DB762}">
      <dsp:nvSpPr>
        <dsp:cNvPr id="0" name=""/>
        <dsp:cNvSpPr/>
      </dsp:nvSpPr>
      <dsp:spPr>
        <a:xfrm>
          <a:off x="3551490"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3551490" y="482282"/>
        <a:ext cx="316651" cy="317504"/>
      </dsp:txXfrm>
    </dsp:sp>
    <dsp:sp modelId="{63D3CD5D-8963-41BB-99BC-89CB6294298C}">
      <dsp:nvSpPr>
        <dsp:cNvPr id="0" name=""/>
        <dsp:cNvSpPr/>
      </dsp:nvSpPr>
      <dsp:spPr>
        <a:xfrm>
          <a:off x="4217226"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總積分</a:t>
          </a:r>
          <a:r>
            <a:rPr lang="en-US" altLang="zh-TW" sz="2200" kern="1200" dirty="0">
              <a:latin typeface="+mj-ea"/>
              <a:ea typeface="+mj-ea"/>
            </a:rPr>
            <a:t>(108</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38402"/>
        <a:ext cx="2058773" cy="1205265"/>
      </dsp:txXfrm>
    </dsp:sp>
    <dsp:sp modelId="{5865F8F1-0B0E-4FCC-BA87-761C5836A589}">
      <dsp:nvSpPr>
        <dsp:cNvPr id="0" name=""/>
        <dsp:cNvSpPr/>
      </dsp:nvSpPr>
      <dsp:spPr>
        <a:xfrm>
          <a:off x="6538768"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6538768" y="482282"/>
        <a:ext cx="316651" cy="317504"/>
      </dsp:txXfrm>
    </dsp:sp>
    <dsp:sp modelId="{84FE2F63-7332-44D8-8817-2282EEFB6C79}">
      <dsp:nvSpPr>
        <dsp:cNvPr id="0" name=""/>
        <dsp:cNvSpPr/>
      </dsp:nvSpPr>
      <dsp:spPr>
        <a:xfrm>
          <a:off x="7204504"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多元學習表現積分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38402"/>
        <a:ext cx="2058773" cy="1205265"/>
      </dsp:txXfrm>
    </dsp:sp>
    <dsp:sp modelId="{51CDED6F-C44F-4FAF-ADBF-19EC68DCFADC}">
      <dsp:nvSpPr>
        <dsp:cNvPr id="0" name=""/>
        <dsp:cNvSpPr/>
      </dsp:nvSpPr>
      <dsp:spPr>
        <a:xfrm rot="5400000">
          <a:off x="8045209" y="1430530"/>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5400000">
        <a:off x="8112637" y="1468937"/>
        <a:ext cx="317504" cy="316651"/>
      </dsp:txXfrm>
    </dsp:sp>
    <dsp:sp modelId="{B6363C52-10EA-4638-AA8F-D90205E3F893}">
      <dsp:nvSpPr>
        <dsp:cNvPr id="0" name=""/>
        <dsp:cNvSpPr/>
      </dsp:nvSpPr>
      <dsp:spPr>
        <a:xfrm>
          <a:off x="7204504"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國中教育會考總積分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2172172"/>
        <a:ext cx="2058773" cy="1205265"/>
      </dsp:txXfrm>
    </dsp:sp>
    <dsp:sp modelId="{E230ADEB-9D29-4868-900A-FF489048EF91}">
      <dsp:nvSpPr>
        <dsp:cNvPr id="0" name=""/>
        <dsp:cNvSpPr/>
      </dsp:nvSpPr>
      <dsp:spPr>
        <a:xfrm rot="10800000">
          <a:off x="6564373"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6700081" y="2616052"/>
        <a:ext cx="316651" cy="317504"/>
      </dsp:txXfrm>
    </dsp:sp>
    <dsp:sp modelId="{C3EC282F-EBD0-447F-B379-331ABC45E148}">
      <dsp:nvSpPr>
        <dsp:cNvPr id="0" name=""/>
        <dsp:cNvSpPr/>
      </dsp:nvSpPr>
      <dsp:spPr>
        <a:xfrm>
          <a:off x="4217226"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志願序積分</a:t>
          </a:r>
          <a:br>
            <a:rPr lang="en-US" altLang="zh-TW" sz="2200" kern="1200" dirty="0">
              <a:latin typeface="+mj-ea"/>
              <a:ea typeface="+mj-ea"/>
            </a:rPr>
          </a:b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2172172"/>
        <a:ext cx="2058773" cy="1205265"/>
      </dsp:txXfrm>
    </dsp:sp>
    <dsp:sp modelId="{CF8743C8-E019-4275-8C48-289A8925C4AE}">
      <dsp:nvSpPr>
        <dsp:cNvPr id="0" name=""/>
        <dsp:cNvSpPr/>
      </dsp:nvSpPr>
      <dsp:spPr>
        <a:xfrm rot="10800000">
          <a:off x="3577095"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3712803" y="2616052"/>
        <a:ext cx="316651" cy="317504"/>
      </dsp:txXfrm>
    </dsp:sp>
    <dsp:sp modelId="{3CC10F6B-225C-4F33-AFC4-6C67E63CC943}">
      <dsp:nvSpPr>
        <dsp:cNvPr id="0" name=""/>
        <dsp:cNvSpPr/>
      </dsp:nvSpPr>
      <dsp:spPr>
        <a:xfrm>
          <a:off x="1229949"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國中教育會考各科標示</a:t>
          </a:r>
        </a:p>
      </dsp:txBody>
      <dsp:txXfrm>
        <a:off x="1267447" y="2172172"/>
        <a:ext cx="2058773" cy="1205265"/>
      </dsp:txXfrm>
    </dsp:sp>
    <dsp:sp modelId="{C7C39E72-F17A-4F9D-9BA0-9246854BC82C}">
      <dsp:nvSpPr>
        <dsp:cNvPr id="0" name=""/>
        <dsp:cNvSpPr/>
      </dsp:nvSpPr>
      <dsp:spPr>
        <a:xfrm rot="5400000">
          <a:off x="2070654" y="3564299"/>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5400000">
        <a:off x="2138082" y="3602706"/>
        <a:ext cx="317504" cy="316651"/>
      </dsp:txXfrm>
    </dsp:sp>
    <dsp:sp modelId="{C3071CC0-6700-482B-8BFA-77420B553D15}">
      <dsp:nvSpPr>
        <dsp:cNvPr id="0" name=""/>
        <dsp:cNvSpPr/>
      </dsp:nvSpPr>
      <dsp:spPr>
        <a:xfrm>
          <a:off x="1229949" y="4268443"/>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增額人數</a:t>
          </a:r>
          <a:r>
            <a:rPr lang="en-US" altLang="zh-TW" sz="2200" kern="1200" dirty="0">
              <a:latin typeface="+mj-ea"/>
              <a:ea typeface="+mj-ea"/>
            </a:rPr>
            <a:t>5%</a:t>
          </a:r>
          <a:r>
            <a:rPr lang="zh-TW" altLang="en-US" sz="2200" kern="1200" dirty="0">
              <a:latin typeface="+mj-ea"/>
              <a:ea typeface="+mj-ea"/>
            </a:rPr>
            <a:t>內直接增額錄取</a:t>
          </a:r>
        </a:p>
      </dsp:txBody>
      <dsp:txXfrm>
        <a:off x="1267447" y="4305941"/>
        <a:ext cx="2058773" cy="1205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754868" y="1284794"/>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453821" y="25194"/>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solidFill>
                <a:schemeClr val="bg1"/>
              </a:solidFill>
              <a:latin typeface="微軟正黑體" panose="020B0604030504040204" pitchFamily="34" charset="-120"/>
              <a:ea typeface="微軟正黑體" panose="020B0604030504040204" pitchFamily="34" charset="-120"/>
            </a:rPr>
            <a:t>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(108)</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519194" y="90567"/>
        <a:ext cx="1782097" cy="1208182"/>
      </dsp:txXfrm>
    </dsp:sp>
    <dsp:sp modelId="{3EC6D9C0-3464-416C-9C77-FA3F87AC7A46}">
      <dsp:nvSpPr>
        <dsp:cNvPr id="0" name=""/>
        <dsp:cNvSpPr/>
      </dsp:nvSpPr>
      <dsp:spPr>
        <a:xfrm>
          <a:off x="2380138" y="215863"/>
          <a:ext cx="1779912" cy="88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br>
            <a:rPr kumimoji="0" lang="en-US" altLang="zh-TW" sz="1400" kern="1200" dirty="0">
              <a:solidFill>
                <a:schemeClr val="tx1"/>
              </a:solidFill>
              <a:latin typeface="微軟正黑體" panose="020B0604030504040204" pitchFamily="34" charset="-120"/>
              <a:ea typeface="微軟正黑體" panose="020B0604030504040204" pitchFamily="34" charset="-120"/>
            </a:rPr>
          </a:br>
          <a:r>
            <a:rPr kumimoji="0" lang="zh-TW" altLang="en-US" sz="1400" kern="12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r>
            <a:rPr kumimoji="0" lang="zh-TW" altLang="en-US" sz="1400" kern="12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2380138" y="215863"/>
        <a:ext cx="1779912" cy="889725"/>
      </dsp:txXfrm>
    </dsp:sp>
    <dsp:sp modelId="{209A745C-FAF1-4C3E-9E01-89C89D5DB9FF}">
      <dsp:nvSpPr>
        <dsp:cNvPr id="0" name=""/>
        <dsp:cNvSpPr/>
      </dsp:nvSpPr>
      <dsp:spPr>
        <a:xfrm rot="5400000">
          <a:off x="2434105" y="2788852"/>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2133057" y="1529252"/>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solidFill>
                <a:schemeClr val="bg1"/>
              </a:solidFill>
              <a:latin typeface="微軟正黑體" panose="020B0604030504040204" pitchFamily="34" charset="-120"/>
              <a:ea typeface="微軟正黑體" panose="020B0604030504040204" pitchFamily="34" charset="-120"/>
            </a:rPr>
            <a:t>多元學習表現積分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2198430" y="1594625"/>
        <a:ext cx="1782097" cy="1208182"/>
      </dsp:txXfrm>
    </dsp:sp>
    <dsp:sp modelId="{10CE59F2-3DD3-446E-A12A-B738A3B70639}">
      <dsp:nvSpPr>
        <dsp:cNvPr id="0" name=""/>
        <dsp:cNvSpPr/>
      </dsp:nvSpPr>
      <dsp:spPr>
        <a:xfrm>
          <a:off x="4045900" y="1656949"/>
          <a:ext cx="1391219"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均衡學習</a:t>
          </a:r>
          <a:r>
            <a:rPr kumimoji="0" lang="en-US" altLang="zh-TW" sz="1400" kern="1200" dirty="0">
              <a:solidFill>
                <a:schemeClr val="tx1"/>
              </a:solidFill>
              <a:latin typeface="微軟正黑體" panose="020B0604030504040204" pitchFamily="34" charset="-120"/>
              <a:ea typeface="微軟正黑體" panose="020B0604030504040204" pitchFamily="34" charset="-120"/>
            </a:rPr>
            <a:t>(21)+</a:t>
          </a:r>
          <a:r>
            <a:rPr kumimoji="0" lang="zh-TW" altLang="en-US" sz="1400" kern="1200" dirty="0">
              <a:solidFill>
                <a:schemeClr val="tx1"/>
              </a:solidFill>
              <a:latin typeface="微軟正黑體" panose="020B0604030504040204" pitchFamily="34" charset="-120"/>
              <a:ea typeface="微軟正黑體" panose="020B0604030504040204" pitchFamily="34" charset="-120"/>
            </a:rPr>
            <a:t>服務學習</a:t>
          </a:r>
          <a:r>
            <a:rPr kumimoji="0" lang="en-US" altLang="zh-TW" sz="1400" kern="1200" dirty="0">
              <a:solidFill>
                <a:schemeClr val="tx1"/>
              </a:solidFill>
              <a:latin typeface="微軟正黑體" panose="020B0604030504040204" pitchFamily="34" charset="-120"/>
              <a:ea typeface="微軟正黑體" panose="020B0604030504040204" pitchFamily="34" charset="-120"/>
            </a:rPr>
            <a:t>(15)</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4045900" y="1656949"/>
        <a:ext cx="1391219" cy="1082180"/>
      </dsp:txXfrm>
    </dsp:sp>
    <dsp:sp modelId="{161EE67D-2708-4B6B-A363-E39EC82802F4}">
      <dsp:nvSpPr>
        <dsp:cNvPr id="0" name=""/>
        <dsp:cNvSpPr/>
      </dsp:nvSpPr>
      <dsp:spPr>
        <a:xfrm>
          <a:off x="3812294" y="3033310"/>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solidFill>
                <a:schemeClr val="bg1"/>
              </a:solidFill>
              <a:latin typeface="微軟正黑體" panose="020B0604030504040204" pitchFamily="34" charset="-120"/>
              <a:ea typeface="微軟正黑體" panose="020B0604030504040204" pitchFamily="34" charset="-120"/>
            </a:rPr>
            <a:t>會考總積分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3877667" y="3098683"/>
        <a:ext cx="1782097" cy="1208182"/>
      </dsp:txXfrm>
    </dsp:sp>
    <dsp:sp modelId="{C65DD51A-4D3B-425D-BC8D-87218477176A}">
      <dsp:nvSpPr>
        <dsp:cNvPr id="0" name=""/>
        <dsp:cNvSpPr/>
      </dsp:nvSpPr>
      <dsp:spPr>
        <a:xfrm>
          <a:off x="5689485" y="3152696"/>
          <a:ext cx="2370165"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solidFill>
                <a:schemeClr val="tx1"/>
              </a:solidFill>
              <a:latin typeface="微軟正黑體" panose="020B0604030504040204" pitchFamily="34" charset="-120"/>
              <a:ea typeface="微軟正黑體" panose="020B0604030504040204" pitchFamily="34" charset="-120"/>
            </a:rPr>
            <a:t>國文</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數學</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英語</a:t>
          </a:r>
          <a:r>
            <a:rPr lang="en-US" altLang="zh-TW" sz="1400" kern="1200" dirty="0">
              <a:solidFill>
                <a:schemeClr val="tx1"/>
              </a:solidFill>
              <a:latin typeface="微軟正黑體" panose="020B0604030504040204" pitchFamily="34" charset="-120"/>
              <a:ea typeface="微軟正黑體" panose="020B0604030504040204" pitchFamily="34" charset="-120"/>
            </a:rPr>
            <a:t>(7)+</a:t>
          </a:r>
          <a:br>
            <a:rPr lang="en-US" altLang="zh-TW" sz="1400" kern="1200" dirty="0">
              <a:solidFill>
                <a:schemeClr val="tx1"/>
              </a:solidFill>
              <a:latin typeface="微軟正黑體" panose="020B0604030504040204" pitchFamily="34" charset="-120"/>
              <a:ea typeface="微軟正黑體" panose="020B0604030504040204" pitchFamily="34" charset="-120"/>
            </a:rPr>
          </a:br>
          <a:r>
            <a:rPr lang="zh-TW" altLang="en-US" sz="1400" kern="1200" dirty="0">
              <a:solidFill>
                <a:schemeClr val="tx1"/>
              </a:solidFill>
              <a:latin typeface="微軟正黑體" panose="020B0604030504040204" pitchFamily="34" charset="-120"/>
              <a:ea typeface="微軟正黑體" panose="020B0604030504040204" pitchFamily="34" charset="-120"/>
            </a:rPr>
            <a:t>社會</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自然</a:t>
          </a:r>
          <a:r>
            <a:rPr lang="en-US" altLang="zh-TW" sz="1400" kern="1200" dirty="0">
              <a:solidFill>
                <a:schemeClr val="tx1"/>
              </a:solidFill>
              <a:latin typeface="微軟正黑體" panose="020B0604030504040204" pitchFamily="34" charset="-120"/>
              <a:ea typeface="微軟正黑體" panose="020B0604030504040204" pitchFamily="34" charset="-120"/>
            </a:rPr>
            <a:t>(7) +</a:t>
          </a:r>
          <a:r>
            <a:rPr lang="zh-TW" altLang="en-US" sz="1400" kern="1200" dirty="0">
              <a:solidFill>
                <a:schemeClr val="tx1"/>
              </a:solidFill>
              <a:latin typeface="微軟正黑體" panose="020B0604030504040204" pitchFamily="34" charset="-120"/>
              <a:ea typeface="微軟正黑體" panose="020B0604030504040204" pitchFamily="34" charset="-120"/>
            </a:rPr>
            <a:t>寫作</a:t>
          </a:r>
          <a:r>
            <a:rPr lang="en-US" altLang="zh-TW" sz="1400" kern="1200" dirty="0">
              <a:solidFill>
                <a:schemeClr val="tx1"/>
              </a:solidFill>
              <a:latin typeface="微軟正黑體" panose="020B0604030504040204" pitchFamily="34" charset="-120"/>
              <a:ea typeface="微軟正黑體" panose="020B0604030504040204" pitchFamily="34" charset="-120"/>
            </a:rPr>
            <a:t>(1)</a:t>
          </a:r>
          <a:r>
            <a:rPr kumimoji="0" lang="zh-TW" altLang="en-US" sz="1400" kern="1200" dirty="0">
              <a:solidFill>
                <a:schemeClr val="tx1"/>
              </a:solidFill>
              <a:latin typeface="微軟正黑體" panose="020B0604030504040204" pitchFamily="34" charset="-120"/>
              <a:ea typeface="微軟正黑體" panose="020B0604030504040204" pitchFamily="34" charset="-120"/>
            </a:rPr>
            <a:t> </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5689485" y="3152696"/>
        <a:ext cx="2370165" cy="1082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1751447" y="1329354"/>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1439958" y="26068"/>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微軟正黑體" panose="020B0604030504040204" pitchFamily="34" charset="-120"/>
              <a:ea typeface="微軟正黑體" panose="020B0604030504040204" pitchFamily="34" charset="-120"/>
            </a:rPr>
            <a:t>志願序</a:t>
          </a:r>
          <a:br>
            <a:rPr lang="en-US" altLang="zh-TW" sz="2600" b="1" kern="1200" dirty="0">
              <a:solidFill>
                <a:schemeClr val="bg1"/>
              </a:solidFill>
              <a:latin typeface="微軟正黑體" panose="020B0604030504040204" pitchFamily="34" charset="-120"/>
              <a:ea typeface="微軟正黑體" panose="020B0604030504040204" pitchFamily="34" charset="-120"/>
            </a:rPr>
          </a:br>
          <a:r>
            <a:rPr lang="zh-TW" altLang="en-US" sz="2600" b="1" kern="1200" dirty="0">
              <a:solidFill>
                <a:schemeClr val="bg1"/>
              </a:solidFill>
              <a:latin typeface="微軟正黑體" panose="020B0604030504040204" pitchFamily="34" charset="-120"/>
              <a:ea typeface="微軟正黑體" panose="020B0604030504040204" pitchFamily="34" charset="-120"/>
            </a:rPr>
            <a:t>積分</a:t>
          </a:r>
          <a:r>
            <a:rPr lang="en-US" altLang="zh-TW" sz="2600" b="1" kern="1200" dirty="0">
              <a:solidFill>
                <a:schemeClr val="bg1"/>
              </a:solidFill>
              <a:latin typeface="微軟正黑體" panose="020B0604030504040204" pitchFamily="34" charset="-120"/>
              <a:ea typeface="微軟正黑體" panose="020B0604030504040204" pitchFamily="34" charset="-120"/>
            </a:rPr>
            <a:t>(36)</a:t>
          </a:r>
          <a:endParaRPr lang="zh-TW" altLang="en-US" sz="2600" b="1" kern="1200" dirty="0">
            <a:solidFill>
              <a:schemeClr val="bg1"/>
            </a:solidFill>
            <a:latin typeface="微軟正黑體" panose="020B0604030504040204" pitchFamily="34" charset="-120"/>
            <a:ea typeface="微軟正黑體" panose="020B0604030504040204" pitchFamily="34" charset="-120"/>
          </a:endParaRPr>
        </a:p>
      </dsp:txBody>
      <dsp:txXfrm>
        <a:off x="1507598" y="93708"/>
        <a:ext cx="1843905" cy="1250085"/>
      </dsp:txXfrm>
    </dsp:sp>
    <dsp:sp modelId="{3EC6D9C0-3464-416C-9C77-FA3F87AC7A46}">
      <dsp:nvSpPr>
        <dsp:cNvPr id="0" name=""/>
        <dsp:cNvSpPr/>
      </dsp:nvSpPr>
      <dsp:spPr>
        <a:xfrm>
          <a:off x="3433084" y="223350"/>
          <a:ext cx="1841644" cy="920583"/>
        </a:xfrm>
        <a:prstGeom prst="rect">
          <a:avLst/>
        </a:prstGeom>
        <a:noFill/>
        <a:ln>
          <a:noFill/>
        </a:ln>
        <a:effectLst/>
      </dsp:spPr>
      <dsp:style>
        <a:lnRef idx="0">
          <a:scrgbClr r="0" g="0" b="0"/>
        </a:lnRef>
        <a:fillRef idx="0">
          <a:scrgbClr r="0" g="0" b="0"/>
        </a:fillRef>
        <a:effectRef idx="0">
          <a:scrgbClr r="0" g="0" b="0"/>
        </a:effectRef>
        <a:fontRef idx="minor"/>
      </dsp:style>
    </dsp:sp>
    <dsp:sp modelId="{209A745C-FAF1-4C3E-9E01-89C89D5DB9FF}">
      <dsp:nvSpPr>
        <dsp:cNvPr id="0" name=""/>
        <dsp:cNvSpPr/>
      </dsp:nvSpPr>
      <dsp:spPr>
        <a:xfrm rot="5400000">
          <a:off x="3488923" y="2885576"/>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3177434" y="1582290"/>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微軟正黑體" panose="020B0604030504040204" pitchFamily="34" charset="-120"/>
              <a:ea typeface="微軟正黑體" panose="020B0604030504040204" pitchFamily="34" charset="-120"/>
            </a:rPr>
            <a:t>各科會考標示</a:t>
          </a:r>
        </a:p>
      </dsp:txBody>
      <dsp:txXfrm>
        <a:off x="3245074" y="1649930"/>
        <a:ext cx="1843905" cy="1250085"/>
      </dsp:txXfrm>
    </dsp:sp>
    <dsp:sp modelId="{10CE59F2-3DD3-446E-A12A-B738A3B70639}">
      <dsp:nvSpPr>
        <dsp:cNvPr id="0" name=""/>
        <dsp:cNvSpPr/>
      </dsp:nvSpPr>
      <dsp:spPr>
        <a:xfrm>
          <a:off x="5156620" y="1714416"/>
          <a:ext cx="1439470" cy="1119713"/>
        </a:xfrm>
        <a:prstGeom prst="rect">
          <a:avLst/>
        </a:prstGeom>
        <a:noFill/>
        <a:ln>
          <a:noFill/>
        </a:ln>
        <a:effectLst/>
      </dsp:spPr>
      <dsp:style>
        <a:lnRef idx="0">
          <a:scrgbClr r="0" g="0" b="0"/>
        </a:lnRef>
        <a:fillRef idx="0">
          <a:scrgbClr r="0" g="0" b="0"/>
        </a:fillRef>
        <a:effectRef idx="0">
          <a:scrgbClr r="0" g="0" b="0"/>
        </a:effectRef>
        <a:fontRef idx="minor"/>
      </dsp:style>
    </dsp:sp>
    <dsp:sp modelId="{161EE67D-2708-4B6B-A363-E39EC82802F4}">
      <dsp:nvSpPr>
        <dsp:cNvPr id="0" name=""/>
        <dsp:cNvSpPr/>
      </dsp:nvSpPr>
      <dsp:spPr>
        <a:xfrm>
          <a:off x="4914911" y="3138513"/>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0" lang="zh-TW" altLang="en-US" sz="2000" b="1" kern="1200"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kern="1200" dirty="0">
              <a:solidFill>
                <a:schemeClr val="bg1"/>
              </a:solidFill>
              <a:latin typeface="微軟正黑體" panose="020B0604030504040204" pitchFamily="34" charset="-120"/>
              <a:ea typeface="微軟正黑體" panose="020B0604030504040204" pitchFamily="34" charset="-120"/>
            </a:rPr>
            <a:t>5%</a:t>
          </a:r>
          <a:r>
            <a:rPr kumimoji="0" lang="zh-TW" altLang="en-US" sz="2000" b="1" kern="1200"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kern="1200" dirty="0">
              <a:solidFill>
                <a:schemeClr val="bg1"/>
              </a:solidFill>
              <a:latin typeface="微軟正黑體" panose="020B0604030504040204" pitchFamily="34" charset="-120"/>
              <a:ea typeface="微軟正黑體" panose="020B0604030504040204" pitchFamily="34" charset="-120"/>
            </a:rPr>
            <a:t> </a:t>
          </a:r>
          <a:endParaRPr lang="zh-TW" altLang="en-US" sz="2800" kern="1200" dirty="0">
            <a:solidFill>
              <a:schemeClr val="bg1"/>
            </a:solidFill>
            <a:latin typeface="微軟正黑體" panose="020B0604030504040204" pitchFamily="34" charset="-120"/>
            <a:ea typeface="微軟正黑體" panose="020B0604030504040204" pitchFamily="34" charset="-120"/>
          </a:endParaRPr>
        </a:p>
      </dsp:txBody>
      <dsp:txXfrm>
        <a:off x="4982551" y="3206153"/>
        <a:ext cx="1843905" cy="1250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3076364" cy="513508"/>
          </a:xfrm>
          <a:prstGeom prst="rect">
            <a:avLst/>
          </a:prstGeom>
        </p:spPr>
        <p:txBody>
          <a:bodyPr vert="horz" lIns="94632" tIns="47316" rIns="94632" bIns="47316" rtlCol="0"/>
          <a:lstStyle>
            <a:lvl1pPr algn="l">
              <a:defRPr sz="1300"/>
            </a:lvl1pPr>
          </a:lstStyle>
          <a:p>
            <a:endParaRPr lang="zh-TW" altLang="en-US"/>
          </a:p>
        </p:txBody>
      </p:sp>
      <p:sp>
        <p:nvSpPr>
          <p:cNvPr id="3" name="日期版面配置區 2"/>
          <p:cNvSpPr>
            <a:spLocks noGrp="1"/>
          </p:cNvSpPr>
          <p:nvPr>
            <p:ph type="dt" sz="quarter" idx="1"/>
          </p:nvPr>
        </p:nvSpPr>
        <p:spPr>
          <a:xfrm>
            <a:off x="4021295" y="2"/>
            <a:ext cx="3076364" cy="513508"/>
          </a:xfrm>
          <a:prstGeom prst="rect">
            <a:avLst/>
          </a:prstGeom>
        </p:spPr>
        <p:txBody>
          <a:bodyPr vert="horz" lIns="94632" tIns="47316" rIns="94632" bIns="47316" rtlCol="0"/>
          <a:lstStyle>
            <a:lvl1pPr algn="r">
              <a:defRPr sz="1300"/>
            </a:lvl1pPr>
          </a:lstStyle>
          <a:p>
            <a:fld id="{F94C53A9-7DFF-4EFC-A610-3FE9437D4035}" type="datetimeFigureOut">
              <a:rPr lang="zh-TW" altLang="en-US" smtClean="0"/>
              <a:t>2024/3/8</a:t>
            </a:fld>
            <a:endParaRPr lang="zh-TW" altLang="en-US"/>
          </a:p>
        </p:txBody>
      </p:sp>
      <p:sp>
        <p:nvSpPr>
          <p:cNvPr id="4" name="頁尾版面配置區 3"/>
          <p:cNvSpPr>
            <a:spLocks noGrp="1"/>
          </p:cNvSpPr>
          <p:nvPr>
            <p:ph type="ftr" sz="quarter" idx="2"/>
          </p:nvPr>
        </p:nvSpPr>
        <p:spPr>
          <a:xfrm>
            <a:off x="0" y="9721107"/>
            <a:ext cx="3076364" cy="513507"/>
          </a:xfrm>
          <a:prstGeom prst="rect">
            <a:avLst/>
          </a:prstGeom>
        </p:spPr>
        <p:txBody>
          <a:bodyPr vert="horz" lIns="94632" tIns="47316" rIns="94632" bIns="47316" rtlCol="0" anchor="b"/>
          <a:lstStyle>
            <a:lvl1pPr algn="l">
              <a:defRPr sz="1300"/>
            </a:lvl1pPr>
          </a:lstStyle>
          <a:p>
            <a:endParaRPr lang="zh-TW" altLang="en-US"/>
          </a:p>
        </p:txBody>
      </p:sp>
      <p:sp>
        <p:nvSpPr>
          <p:cNvPr id="5" name="投影片編號版面配置區 4"/>
          <p:cNvSpPr>
            <a:spLocks noGrp="1"/>
          </p:cNvSpPr>
          <p:nvPr>
            <p:ph type="sldNum" sz="quarter" idx="3"/>
          </p:nvPr>
        </p:nvSpPr>
        <p:spPr>
          <a:xfrm>
            <a:off x="4021295" y="9721107"/>
            <a:ext cx="3076364" cy="513507"/>
          </a:xfrm>
          <a:prstGeom prst="rect">
            <a:avLst/>
          </a:prstGeom>
        </p:spPr>
        <p:txBody>
          <a:bodyPr vert="horz" lIns="94632" tIns="47316" rIns="94632" bIns="47316" rtlCol="0" anchor="b"/>
          <a:lstStyle>
            <a:lvl1pPr algn="r">
              <a:defRPr sz="1300"/>
            </a:lvl1pPr>
          </a:lstStyle>
          <a:p>
            <a:fld id="{FABC88AD-214D-41FA-87F7-9721BF80EFA0}" type="slidenum">
              <a:rPr lang="zh-TW" altLang="en-US" smtClean="0"/>
              <a:t>‹#›</a:t>
            </a:fld>
            <a:endParaRPr lang="zh-TW" altLang="en-US"/>
          </a:p>
        </p:txBody>
      </p:sp>
    </p:spTree>
    <p:extLst>
      <p:ext uri="{BB962C8B-B14F-4D97-AF65-F5344CB8AC3E}">
        <p14:creationId xmlns:p14="http://schemas.microsoft.com/office/powerpoint/2010/main" val="3372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3076142" cy="513284"/>
          </a:xfrm>
          <a:prstGeom prst="rect">
            <a:avLst/>
          </a:prstGeom>
        </p:spPr>
        <p:txBody>
          <a:bodyPr vert="horz" lIns="94632" tIns="47316" rIns="94632" bIns="47316" rtlCol="0"/>
          <a:lstStyle>
            <a:lvl1pPr algn="l">
              <a:defRPr sz="1300"/>
            </a:lvl1pPr>
          </a:lstStyle>
          <a:p>
            <a:endParaRPr lang="zh-TW" altLang="en-US"/>
          </a:p>
        </p:txBody>
      </p:sp>
      <p:sp>
        <p:nvSpPr>
          <p:cNvPr id="3" name="日期版面配置區 2"/>
          <p:cNvSpPr>
            <a:spLocks noGrp="1"/>
          </p:cNvSpPr>
          <p:nvPr>
            <p:ph type="dt" idx="1"/>
          </p:nvPr>
        </p:nvSpPr>
        <p:spPr>
          <a:xfrm>
            <a:off x="4021504" y="0"/>
            <a:ext cx="3076142" cy="513284"/>
          </a:xfrm>
          <a:prstGeom prst="rect">
            <a:avLst/>
          </a:prstGeom>
        </p:spPr>
        <p:txBody>
          <a:bodyPr vert="horz" lIns="94632" tIns="47316" rIns="94632" bIns="47316" rtlCol="0"/>
          <a:lstStyle>
            <a:lvl1pPr algn="r">
              <a:defRPr sz="1300"/>
            </a:lvl1pPr>
          </a:lstStyle>
          <a:p>
            <a:fld id="{8B7AEAF9-89DE-4F9D-9429-BF2C4AC86DCF}" type="datetimeFigureOut">
              <a:rPr lang="zh-TW" altLang="en-US" smtClean="0"/>
              <a:t>2024/3/8</a:t>
            </a:fld>
            <a:endParaRPr lang="zh-TW" altLang="en-US"/>
          </a:p>
        </p:txBody>
      </p:sp>
      <p:sp>
        <p:nvSpPr>
          <p:cNvPr id="4" name="投影片圖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32" tIns="47316" rIns="94632" bIns="47316" rtlCol="0" anchor="ctr"/>
          <a:lstStyle/>
          <a:p>
            <a:endParaRPr lang="zh-TW" altLang="en-US"/>
          </a:p>
        </p:txBody>
      </p:sp>
      <p:sp>
        <p:nvSpPr>
          <p:cNvPr id="5" name="備忘稿版面配置區 4"/>
          <p:cNvSpPr>
            <a:spLocks noGrp="1"/>
          </p:cNvSpPr>
          <p:nvPr>
            <p:ph type="body" sz="quarter" idx="3"/>
          </p:nvPr>
        </p:nvSpPr>
        <p:spPr>
          <a:xfrm>
            <a:off x="710262" y="4925235"/>
            <a:ext cx="5678778" cy="4029439"/>
          </a:xfrm>
          <a:prstGeom prst="rect">
            <a:avLst/>
          </a:prstGeom>
        </p:spPr>
        <p:txBody>
          <a:bodyPr vert="horz" lIns="94632" tIns="47316" rIns="94632" bIns="47316"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721331"/>
            <a:ext cx="3076142" cy="513284"/>
          </a:xfrm>
          <a:prstGeom prst="rect">
            <a:avLst/>
          </a:prstGeom>
        </p:spPr>
        <p:txBody>
          <a:bodyPr vert="horz" lIns="94632" tIns="47316" rIns="94632" bIns="47316"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504" y="9721331"/>
            <a:ext cx="3076142" cy="513284"/>
          </a:xfrm>
          <a:prstGeom prst="rect">
            <a:avLst/>
          </a:prstGeom>
        </p:spPr>
        <p:txBody>
          <a:bodyPr vert="horz" lIns="94632" tIns="47316" rIns="94632" bIns="47316" rtlCol="0" anchor="b"/>
          <a:lstStyle>
            <a:lvl1pPr algn="r">
              <a:defRPr sz="1300"/>
            </a:lvl1pPr>
          </a:lstStyle>
          <a:p>
            <a:fld id="{C43D93F0-F195-48F5-8BD9-8FA0B09DC7EB}" type="slidenum">
              <a:rPr lang="zh-TW" altLang="en-US" smtClean="0"/>
              <a:t>‹#›</a:t>
            </a:fld>
            <a:endParaRPr lang="zh-TW" altLang="en-US"/>
          </a:p>
        </p:txBody>
      </p:sp>
    </p:spTree>
    <p:extLst>
      <p:ext uri="{BB962C8B-B14F-4D97-AF65-F5344CB8AC3E}">
        <p14:creationId xmlns:p14="http://schemas.microsoft.com/office/powerpoint/2010/main" val="408334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a:t>
            </a:fld>
            <a:endParaRPr lang="zh-TW" altLang="en-US"/>
          </a:p>
        </p:txBody>
      </p:sp>
    </p:spTree>
    <p:extLst>
      <p:ext uri="{BB962C8B-B14F-4D97-AF65-F5344CB8AC3E}">
        <p14:creationId xmlns:p14="http://schemas.microsoft.com/office/powerpoint/2010/main" val="169024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a:t>
            </a:fld>
            <a:endParaRPr lang="zh-TW" altLang="en-US"/>
          </a:p>
        </p:txBody>
      </p:sp>
    </p:spTree>
    <p:extLst>
      <p:ext uri="{BB962C8B-B14F-4D97-AF65-F5344CB8AC3E}">
        <p14:creationId xmlns:p14="http://schemas.microsoft.com/office/powerpoint/2010/main" val="17383052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104</a:t>
            </a:fld>
            <a:endParaRPr lang="zh-TW" altLang="en-US"/>
          </a:p>
        </p:txBody>
      </p:sp>
    </p:spTree>
    <p:extLst>
      <p:ext uri="{BB962C8B-B14F-4D97-AF65-F5344CB8AC3E}">
        <p14:creationId xmlns:p14="http://schemas.microsoft.com/office/powerpoint/2010/main" val="1502969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105</a:t>
            </a:fld>
            <a:endParaRPr lang="zh-TW" altLang="en-US"/>
          </a:p>
        </p:txBody>
      </p:sp>
    </p:spTree>
    <p:extLst>
      <p:ext uri="{BB962C8B-B14F-4D97-AF65-F5344CB8AC3E}">
        <p14:creationId xmlns:p14="http://schemas.microsoft.com/office/powerpoint/2010/main" val="14506421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106</a:t>
            </a:fld>
            <a:endParaRPr lang="zh-TW" altLang="en-US"/>
          </a:p>
        </p:txBody>
      </p:sp>
    </p:spTree>
    <p:extLst>
      <p:ext uri="{BB962C8B-B14F-4D97-AF65-F5344CB8AC3E}">
        <p14:creationId xmlns:p14="http://schemas.microsoft.com/office/powerpoint/2010/main" val="1941221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107</a:t>
            </a:fld>
            <a:endParaRPr lang="zh-TW" altLang="en-US"/>
          </a:p>
        </p:txBody>
      </p:sp>
    </p:spTree>
    <p:extLst>
      <p:ext uri="{BB962C8B-B14F-4D97-AF65-F5344CB8AC3E}">
        <p14:creationId xmlns:p14="http://schemas.microsoft.com/office/powerpoint/2010/main" val="4569378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108</a:t>
            </a:fld>
            <a:endParaRPr lang="zh-TW" altLang="en-US"/>
          </a:p>
        </p:txBody>
      </p:sp>
    </p:spTree>
    <p:extLst>
      <p:ext uri="{BB962C8B-B14F-4D97-AF65-F5344CB8AC3E}">
        <p14:creationId xmlns:p14="http://schemas.microsoft.com/office/powerpoint/2010/main" val="29286262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109</a:t>
            </a:fld>
            <a:endParaRPr lang="zh-TW" altLang="en-US"/>
          </a:p>
        </p:txBody>
      </p:sp>
    </p:spTree>
    <p:extLst>
      <p:ext uri="{BB962C8B-B14F-4D97-AF65-F5344CB8AC3E}">
        <p14:creationId xmlns:p14="http://schemas.microsoft.com/office/powerpoint/2010/main" val="20677511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110</a:t>
            </a:fld>
            <a:endParaRPr lang="zh-TW" altLang="en-US"/>
          </a:p>
        </p:txBody>
      </p:sp>
    </p:spTree>
    <p:extLst>
      <p:ext uri="{BB962C8B-B14F-4D97-AF65-F5344CB8AC3E}">
        <p14:creationId xmlns:p14="http://schemas.microsoft.com/office/powerpoint/2010/main" val="1033683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111</a:t>
            </a:fld>
            <a:endParaRPr lang="zh-TW" altLang="en-US"/>
          </a:p>
        </p:txBody>
      </p:sp>
    </p:spTree>
    <p:extLst>
      <p:ext uri="{BB962C8B-B14F-4D97-AF65-F5344CB8AC3E}">
        <p14:creationId xmlns:p14="http://schemas.microsoft.com/office/powerpoint/2010/main" val="22145874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112</a:t>
            </a:fld>
            <a:endParaRPr lang="zh-TW" altLang="en-US"/>
          </a:p>
        </p:txBody>
      </p:sp>
    </p:spTree>
    <p:extLst>
      <p:ext uri="{BB962C8B-B14F-4D97-AF65-F5344CB8AC3E}">
        <p14:creationId xmlns:p14="http://schemas.microsoft.com/office/powerpoint/2010/main" val="3230479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113</a:t>
            </a:fld>
            <a:endParaRPr lang="zh-TW" altLang="en-US"/>
          </a:p>
        </p:txBody>
      </p:sp>
    </p:spTree>
    <p:extLst>
      <p:ext uri="{BB962C8B-B14F-4D97-AF65-F5344CB8AC3E}">
        <p14:creationId xmlns:p14="http://schemas.microsoft.com/office/powerpoint/2010/main" val="25824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a:t>
            </a:fld>
            <a:endParaRPr lang="zh-TW" altLang="en-US"/>
          </a:p>
        </p:txBody>
      </p:sp>
    </p:spTree>
    <p:extLst>
      <p:ext uri="{BB962C8B-B14F-4D97-AF65-F5344CB8AC3E}">
        <p14:creationId xmlns:p14="http://schemas.microsoft.com/office/powerpoint/2010/main" val="41252441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114</a:t>
            </a:fld>
            <a:endParaRPr lang="zh-TW" altLang="en-US"/>
          </a:p>
        </p:txBody>
      </p:sp>
    </p:spTree>
    <p:extLst>
      <p:ext uri="{BB962C8B-B14F-4D97-AF65-F5344CB8AC3E}">
        <p14:creationId xmlns:p14="http://schemas.microsoft.com/office/powerpoint/2010/main" val="18832263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115</a:t>
            </a:fld>
            <a:endParaRPr lang="zh-TW" altLang="en-US"/>
          </a:p>
        </p:txBody>
      </p:sp>
    </p:spTree>
    <p:extLst>
      <p:ext uri="{BB962C8B-B14F-4D97-AF65-F5344CB8AC3E}">
        <p14:creationId xmlns:p14="http://schemas.microsoft.com/office/powerpoint/2010/main" val="14712649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116</a:t>
            </a:fld>
            <a:endParaRPr lang="zh-TW" altLang="en-US"/>
          </a:p>
        </p:txBody>
      </p:sp>
    </p:spTree>
    <p:extLst>
      <p:ext uri="{BB962C8B-B14F-4D97-AF65-F5344CB8AC3E}">
        <p14:creationId xmlns:p14="http://schemas.microsoft.com/office/powerpoint/2010/main" val="9252498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117</a:t>
            </a:fld>
            <a:endParaRPr lang="zh-TW" altLang="en-US"/>
          </a:p>
        </p:txBody>
      </p:sp>
    </p:spTree>
    <p:extLst>
      <p:ext uri="{BB962C8B-B14F-4D97-AF65-F5344CB8AC3E}">
        <p14:creationId xmlns:p14="http://schemas.microsoft.com/office/powerpoint/2010/main" val="22271943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118</a:t>
            </a:fld>
            <a:endParaRPr lang="zh-TW" altLang="en-US"/>
          </a:p>
        </p:txBody>
      </p:sp>
    </p:spTree>
    <p:extLst>
      <p:ext uri="{BB962C8B-B14F-4D97-AF65-F5344CB8AC3E}">
        <p14:creationId xmlns:p14="http://schemas.microsoft.com/office/powerpoint/2010/main" val="30486845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119</a:t>
            </a:fld>
            <a:endParaRPr lang="zh-TW" altLang="en-US"/>
          </a:p>
        </p:txBody>
      </p:sp>
    </p:spTree>
    <p:extLst>
      <p:ext uri="{BB962C8B-B14F-4D97-AF65-F5344CB8AC3E}">
        <p14:creationId xmlns:p14="http://schemas.microsoft.com/office/powerpoint/2010/main" val="1856919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120</a:t>
            </a:fld>
            <a:endParaRPr lang="zh-TW" altLang="en-US"/>
          </a:p>
        </p:txBody>
      </p:sp>
    </p:spTree>
    <p:extLst>
      <p:ext uri="{BB962C8B-B14F-4D97-AF65-F5344CB8AC3E}">
        <p14:creationId xmlns:p14="http://schemas.microsoft.com/office/powerpoint/2010/main" val="32345213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121</a:t>
            </a:fld>
            <a:endParaRPr lang="zh-TW" altLang="en-US"/>
          </a:p>
        </p:txBody>
      </p:sp>
    </p:spTree>
    <p:extLst>
      <p:ext uri="{BB962C8B-B14F-4D97-AF65-F5344CB8AC3E}">
        <p14:creationId xmlns:p14="http://schemas.microsoft.com/office/powerpoint/2010/main" val="36020395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122</a:t>
            </a:fld>
            <a:endParaRPr lang="zh-TW" altLang="en-US"/>
          </a:p>
        </p:txBody>
      </p:sp>
    </p:spTree>
    <p:extLst>
      <p:ext uri="{BB962C8B-B14F-4D97-AF65-F5344CB8AC3E}">
        <p14:creationId xmlns:p14="http://schemas.microsoft.com/office/powerpoint/2010/main" val="6811596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123</a:t>
            </a:fld>
            <a:endParaRPr lang="zh-TW" altLang="en-US"/>
          </a:p>
        </p:txBody>
      </p:sp>
    </p:spTree>
    <p:extLst>
      <p:ext uri="{BB962C8B-B14F-4D97-AF65-F5344CB8AC3E}">
        <p14:creationId xmlns:p14="http://schemas.microsoft.com/office/powerpoint/2010/main" val="345847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a:t>
            </a:fld>
            <a:endParaRPr lang="zh-TW" altLang="en-US"/>
          </a:p>
        </p:txBody>
      </p:sp>
    </p:spTree>
    <p:extLst>
      <p:ext uri="{BB962C8B-B14F-4D97-AF65-F5344CB8AC3E}">
        <p14:creationId xmlns:p14="http://schemas.microsoft.com/office/powerpoint/2010/main" val="32292758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129</a:t>
            </a:fld>
            <a:endParaRPr lang="zh-TW" altLang="en-US"/>
          </a:p>
        </p:txBody>
      </p:sp>
    </p:spTree>
    <p:extLst>
      <p:ext uri="{BB962C8B-B14F-4D97-AF65-F5344CB8AC3E}">
        <p14:creationId xmlns:p14="http://schemas.microsoft.com/office/powerpoint/2010/main" val="18382664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130</a:t>
            </a:fld>
            <a:endParaRPr lang="zh-TW" altLang="en-US"/>
          </a:p>
        </p:txBody>
      </p:sp>
    </p:spTree>
    <p:extLst>
      <p:ext uri="{BB962C8B-B14F-4D97-AF65-F5344CB8AC3E}">
        <p14:creationId xmlns:p14="http://schemas.microsoft.com/office/powerpoint/2010/main" val="9137499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131</a:t>
            </a:fld>
            <a:endParaRPr lang="zh-TW" altLang="en-US"/>
          </a:p>
        </p:txBody>
      </p:sp>
    </p:spTree>
    <p:extLst>
      <p:ext uri="{BB962C8B-B14F-4D97-AF65-F5344CB8AC3E}">
        <p14:creationId xmlns:p14="http://schemas.microsoft.com/office/powerpoint/2010/main" val="17671727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132</a:t>
            </a:fld>
            <a:endParaRPr lang="zh-TW" altLang="en-US"/>
          </a:p>
        </p:txBody>
      </p:sp>
    </p:spTree>
    <p:extLst>
      <p:ext uri="{BB962C8B-B14F-4D97-AF65-F5344CB8AC3E}">
        <p14:creationId xmlns:p14="http://schemas.microsoft.com/office/powerpoint/2010/main" val="25898952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133</a:t>
            </a:fld>
            <a:endParaRPr lang="zh-TW" altLang="en-US"/>
          </a:p>
        </p:txBody>
      </p:sp>
    </p:spTree>
    <p:extLst>
      <p:ext uri="{BB962C8B-B14F-4D97-AF65-F5344CB8AC3E}">
        <p14:creationId xmlns:p14="http://schemas.microsoft.com/office/powerpoint/2010/main" val="11753227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134</a:t>
            </a:fld>
            <a:endParaRPr lang="zh-TW" altLang="en-US"/>
          </a:p>
        </p:txBody>
      </p:sp>
    </p:spTree>
    <p:extLst>
      <p:ext uri="{BB962C8B-B14F-4D97-AF65-F5344CB8AC3E}">
        <p14:creationId xmlns:p14="http://schemas.microsoft.com/office/powerpoint/2010/main" val="32713145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135</a:t>
            </a:fld>
            <a:endParaRPr lang="zh-TW" altLang="en-US"/>
          </a:p>
        </p:txBody>
      </p:sp>
    </p:spTree>
    <p:extLst>
      <p:ext uri="{BB962C8B-B14F-4D97-AF65-F5344CB8AC3E}">
        <p14:creationId xmlns:p14="http://schemas.microsoft.com/office/powerpoint/2010/main" val="2501266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136</a:t>
            </a:fld>
            <a:endParaRPr lang="zh-TW" altLang="en-US"/>
          </a:p>
        </p:txBody>
      </p:sp>
    </p:spTree>
    <p:extLst>
      <p:ext uri="{BB962C8B-B14F-4D97-AF65-F5344CB8AC3E}">
        <p14:creationId xmlns:p14="http://schemas.microsoft.com/office/powerpoint/2010/main" val="21356552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137</a:t>
            </a:fld>
            <a:endParaRPr lang="zh-TW" altLang="en-US"/>
          </a:p>
        </p:txBody>
      </p:sp>
    </p:spTree>
    <p:extLst>
      <p:ext uri="{BB962C8B-B14F-4D97-AF65-F5344CB8AC3E}">
        <p14:creationId xmlns:p14="http://schemas.microsoft.com/office/powerpoint/2010/main" val="35224400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138</a:t>
            </a:fld>
            <a:endParaRPr lang="zh-TW" altLang="en-US"/>
          </a:p>
        </p:txBody>
      </p:sp>
    </p:spTree>
    <p:extLst>
      <p:ext uri="{BB962C8B-B14F-4D97-AF65-F5344CB8AC3E}">
        <p14:creationId xmlns:p14="http://schemas.microsoft.com/office/powerpoint/2010/main" val="157810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a:t>
            </a:fld>
            <a:endParaRPr lang="zh-TW" altLang="en-US"/>
          </a:p>
        </p:txBody>
      </p:sp>
    </p:spTree>
    <p:extLst>
      <p:ext uri="{BB962C8B-B14F-4D97-AF65-F5344CB8AC3E}">
        <p14:creationId xmlns:p14="http://schemas.microsoft.com/office/powerpoint/2010/main" val="28695551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139</a:t>
            </a:fld>
            <a:endParaRPr lang="zh-TW" altLang="en-US"/>
          </a:p>
        </p:txBody>
      </p:sp>
    </p:spTree>
    <p:extLst>
      <p:ext uri="{BB962C8B-B14F-4D97-AF65-F5344CB8AC3E}">
        <p14:creationId xmlns:p14="http://schemas.microsoft.com/office/powerpoint/2010/main" val="5134680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140</a:t>
            </a:fld>
            <a:endParaRPr lang="zh-TW" altLang="en-US"/>
          </a:p>
        </p:txBody>
      </p:sp>
    </p:spTree>
    <p:extLst>
      <p:ext uri="{BB962C8B-B14F-4D97-AF65-F5344CB8AC3E}">
        <p14:creationId xmlns:p14="http://schemas.microsoft.com/office/powerpoint/2010/main" val="36682088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141</a:t>
            </a:fld>
            <a:endParaRPr lang="zh-TW" altLang="en-US"/>
          </a:p>
        </p:txBody>
      </p:sp>
    </p:spTree>
    <p:extLst>
      <p:ext uri="{BB962C8B-B14F-4D97-AF65-F5344CB8AC3E}">
        <p14:creationId xmlns:p14="http://schemas.microsoft.com/office/powerpoint/2010/main" val="9127708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142</a:t>
            </a:fld>
            <a:endParaRPr lang="zh-TW" altLang="en-US"/>
          </a:p>
        </p:txBody>
      </p:sp>
    </p:spTree>
    <p:extLst>
      <p:ext uri="{BB962C8B-B14F-4D97-AF65-F5344CB8AC3E}">
        <p14:creationId xmlns:p14="http://schemas.microsoft.com/office/powerpoint/2010/main" val="34377244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143</a:t>
            </a:fld>
            <a:endParaRPr lang="zh-TW" altLang="en-US"/>
          </a:p>
        </p:txBody>
      </p:sp>
    </p:spTree>
    <p:extLst>
      <p:ext uri="{BB962C8B-B14F-4D97-AF65-F5344CB8AC3E}">
        <p14:creationId xmlns:p14="http://schemas.microsoft.com/office/powerpoint/2010/main" val="40575723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144</a:t>
            </a:fld>
            <a:endParaRPr lang="zh-TW" altLang="en-US"/>
          </a:p>
        </p:txBody>
      </p:sp>
    </p:spTree>
    <p:extLst>
      <p:ext uri="{BB962C8B-B14F-4D97-AF65-F5344CB8AC3E}">
        <p14:creationId xmlns:p14="http://schemas.microsoft.com/office/powerpoint/2010/main" val="20304709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145</a:t>
            </a:fld>
            <a:endParaRPr lang="zh-TW" altLang="en-US"/>
          </a:p>
        </p:txBody>
      </p:sp>
    </p:spTree>
    <p:extLst>
      <p:ext uri="{BB962C8B-B14F-4D97-AF65-F5344CB8AC3E}">
        <p14:creationId xmlns:p14="http://schemas.microsoft.com/office/powerpoint/2010/main" val="30303616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146</a:t>
            </a:fld>
            <a:endParaRPr lang="zh-TW" altLang="en-US"/>
          </a:p>
        </p:txBody>
      </p:sp>
    </p:spTree>
    <p:extLst>
      <p:ext uri="{BB962C8B-B14F-4D97-AF65-F5344CB8AC3E}">
        <p14:creationId xmlns:p14="http://schemas.microsoft.com/office/powerpoint/2010/main" val="6930035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147</a:t>
            </a:fld>
            <a:endParaRPr lang="zh-TW" altLang="en-US"/>
          </a:p>
        </p:txBody>
      </p:sp>
    </p:spTree>
    <p:extLst>
      <p:ext uri="{BB962C8B-B14F-4D97-AF65-F5344CB8AC3E}">
        <p14:creationId xmlns:p14="http://schemas.microsoft.com/office/powerpoint/2010/main" val="21685902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148</a:t>
            </a:fld>
            <a:endParaRPr lang="zh-TW" altLang="en-US"/>
          </a:p>
        </p:txBody>
      </p:sp>
    </p:spTree>
    <p:extLst>
      <p:ext uri="{BB962C8B-B14F-4D97-AF65-F5344CB8AC3E}">
        <p14:creationId xmlns:p14="http://schemas.microsoft.com/office/powerpoint/2010/main" val="1383370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a:t>
            </a:fld>
            <a:endParaRPr lang="zh-TW" altLang="en-US"/>
          </a:p>
        </p:txBody>
      </p:sp>
    </p:spTree>
    <p:extLst>
      <p:ext uri="{BB962C8B-B14F-4D97-AF65-F5344CB8AC3E}">
        <p14:creationId xmlns:p14="http://schemas.microsoft.com/office/powerpoint/2010/main" val="39366308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149</a:t>
            </a:fld>
            <a:endParaRPr lang="zh-TW" altLang="en-US"/>
          </a:p>
        </p:txBody>
      </p:sp>
    </p:spTree>
    <p:extLst>
      <p:ext uri="{BB962C8B-B14F-4D97-AF65-F5344CB8AC3E}">
        <p14:creationId xmlns:p14="http://schemas.microsoft.com/office/powerpoint/2010/main" val="15579881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150</a:t>
            </a:fld>
            <a:endParaRPr lang="zh-TW" altLang="en-US"/>
          </a:p>
        </p:txBody>
      </p:sp>
    </p:spTree>
    <p:extLst>
      <p:ext uri="{BB962C8B-B14F-4D97-AF65-F5344CB8AC3E}">
        <p14:creationId xmlns:p14="http://schemas.microsoft.com/office/powerpoint/2010/main" val="220400090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151</a:t>
            </a:fld>
            <a:endParaRPr lang="zh-TW" altLang="en-US"/>
          </a:p>
        </p:txBody>
      </p:sp>
    </p:spTree>
    <p:extLst>
      <p:ext uri="{BB962C8B-B14F-4D97-AF65-F5344CB8AC3E}">
        <p14:creationId xmlns:p14="http://schemas.microsoft.com/office/powerpoint/2010/main" val="30775602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152</a:t>
            </a:fld>
            <a:endParaRPr lang="zh-TW" altLang="en-US"/>
          </a:p>
        </p:txBody>
      </p:sp>
    </p:spTree>
    <p:extLst>
      <p:ext uri="{BB962C8B-B14F-4D97-AF65-F5344CB8AC3E}">
        <p14:creationId xmlns:p14="http://schemas.microsoft.com/office/powerpoint/2010/main" val="389577856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153</a:t>
            </a:fld>
            <a:endParaRPr lang="zh-TW" altLang="en-US"/>
          </a:p>
        </p:txBody>
      </p:sp>
    </p:spTree>
    <p:extLst>
      <p:ext uri="{BB962C8B-B14F-4D97-AF65-F5344CB8AC3E}">
        <p14:creationId xmlns:p14="http://schemas.microsoft.com/office/powerpoint/2010/main" val="27368413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154</a:t>
            </a:fld>
            <a:endParaRPr lang="zh-TW" altLang="en-US"/>
          </a:p>
        </p:txBody>
      </p:sp>
    </p:spTree>
    <p:extLst>
      <p:ext uri="{BB962C8B-B14F-4D97-AF65-F5344CB8AC3E}">
        <p14:creationId xmlns:p14="http://schemas.microsoft.com/office/powerpoint/2010/main" val="30756378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155</a:t>
            </a:fld>
            <a:endParaRPr lang="zh-TW" altLang="en-US"/>
          </a:p>
        </p:txBody>
      </p:sp>
    </p:spTree>
    <p:extLst>
      <p:ext uri="{BB962C8B-B14F-4D97-AF65-F5344CB8AC3E}">
        <p14:creationId xmlns:p14="http://schemas.microsoft.com/office/powerpoint/2010/main" val="19449647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156</a:t>
            </a:fld>
            <a:endParaRPr lang="zh-TW" altLang="en-US"/>
          </a:p>
        </p:txBody>
      </p:sp>
    </p:spTree>
    <p:extLst>
      <p:ext uri="{BB962C8B-B14F-4D97-AF65-F5344CB8AC3E}">
        <p14:creationId xmlns:p14="http://schemas.microsoft.com/office/powerpoint/2010/main" val="254567308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157</a:t>
            </a:fld>
            <a:endParaRPr lang="zh-TW" altLang="en-US"/>
          </a:p>
        </p:txBody>
      </p:sp>
    </p:spTree>
    <p:extLst>
      <p:ext uri="{BB962C8B-B14F-4D97-AF65-F5344CB8AC3E}">
        <p14:creationId xmlns:p14="http://schemas.microsoft.com/office/powerpoint/2010/main" val="27840230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158</a:t>
            </a:fld>
            <a:endParaRPr lang="zh-TW" altLang="en-US"/>
          </a:p>
        </p:txBody>
      </p:sp>
    </p:spTree>
    <p:extLst>
      <p:ext uri="{BB962C8B-B14F-4D97-AF65-F5344CB8AC3E}">
        <p14:creationId xmlns:p14="http://schemas.microsoft.com/office/powerpoint/2010/main" val="118103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a:t>
            </a:fld>
            <a:endParaRPr lang="zh-TW" altLang="en-US"/>
          </a:p>
        </p:txBody>
      </p:sp>
    </p:spTree>
    <p:extLst>
      <p:ext uri="{BB962C8B-B14F-4D97-AF65-F5344CB8AC3E}">
        <p14:creationId xmlns:p14="http://schemas.microsoft.com/office/powerpoint/2010/main" val="24870814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159</a:t>
            </a:fld>
            <a:endParaRPr lang="zh-TW" altLang="en-US"/>
          </a:p>
        </p:txBody>
      </p:sp>
    </p:spTree>
    <p:extLst>
      <p:ext uri="{BB962C8B-B14F-4D97-AF65-F5344CB8AC3E}">
        <p14:creationId xmlns:p14="http://schemas.microsoft.com/office/powerpoint/2010/main" val="36224257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160</a:t>
            </a:fld>
            <a:endParaRPr lang="zh-TW" altLang="en-US"/>
          </a:p>
        </p:txBody>
      </p:sp>
    </p:spTree>
    <p:extLst>
      <p:ext uri="{BB962C8B-B14F-4D97-AF65-F5344CB8AC3E}">
        <p14:creationId xmlns:p14="http://schemas.microsoft.com/office/powerpoint/2010/main" val="37936102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161</a:t>
            </a:fld>
            <a:endParaRPr lang="zh-TW" altLang="en-US"/>
          </a:p>
        </p:txBody>
      </p:sp>
    </p:spTree>
    <p:extLst>
      <p:ext uri="{BB962C8B-B14F-4D97-AF65-F5344CB8AC3E}">
        <p14:creationId xmlns:p14="http://schemas.microsoft.com/office/powerpoint/2010/main" val="12580215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162</a:t>
            </a:fld>
            <a:endParaRPr lang="zh-TW" altLang="en-US"/>
          </a:p>
        </p:txBody>
      </p:sp>
    </p:spTree>
    <p:extLst>
      <p:ext uri="{BB962C8B-B14F-4D97-AF65-F5344CB8AC3E}">
        <p14:creationId xmlns:p14="http://schemas.microsoft.com/office/powerpoint/2010/main" val="196716144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163</a:t>
            </a:fld>
            <a:endParaRPr lang="zh-TW" altLang="en-US"/>
          </a:p>
        </p:txBody>
      </p:sp>
    </p:spTree>
    <p:extLst>
      <p:ext uri="{BB962C8B-B14F-4D97-AF65-F5344CB8AC3E}">
        <p14:creationId xmlns:p14="http://schemas.microsoft.com/office/powerpoint/2010/main" val="143090613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164</a:t>
            </a:fld>
            <a:endParaRPr lang="zh-TW" altLang="en-US"/>
          </a:p>
        </p:txBody>
      </p:sp>
    </p:spTree>
    <p:extLst>
      <p:ext uri="{BB962C8B-B14F-4D97-AF65-F5344CB8AC3E}">
        <p14:creationId xmlns:p14="http://schemas.microsoft.com/office/powerpoint/2010/main" val="12046608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165</a:t>
            </a:fld>
            <a:endParaRPr lang="zh-TW" altLang="en-US"/>
          </a:p>
        </p:txBody>
      </p:sp>
    </p:spTree>
    <p:extLst>
      <p:ext uri="{BB962C8B-B14F-4D97-AF65-F5344CB8AC3E}">
        <p14:creationId xmlns:p14="http://schemas.microsoft.com/office/powerpoint/2010/main" val="185540390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166</a:t>
            </a:fld>
            <a:endParaRPr lang="zh-TW" altLang="en-US"/>
          </a:p>
        </p:txBody>
      </p:sp>
    </p:spTree>
    <p:extLst>
      <p:ext uri="{BB962C8B-B14F-4D97-AF65-F5344CB8AC3E}">
        <p14:creationId xmlns:p14="http://schemas.microsoft.com/office/powerpoint/2010/main" val="176666225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167</a:t>
            </a:fld>
            <a:endParaRPr lang="zh-TW" altLang="en-US"/>
          </a:p>
        </p:txBody>
      </p:sp>
    </p:spTree>
    <p:extLst>
      <p:ext uri="{BB962C8B-B14F-4D97-AF65-F5344CB8AC3E}">
        <p14:creationId xmlns:p14="http://schemas.microsoft.com/office/powerpoint/2010/main" val="18817705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168</a:t>
            </a:fld>
            <a:endParaRPr lang="zh-TW" altLang="en-US"/>
          </a:p>
        </p:txBody>
      </p:sp>
    </p:spTree>
    <p:extLst>
      <p:ext uri="{BB962C8B-B14F-4D97-AF65-F5344CB8AC3E}">
        <p14:creationId xmlns:p14="http://schemas.microsoft.com/office/powerpoint/2010/main" val="329640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a:t>
            </a:fld>
            <a:endParaRPr lang="zh-TW" altLang="en-US"/>
          </a:p>
        </p:txBody>
      </p:sp>
    </p:spTree>
    <p:extLst>
      <p:ext uri="{BB962C8B-B14F-4D97-AF65-F5344CB8AC3E}">
        <p14:creationId xmlns:p14="http://schemas.microsoft.com/office/powerpoint/2010/main" val="6615506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169</a:t>
            </a:fld>
            <a:endParaRPr lang="zh-TW" altLang="en-US"/>
          </a:p>
        </p:txBody>
      </p:sp>
    </p:spTree>
    <p:extLst>
      <p:ext uri="{BB962C8B-B14F-4D97-AF65-F5344CB8AC3E}">
        <p14:creationId xmlns:p14="http://schemas.microsoft.com/office/powerpoint/2010/main" val="35334326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170</a:t>
            </a:fld>
            <a:endParaRPr lang="zh-TW" altLang="en-US"/>
          </a:p>
        </p:txBody>
      </p:sp>
    </p:spTree>
    <p:extLst>
      <p:ext uri="{BB962C8B-B14F-4D97-AF65-F5344CB8AC3E}">
        <p14:creationId xmlns:p14="http://schemas.microsoft.com/office/powerpoint/2010/main" val="15140462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171</a:t>
            </a:fld>
            <a:endParaRPr lang="zh-TW" altLang="en-US"/>
          </a:p>
        </p:txBody>
      </p:sp>
    </p:spTree>
    <p:extLst>
      <p:ext uri="{BB962C8B-B14F-4D97-AF65-F5344CB8AC3E}">
        <p14:creationId xmlns:p14="http://schemas.microsoft.com/office/powerpoint/2010/main" val="11930470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172</a:t>
            </a:fld>
            <a:endParaRPr lang="zh-TW" altLang="en-US"/>
          </a:p>
        </p:txBody>
      </p:sp>
    </p:spTree>
    <p:extLst>
      <p:ext uri="{BB962C8B-B14F-4D97-AF65-F5344CB8AC3E}">
        <p14:creationId xmlns:p14="http://schemas.microsoft.com/office/powerpoint/2010/main" val="31379340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173</a:t>
            </a:fld>
            <a:endParaRPr lang="zh-TW" altLang="en-US"/>
          </a:p>
        </p:txBody>
      </p:sp>
    </p:spTree>
    <p:extLst>
      <p:ext uri="{BB962C8B-B14F-4D97-AF65-F5344CB8AC3E}">
        <p14:creationId xmlns:p14="http://schemas.microsoft.com/office/powerpoint/2010/main" val="234594538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174</a:t>
            </a:fld>
            <a:endParaRPr lang="zh-TW" altLang="en-US"/>
          </a:p>
        </p:txBody>
      </p:sp>
    </p:spTree>
    <p:extLst>
      <p:ext uri="{BB962C8B-B14F-4D97-AF65-F5344CB8AC3E}">
        <p14:creationId xmlns:p14="http://schemas.microsoft.com/office/powerpoint/2010/main" val="9868364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175</a:t>
            </a:fld>
            <a:endParaRPr lang="zh-TW" altLang="en-US"/>
          </a:p>
        </p:txBody>
      </p:sp>
    </p:spTree>
    <p:extLst>
      <p:ext uri="{BB962C8B-B14F-4D97-AF65-F5344CB8AC3E}">
        <p14:creationId xmlns:p14="http://schemas.microsoft.com/office/powerpoint/2010/main" val="11385939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176</a:t>
            </a:fld>
            <a:endParaRPr lang="zh-TW" altLang="en-US"/>
          </a:p>
        </p:txBody>
      </p:sp>
    </p:spTree>
    <p:extLst>
      <p:ext uri="{BB962C8B-B14F-4D97-AF65-F5344CB8AC3E}">
        <p14:creationId xmlns:p14="http://schemas.microsoft.com/office/powerpoint/2010/main" val="57119255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177</a:t>
            </a:fld>
            <a:endParaRPr lang="zh-TW" altLang="en-US"/>
          </a:p>
        </p:txBody>
      </p:sp>
    </p:spTree>
    <p:extLst>
      <p:ext uri="{BB962C8B-B14F-4D97-AF65-F5344CB8AC3E}">
        <p14:creationId xmlns:p14="http://schemas.microsoft.com/office/powerpoint/2010/main" val="187931401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178</a:t>
            </a:fld>
            <a:endParaRPr lang="zh-TW" altLang="en-US"/>
          </a:p>
        </p:txBody>
      </p:sp>
    </p:spTree>
    <p:extLst>
      <p:ext uri="{BB962C8B-B14F-4D97-AF65-F5344CB8AC3E}">
        <p14:creationId xmlns:p14="http://schemas.microsoft.com/office/powerpoint/2010/main" val="86672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20</a:t>
            </a:fld>
            <a:endParaRPr lang="zh-TW" altLang="en-US"/>
          </a:p>
        </p:txBody>
      </p:sp>
    </p:spTree>
    <p:extLst>
      <p:ext uri="{BB962C8B-B14F-4D97-AF65-F5344CB8AC3E}">
        <p14:creationId xmlns:p14="http://schemas.microsoft.com/office/powerpoint/2010/main" val="10840690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179</a:t>
            </a:fld>
            <a:endParaRPr lang="zh-TW" altLang="en-US"/>
          </a:p>
        </p:txBody>
      </p:sp>
    </p:spTree>
    <p:extLst>
      <p:ext uri="{BB962C8B-B14F-4D97-AF65-F5344CB8AC3E}">
        <p14:creationId xmlns:p14="http://schemas.microsoft.com/office/powerpoint/2010/main" val="142903566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180</a:t>
            </a:fld>
            <a:endParaRPr lang="zh-TW" altLang="en-US"/>
          </a:p>
        </p:txBody>
      </p:sp>
    </p:spTree>
    <p:extLst>
      <p:ext uri="{BB962C8B-B14F-4D97-AF65-F5344CB8AC3E}">
        <p14:creationId xmlns:p14="http://schemas.microsoft.com/office/powerpoint/2010/main" val="39734752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181</a:t>
            </a:fld>
            <a:endParaRPr lang="zh-TW" altLang="en-US"/>
          </a:p>
        </p:txBody>
      </p:sp>
    </p:spTree>
    <p:extLst>
      <p:ext uri="{BB962C8B-B14F-4D97-AF65-F5344CB8AC3E}">
        <p14:creationId xmlns:p14="http://schemas.microsoft.com/office/powerpoint/2010/main" val="102538427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182</a:t>
            </a:fld>
            <a:endParaRPr lang="zh-TW" altLang="en-US"/>
          </a:p>
        </p:txBody>
      </p:sp>
    </p:spTree>
    <p:extLst>
      <p:ext uri="{BB962C8B-B14F-4D97-AF65-F5344CB8AC3E}">
        <p14:creationId xmlns:p14="http://schemas.microsoft.com/office/powerpoint/2010/main" val="184682914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183</a:t>
            </a:fld>
            <a:endParaRPr lang="zh-TW" altLang="en-US"/>
          </a:p>
        </p:txBody>
      </p:sp>
    </p:spTree>
    <p:extLst>
      <p:ext uri="{BB962C8B-B14F-4D97-AF65-F5344CB8AC3E}">
        <p14:creationId xmlns:p14="http://schemas.microsoft.com/office/powerpoint/2010/main" val="198260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21</a:t>
            </a:fld>
            <a:endParaRPr lang="zh-TW" altLang="en-US"/>
          </a:p>
        </p:txBody>
      </p:sp>
    </p:spTree>
    <p:extLst>
      <p:ext uri="{BB962C8B-B14F-4D97-AF65-F5344CB8AC3E}">
        <p14:creationId xmlns:p14="http://schemas.microsoft.com/office/powerpoint/2010/main" val="5074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22</a:t>
            </a:fld>
            <a:endParaRPr lang="zh-TW" altLang="en-US"/>
          </a:p>
        </p:txBody>
      </p:sp>
    </p:spTree>
    <p:extLst>
      <p:ext uri="{BB962C8B-B14F-4D97-AF65-F5344CB8AC3E}">
        <p14:creationId xmlns:p14="http://schemas.microsoft.com/office/powerpoint/2010/main" val="336687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a:t>
            </a:fld>
            <a:endParaRPr lang="zh-TW" altLang="en-US"/>
          </a:p>
        </p:txBody>
      </p:sp>
    </p:spTree>
    <p:extLst>
      <p:ext uri="{BB962C8B-B14F-4D97-AF65-F5344CB8AC3E}">
        <p14:creationId xmlns:p14="http://schemas.microsoft.com/office/powerpoint/2010/main" val="890775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23</a:t>
            </a:fld>
            <a:endParaRPr lang="zh-TW" altLang="en-US"/>
          </a:p>
        </p:txBody>
      </p:sp>
    </p:spTree>
    <p:extLst>
      <p:ext uri="{BB962C8B-B14F-4D97-AF65-F5344CB8AC3E}">
        <p14:creationId xmlns:p14="http://schemas.microsoft.com/office/powerpoint/2010/main" val="154921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24</a:t>
            </a:fld>
            <a:endParaRPr lang="zh-TW" altLang="en-US"/>
          </a:p>
        </p:txBody>
      </p:sp>
    </p:spTree>
    <p:extLst>
      <p:ext uri="{BB962C8B-B14F-4D97-AF65-F5344CB8AC3E}">
        <p14:creationId xmlns:p14="http://schemas.microsoft.com/office/powerpoint/2010/main" val="394472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25</a:t>
            </a:fld>
            <a:endParaRPr lang="zh-TW" altLang="en-US"/>
          </a:p>
        </p:txBody>
      </p:sp>
    </p:spTree>
    <p:extLst>
      <p:ext uri="{BB962C8B-B14F-4D97-AF65-F5344CB8AC3E}">
        <p14:creationId xmlns:p14="http://schemas.microsoft.com/office/powerpoint/2010/main" val="54357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26</a:t>
            </a:fld>
            <a:endParaRPr lang="zh-TW" altLang="en-US"/>
          </a:p>
        </p:txBody>
      </p:sp>
    </p:spTree>
    <p:extLst>
      <p:ext uri="{BB962C8B-B14F-4D97-AF65-F5344CB8AC3E}">
        <p14:creationId xmlns:p14="http://schemas.microsoft.com/office/powerpoint/2010/main" val="4093564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27</a:t>
            </a:fld>
            <a:endParaRPr lang="zh-TW" altLang="en-US"/>
          </a:p>
        </p:txBody>
      </p:sp>
    </p:spTree>
    <p:extLst>
      <p:ext uri="{BB962C8B-B14F-4D97-AF65-F5344CB8AC3E}">
        <p14:creationId xmlns:p14="http://schemas.microsoft.com/office/powerpoint/2010/main" val="596004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28</a:t>
            </a:fld>
            <a:endParaRPr lang="zh-TW" altLang="en-US"/>
          </a:p>
        </p:txBody>
      </p:sp>
    </p:spTree>
    <p:extLst>
      <p:ext uri="{BB962C8B-B14F-4D97-AF65-F5344CB8AC3E}">
        <p14:creationId xmlns:p14="http://schemas.microsoft.com/office/powerpoint/2010/main" val="1248630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29</a:t>
            </a:fld>
            <a:endParaRPr lang="zh-TW" altLang="en-US"/>
          </a:p>
        </p:txBody>
      </p:sp>
    </p:spTree>
    <p:extLst>
      <p:ext uri="{BB962C8B-B14F-4D97-AF65-F5344CB8AC3E}">
        <p14:creationId xmlns:p14="http://schemas.microsoft.com/office/powerpoint/2010/main" val="1207230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30</a:t>
            </a:fld>
            <a:endParaRPr lang="zh-TW" altLang="en-US"/>
          </a:p>
        </p:txBody>
      </p:sp>
    </p:spTree>
    <p:extLst>
      <p:ext uri="{BB962C8B-B14F-4D97-AF65-F5344CB8AC3E}">
        <p14:creationId xmlns:p14="http://schemas.microsoft.com/office/powerpoint/2010/main" val="4193386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31</a:t>
            </a:fld>
            <a:endParaRPr lang="zh-TW" altLang="en-US"/>
          </a:p>
        </p:txBody>
      </p:sp>
    </p:spTree>
    <p:extLst>
      <p:ext uri="{BB962C8B-B14F-4D97-AF65-F5344CB8AC3E}">
        <p14:creationId xmlns:p14="http://schemas.microsoft.com/office/powerpoint/2010/main" val="195172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32</a:t>
            </a:fld>
            <a:endParaRPr lang="zh-TW" altLang="en-US"/>
          </a:p>
        </p:txBody>
      </p:sp>
    </p:spTree>
    <p:extLst>
      <p:ext uri="{BB962C8B-B14F-4D97-AF65-F5344CB8AC3E}">
        <p14:creationId xmlns:p14="http://schemas.microsoft.com/office/powerpoint/2010/main" val="178312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a:t>
            </a:fld>
            <a:endParaRPr lang="zh-TW" altLang="en-US"/>
          </a:p>
        </p:txBody>
      </p:sp>
    </p:spTree>
    <p:extLst>
      <p:ext uri="{BB962C8B-B14F-4D97-AF65-F5344CB8AC3E}">
        <p14:creationId xmlns:p14="http://schemas.microsoft.com/office/powerpoint/2010/main" val="302064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33</a:t>
            </a:fld>
            <a:endParaRPr lang="zh-TW" altLang="en-US"/>
          </a:p>
        </p:txBody>
      </p:sp>
    </p:spTree>
    <p:extLst>
      <p:ext uri="{BB962C8B-B14F-4D97-AF65-F5344CB8AC3E}">
        <p14:creationId xmlns:p14="http://schemas.microsoft.com/office/powerpoint/2010/main" val="4172961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34</a:t>
            </a:fld>
            <a:endParaRPr lang="zh-TW" altLang="en-US"/>
          </a:p>
        </p:txBody>
      </p:sp>
    </p:spTree>
    <p:extLst>
      <p:ext uri="{BB962C8B-B14F-4D97-AF65-F5344CB8AC3E}">
        <p14:creationId xmlns:p14="http://schemas.microsoft.com/office/powerpoint/2010/main" val="360587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35</a:t>
            </a:fld>
            <a:endParaRPr lang="zh-TW" altLang="en-US"/>
          </a:p>
        </p:txBody>
      </p:sp>
    </p:spTree>
    <p:extLst>
      <p:ext uri="{BB962C8B-B14F-4D97-AF65-F5344CB8AC3E}">
        <p14:creationId xmlns:p14="http://schemas.microsoft.com/office/powerpoint/2010/main" val="4087755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36</a:t>
            </a:fld>
            <a:endParaRPr lang="zh-TW" altLang="en-US"/>
          </a:p>
        </p:txBody>
      </p:sp>
    </p:spTree>
    <p:extLst>
      <p:ext uri="{BB962C8B-B14F-4D97-AF65-F5344CB8AC3E}">
        <p14:creationId xmlns:p14="http://schemas.microsoft.com/office/powerpoint/2010/main" val="173935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37</a:t>
            </a:fld>
            <a:endParaRPr lang="zh-TW" altLang="en-US"/>
          </a:p>
        </p:txBody>
      </p:sp>
    </p:spTree>
    <p:extLst>
      <p:ext uri="{BB962C8B-B14F-4D97-AF65-F5344CB8AC3E}">
        <p14:creationId xmlns:p14="http://schemas.microsoft.com/office/powerpoint/2010/main" val="2368204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38</a:t>
            </a:fld>
            <a:endParaRPr lang="zh-TW" altLang="en-US"/>
          </a:p>
        </p:txBody>
      </p:sp>
    </p:spTree>
    <p:extLst>
      <p:ext uri="{BB962C8B-B14F-4D97-AF65-F5344CB8AC3E}">
        <p14:creationId xmlns:p14="http://schemas.microsoft.com/office/powerpoint/2010/main" val="199909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39</a:t>
            </a:fld>
            <a:endParaRPr lang="zh-TW" altLang="en-US"/>
          </a:p>
        </p:txBody>
      </p:sp>
    </p:spTree>
    <p:extLst>
      <p:ext uri="{BB962C8B-B14F-4D97-AF65-F5344CB8AC3E}">
        <p14:creationId xmlns:p14="http://schemas.microsoft.com/office/powerpoint/2010/main" val="212658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40</a:t>
            </a:fld>
            <a:endParaRPr lang="zh-TW" altLang="en-US"/>
          </a:p>
        </p:txBody>
      </p:sp>
    </p:spTree>
    <p:extLst>
      <p:ext uri="{BB962C8B-B14F-4D97-AF65-F5344CB8AC3E}">
        <p14:creationId xmlns:p14="http://schemas.microsoft.com/office/powerpoint/2010/main" val="1529305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42</a:t>
            </a:fld>
            <a:endParaRPr lang="zh-TW" altLang="en-US"/>
          </a:p>
        </p:txBody>
      </p:sp>
    </p:spTree>
    <p:extLst>
      <p:ext uri="{BB962C8B-B14F-4D97-AF65-F5344CB8AC3E}">
        <p14:creationId xmlns:p14="http://schemas.microsoft.com/office/powerpoint/2010/main" val="2555488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43</a:t>
            </a:fld>
            <a:endParaRPr lang="zh-TW" altLang="en-US"/>
          </a:p>
        </p:txBody>
      </p:sp>
    </p:spTree>
    <p:extLst>
      <p:ext uri="{BB962C8B-B14F-4D97-AF65-F5344CB8AC3E}">
        <p14:creationId xmlns:p14="http://schemas.microsoft.com/office/powerpoint/2010/main" val="63688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a:t>
            </a:fld>
            <a:endParaRPr lang="zh-TW" altLang="en-US"/>
          </a:p>
        </p:txBody>
      </p:sp>
    </p:spTree>
    <p:extLst>
      <p:ext uri="{BB962C8B-B14F-4D97-AF65-F5344CB8AC3E}">
        <p14:creationId xmlns:p14="http://schemas.microsoft.com/office/powerpoint/2010/main" val="180742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44</a:t>
            </a:fld>
            <a:endParaRPr lang="zh-TW" altLang="en-US"/>
          </a:p>
        </p:txBody>
      </p:sp>
    </p:spTree>
    <p:extLst>
      <p:ext uri="{BB962C8B-B14F-4D97-AF65-F5344CB8AC3E}">
        <p14:creationId xmlns:p14="http://schemas.microsoft.com/office/powerpoint/2010/main" val="3875439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45</a:t>
            </a:fld>
            <a:endParaRPr lang="zh-TW" altLang="en-US"/>
          </a:p>
        </p:txBody>
      </p:sp>
    </p:spTree>
    <p:extLst>
      <p:ext uri="{BB962C8B-B14F-4D97-AF65-F5344CB8AC3E}">
        <p14:creationId xmlns:p14="http://schemas.microsoft.com/office/powerpoint/2010/main" val="2912214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46</a:t>
            </a:fld>
            <a:endParaRPr lang="zh-TW" altLang="en-US"/>
          </a:p>
        </p:txBody>
      </p:sp>
    </p:spTree>
    <p:extLst>
      <p:ext uri="{BB962C8B-B14F-4D97-AF65-F5344CB8AC3E}">
        <p14:creationId xmlns:p14="http://schemas.microsoft.com/office/powerpoint/2010/main" val="3636734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47</a:t>
            </a:fld>
            <a:endParaRPr lang="zh-TW" altLang="en-US"/>
          </a:p>
        </p:txBody>
      </p:sp>
    </p:spTree>
    <p:extLst>
      <p:ext uri="{BB962C8B-B14F-4D97-AF65-F5344CB8AC3E}">
        <p14:creationId xmlns:p14="http://schemas.microsoft.com/office/powerpoint/2010/main" val="583707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48</a:t>
            </a:fld>
            <a:endParaRPr lang="zh-TW" altLang="en-US"/>
          </a:p>
        </p:txBody>
      </p:sp>
    </p:spTree>
    <p:extLst>
      <p:ext uri="{BB962C8B-B14F-4D97-AF65-F5344CB8AC3E}">
        <p14:creationId xmlns:p14="http://schemas.microsoft.com/office/powerpoint/2010/main" val="3534231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49</a:t>
            </a:fld>
            <a:endParaRPr lang="zh-TW" altLang="en-US"/>
          </a:p>
        </p:txBody>
      </p:sp>
    </p:spTree>
    <p:extLst>
      <p:ext uri="{BB962C8B-B14F-4D97-AF65-F5344CB8AC3E}">
        <p14:creationId xmlns:p14="http://schemas.microsoft.com/office/powerpoint/2010/main" val="2890523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50</a:t>
            </a:fld>
            <a:endParaRPr lang="zh-TW" altLang="en-US"/>
          </a:p>
        </p:txBody>
      </p:sp>
    </p:spTree>
    <p:extLst>
      <p:ext uri="{BB962C8B-B14F-4D97-AF65-F5344CB8AC3E}">
        <p14:creationId xmlns:p14="http://schemas.microsoft.com/office/powerpoint/2010/main" val="3106170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51</a:t>
            </a:fld>
            <a:endParaRPr lang="zh-TW" altLang="en-US"/>
          </a:p>
        </p:txBody>
      </p:sp>
    </p:spTree>
    <p:extLst>
      <p:ext uri="{BB962C8B-B14F-4D97-AF65-F5344CB8AC3E}">
        <p14:creationId xmlns:p14="http://schemas.microsoft.com/office/powerpoint/2010/main" val="3310451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52</a:t>
            </a:fld>
            <a:endParaRPr lang="zh-TW" altLang="en-US"/>
          </a:p>
        </p:txBody>
      </p:sp>
    </p:spTree>
    <p:extLst>
      <p:ext uri="{BB962C8B-B14F-4D97-AF65-F5344CB8AC3E}">
        <p14:creationId xmlns:p14="http://schemas.microsoft.com/office/powerpoint/2010/main" val="1276459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53</a:t>
            </a:fld>
            <a:endParaRPr lang="zh-TW" altLang="en-US"/>
          </a:p>
        </p:txBody>
      </p:sp>
    </p:spTree>
    <p:extLst>
      <p:ext uri="{BB962C8B-B14F-4D97-AF65-F5344CB8AC3E}">
        <p14:creationId xmlns:p14="http://schemas.microsoft.com/office/powerpoint/2010/main" val="155890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a:t>
            </a:fld>
            <a:endParaRPr lang="zh-TW" altLang="en-US"/>
          </a:p>
        </p:txBody>
      </p:sp>
    </p:spTree>
    <p:extLst>
      <p:ext uri="{BB962C8B-B14F-4D97-AF65-F5344CB8AC3E}">
        <p14:creationId xmlns:p14="http://schemas.microsoft.com/office/powerpoint/2010/main" val="591841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54</a:t>
            </a:fld>
            <a:endParaRPr lang="zh-TW" altLang="en-US"/>
          </a:p>
        </p:txBody>
      </p:sp>
    </p:spTree>
    <p:extLst>
      <p:ext uri="{BB962C8B-B14F-4D97-AF65-F5344CB8AC3E}">
        <p14:creationId xmlns:p14="http://schemas.microsoft.com/office/powerpoint/2010/main" val="3059660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55</a:t>
            </a:fld>
            <a:endParaRPr lang="zh-TW" altLang="en-US"/>
          </a:p>
        </p:txBody>
      </p:sp>
    </p:spTree>
    <p:extLst>
      <p:ext uri="{BB962C8B-B14F-4D97-AF65-F5344CB8AC3E}">
        <p14:creationId xmlns:p14="http://schemas.microsoft.com/office/powerpoint/2010/main" val="672307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56</a:t>
            </a:fld>
            <a:endParaRPr lang="zh-TW" altLang="en-US"/>
          </a:p>
        </p:txBody>
      </p:sp>
    </p:spTree>
    <p:extLst>
      <p:ext uri="{BB962C8B-B14F-4D97-AF65-F5344CB8AC3E}">
        <p14:creationId xmlns:p14="http://schemas.microsoft.com/office/powerpoint/2010/main" val="4241227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57</a:t>
            </a:fld>
            <a:endParaRPr lang="zh-TW" altLang="en-US"/>
          </a:p>
        </p:txBody>
      </p:sp>
    </p:spTree>
    <p:extLst>
      <p:ext uri="{BB962C8B-B14F-4D97-AF65-F5344CB8AC3E}">
        <p14:creationId xmlns:p14="http://schemas.microsoft.com/office/powerpoint/2010/main" val="1172690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58</a:t>
            </a:fld>
            <a:endParaRPr lang="zh-TW" altLang="en-US"/>
          </a:p>
        </p:txBody>
      </p:sp>
    </p:spTree>
    <p:extLst>
      <p:ext uri="{BB962C8B-B14F-4D97-AF65-F5344CB8AC3E}">
        <p14:creationId xmlns:p14="http://schemas.microsoft.com/office/powerpoint/2010/main" val="4156271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59</a:t>
            </a:fld>
            <a:endParaRPr lang="zh-TW" altLang="en-US"/>
          </a:p>
        </p:txBody>
      </p:sp>
    </p:spTree>
    <p:extLst>
      <p:ext uri="{BB962C8B-B14F-4D97-AF65-F5344CB8AC3E}">
        <p14:creationId xmlns:p14="http://schemas.microsoft.com/office/powerpoint/2010/main" val="2023352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60</a:t>
            </a:fld>
            <a:endParaRPr lang="zh-TW" altLang="en-US"/>
          </a:p>
        </p:txBody>
      </p:sp>
    </p:spTree>
    <p:extLst>
      <p:ext uri="{BB962C8B-B14F-4D97-AF65-F5344CB8AC3E}">
        <p14:creationId xmlns:p14="http://schemas.microsoft.com/office/powerpoint/2010/main" val="1763527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61</a:t>
            </a:fld>
            <a:endParaRPr lang="zh-TW" altLang="en-US"/>
          </a:p>
        </p:txBody>
      </p:sp>
    </p:spTree>
    <p:extLst>
      <p:ext uri="{BB962C8B-B14F-4D97-AF65-F5344CB8AC3E}">
        <p14:creationId xmlns:p14="http://schemas.microsoft.com/office/powerpoint/2010/main" val="2604475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62</a:t>
            </a:fld>
            <a:endParaRPr lang="zh-TW" altLang="en-US"/>
          </a:p>
        </p:txBody>
      </p:sp>
    </p:spTree>
    <p:extLst>
      <p:ext uri="{BB962C8B-B14F-4D97-AF65-F5344CB8AC3E}">
        <p14:creationId xmlns:p14="http://schemas.microsoft.com/office/powerpoint/2010/main" val="99850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63</a:t>
            </a:fld>
            <a:endParaRPr lang="zh-TW" altLang="en-US"/>
          </a:p>
        </p:txBody>
      </p:sp>
    </p:spTree>
    <p:extLst>
      <p:ext uri="{BB962C8B-B14F-4D97-AF65-F5344CB8AC3E}">
        <p14:creationId xmlns:p14="http://schemas.microsoft.com/office/powerpoint/2010/main" val="147060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a:t>
            </a:fld>
            <a:endParaRPr lang="zh-TW" altLang="en-US"/>
          </a:p>
        </p:txBody>
      </p:sp>
    </p:spTree>
    <p:extLst>
      <p:ext uri="{BB962C8B-B14F-4D97-AF65-F5344CB8AC3E}">
        <p14:creationId xmlns:p14="http://schemas.microsoft.com/office/powerpoint/2010/main" val="3746442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64</a:t>
            </a:fld>
            <a:endParaRPr lang="zh-TW" altLang="en-US"/>
          </a:p>
        </p:txBody>
      </p:sp>
    </p:spTree>
    <p:extLst>
      <p:ext uri="{BB962C8B-B14F-4D97-AF65-F5344CB8AC3E}">
        <p14:creationId xmlns:p14="http://schemas.microsoft.com/office/powerpoint/2010/main" val="3697874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65</a:t>
            </a:fld>
            <a:endParaRPr lang="zh-TW" altLang="en-US"/>
          </a:p>
        </p:txBody>
      </p:sp>
    </p:spTree>
    <p:extLst>
      <p:ext uri="{BB962C8B-B14F-4D97-AF65-F5344CB8AC3E}">
        <p14:creationId xmlns:p14="http://schemas.microsoft.com/office/powerpoint/2010/main" val="1659153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66</a:t>
            </a:fld>
            <a:endParaRPr lang="zh-TW" altLang="en-US"/>
          </a:p>
        </p:txBody>
      </p:sp>
    </p:spTree>
    <p:extLst>
      <p:ext uri="{BB962C8B-B14F-4D97-AF65-F5344CB8AC3E}">
        <p14:creationId xmlns:p14="http://schemas.microsoft.com/office/powerpoint/2010/main" val="37075100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67</a:t>
            </a:fld>
            <a:endParaRPr lang="zh-TW" altLang="en-US"/>
          </a:p>
        </p:txBody>
      </p:sp>
    </p:spTree>
    <p:extLst>
      <p:ext uri="{BB962C8B-B14F-4D97-AF65-F5344CB8AC3E}">
        <p14:creationId xmlns:p14="http://schemas.microsoft.com/office/powerpoint/2010/main" val="14516405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68</a:t>
            </a:fld>
            <a:endParaRPr lang="zh-TW" altLang="en-US"/>
          </a:p>
        </p:txBody>
      </p:sp>
    </p:spTree>
    <p:extLst>
      <p:ext uri="{BB962C8B-B14F-4D97-AF65-F5344CB8AC3E}">
        <p14:creationId xmlns:p14="http://schemas.microsoft.com/office/powerpoint/2010/main" val="11917400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69</a:t>
            </a:fld>
            <a:endParaRPr lang="zh-TW" altLang="en-US"/>
          </a:p>
        </p:txBody>
      </p:sp>
    </p:spTree>
    <p:extLst>
      <p:ext uri="{BB962C8B-B14F-4D97-AF65-F5344CB8AC3E}">
        <p14:creationId xmlns:p14="http://schemas.microsoft.com/office/powerpoint/2010/main" val="10836621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70</a:t>
            </a:fld>
            <a:endParaRPr lang="zh-TW" altLang="en-US"/>
          </a:p>
        </p:txBody>
      </p:sp>
    </p:spTree>
    <p:extLst>
      <p:ext uri="{BB962C8B-B14F-4D97-AF65-F5344CB8AC3E}">
        <p14:creationId xmlns:p14="http://schemas.microsoft.com/office/powerpoint/2010/main" val="32573263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71</a:t>
            </a:fld>
            <a:endParaRPr lang="zh-TW" altLang="en-US"/>
          </a:p>
        </p:txBody>
      </p:sp>
    </p:spTree>
    <p:extLst>
      <p:ext uri="{BB962C8B-B14F-4D97-AF65-F5344CB8AC3E}">
        <p14:creationId xmlns:p14="http://schemas.microsoft.com/office/powerpoint/2010/main" val="2639602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72</a:t>
            </a:fld>
            <a:endParaRPr lang="zh-TW" altLang="en-US"/>
          </a:p>
        </p:txBody>
      </p:sp>
    </p:spTree>
    <p:extLst>
      <p:ext uri="{BB962C8B-B14F-4D97-AF65-F5344CB8AC3E}">
        <p14:creationId xmlns:p14="http://schemas.microsoft.com/office/powerpoint/2010/main" val="28301519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73</a:t>
            </a:fld>
            <a:endParaRPr lang="zh-TW" altLang="en-US"/>
          </a:p>
        </p:txBody>
      </p:sp>
    </p:spTree>
    <p:extLst>
      <p:ext uri="{BB962C8B-B14F-4D97-AF65-F5344CB8AC3E}">
        <p14:creationId xmlns:p14="http://schemas.microsoft.com/office/powerpoint/2010/main" val="320081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a:t>
            </a:fld>
            <a:endParaRPr lang="zh-TW" altLang="en-US"/>
          </a:p>
        </p:txBody>
      </p:sp>
    </p:spTree>
    <p:extLst>
      <p:ext uri="{BB962C8B-B14F-4D97-AF65-F5344CB8AC3E}">
        <p14:creationId xmlns:p14="http://schemas.microsoft.com/office/powerpoint/2010/main" val="1615752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74</a:t>
            </a:fld>
            <a:endParaRPr lang="zh-TW" altLang="en-US"/>
          </a:p>
        </p:txBody>
      </p:sp>
    </p:spTree>
    <p:extLst>
      <p:ext uri="{BB962C8B-B14F-4D97-AF65-F5344CB8AC3E}">
        <p14:creationId xmlns:p14="http://schemas.microsoft.com/office/powerpoint/2010/main" val="873062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75</a:t>
            </a:fld>
            <a:endParaRPr lang="zh-TW" altLang="en-US"/>
          </a:p>
        </p:txBody>
      </p:sp>
    </p:spTree>
    <p:extLst>
      <p:ext uri="{BB962C8B-B14F-4D97-AF65-F5344CB8AC3E}">
        <p14:creationId xmlns:p14="http://schemas.microsoft.com/office/powerpoint/2010/main" val="1559753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76</a:t>
            </a:fld>
            <a:endParaRPr lang="zh-TW" altLang="en-US"/>
          </a:p>
        </p:txBody>
      </p:sp>
    </p:spTree>
    <p:extLst>
      <p:ext uri="{BB962C8B-B14F-4D97-AF65-F5344CB8AC3E}">
        <p14:creationId xmlns:p14="http://schemas.microsoft.com/office/powerpoint/2010/main" val="640128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77</a:t>
            </a:fld>
            <a:endParaRPr lang="zh-TW" altLang="en-US"/>
          </a:p>
        </p:txBody>
      </p:sp>
    </p:spTree>
    <p:extLst>
      <p:ext uri="{BB962C8B-B14F-4D97-AF65-F5344CB8AC3E}">
        <p14:creationId xmlns:p14="http://schemas.microsoft.com/office/powerpoint/2010/main" val="4042457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78</a:t>
            </a:fld>
            <a:endParaRPr lang="zh-TW" altLang="en-US"/>
          </a:p>
        </p:txBody>
      </p:sp>
    </p:spTree>
    <p:extLst>
      <p:ext uri="{BB962C8B-B14F-4D97-AF65-F5344CB8AC3E}">
        <p14:creationId xmlns:p14="http://schemas.microsoft.com/office/powerpoint/2010/main" val="1201290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79</a:t>
            </a:fld>
            <a:endParaRPr lang="zh-TW" altLang="en-US"/>
          </a:p>
        </p:txBody>
      </p:sp>
    </p:spTree>
    <p:extLst>
      <p:ext uri="{BB962C8B-B14F-4D97-AF65-F5344CB8AC3E}">
        <p14:creationId xmlns:p14="http://schemas.microsoft.com/office/powerpoint/2010/main" val="437525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80</a:t>
            </a:fld>
            <a:endParaRPr lang="zh-TW" altLang="en-US"/>
          </a:p>
        </p:txBody>
      </p:sp>
    </p:spTree>
    <p:extLst>
      <p:ext uri="{BB962C8B-B14F-4D97-AF65-F5344CB8AC3E}">
        <p14:creationId xmlns:p14="http://schemas.microsoft.com/office/powerpoint/2010/main" val="41440862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81</a:t>
            </a:fld>
            <a:endParaRPr lang="zh-TW" altLang="en-US"/>
          </a:p>
        </p:txBody>
      </p:sp>
    </p:spTree>
    <p:extLst>
      <p:ext uri="{BB962C8B-B14F-4D97-AF65-F5344CB8AC3E}">
        <p14:creationId xmlns:p14="http://schemas.microsoft.com/office/powerpoint/2010/main" val="1699445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82</a:t>
            </a:fld>
            <a:endParaRPr lang="zh-TW" altLang="en-US"/>
          </a:p>
        </p:txBody>
      </p:sp>
    </p:spTree>
    <p:extLst>
      <p:ext uri="{BB962C8B-B14F-4D97-AF65-F5344CB8AC3E}">
        <p14:creationId xmlns:p14="http://schemas.microsoft.com/office/powerpoint/2010/main" val="6249791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83</a:t>
            </a:fld>
            <a:endParaRPr lang="zh-TW" altLang="en-US"/>
          </a:p>
        </p:txBody>
      </p:sp>
    </p:spTree>
    <p:extLst>
      <p:ext uri="{BB962C8B-B14F-4D97-AF65-F5344CB8AC3E}">
        <p14:creationId xmlns:p14="http://schemas.microsoft.com/office/powerpoint/2010/main" val="216937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a:t>
            </a:fld>
            <a:endParaRPr lang="zh-TW" altLang="en-US"/>
          </a:p>
        </p:txBody>
      </p:sp>
    </p:spTree>
    <p:extLst>
      <p:ext uri="{BB962C8B-B14F-4D97-AF65-F5344CB8AC3E}">
        <p14:creationId xmlns:p14="http://schemas.microsoft.com/office/powerpoint/2010/main" val="37492222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84</a:t>
            </a:fld>
            <a:endParaRPr lang="zh-TW" altLang="en-US"/>
          </a:p>
        </p:txBody>
      </p:sp>
    </p:spTree>
    <p:extLst>
      <p:ext uri="{BB962C8B-B14F-4D97-AF65-F5344CB8AC3E}">
        <p14:creationId xmlns:p14="http://schemas.microsoft.com/office/powerpoint/2010/main" val="603858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85</a:t>
            </a:fld>
            <a:endParaRPr lang="zh-TW" altLang="en-US"/>
          </a:p>
        </p:txBody>
      </p:sp>
    </p:spTree>
    <p:extLst>
      <p:ext uri="{BB962C8B-B14F-4D97-AF65-F5344CB8AC3E}">
        <p14:creationId xmlns:p14="http://schemas.microsoft.com/office/powerpoint/2010/main" val="32031470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86</a:t>
            </a:fld>
            <a:endParaRPr lang="zh-TW" altLang="en-US"/>
          </a:p>
        </p:txBody>
      </p:sp>
    </p:spTree>
    <p:extLst>
      <p:ext uri="{BB962C8B-B14F-4D97-AF65-F5344CB8AC3E}">
        <p14:creationId xmlns:p14="http://schemas.microsoft.com/office/powerpoint/2010/main" val="2373302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87</a:t>
            </a:fld>
            <a:endParaRPr lang="zh-TW" altLang="en-US"/>
          </a:p>
        </p:txBody>
      </p:sp>
    </p:spTree>
    <p:extLst>
      <p:ext uri="{BB962C8B-B14F-4D97-AF65-F5344CB8AC3E}">
        <p14:creationId xmlns:p14="http://schemas.microsoft.com/office/powerpoint/2010/main" val="80796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88</a:t>
            </a:fld>
            <a:endParaRPr lang="zh-TW" altLang="en-US"/>
          </a:p>
        </p:txBody>
      </p:sp>
    </p:spTree>
    <p:extLst>
      <p:ext uri="{BB962C8B-B14F-4D97-AF65-F5344CB8AC3E}">
        <p14:creationId xmlns:p14="http://schemas.microsoft.com/office/powerpoint/2010/main" val="12619602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89</a:t>
            </a:fld>
            <a:endParaRPr lang="zh-TW" altLang="en-US"/>
          </a:p>
        </p:txBody>
      </p:sp>
    </p:spTree>
    <p:extLst>
      <p:ext uri="{BB962C8B-B14F-4D97-AF65-F5344CB8AC3E}">
        <p14:creationId xmlns:p14="http://schemas.microsoft.com/office/powerpoint/2010/main" val="13463982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90</a:t>
            </a:fld>
            <a:endParaRPr lang="zh-TW" altLang="en-US"/>
          </a:p>
        </p:txBody>
      </p:sp>
    </p:spTree>
    <p:extLst>
      <p:ext uri="{BB962C8B-B14F-4D97-AF65-F5344CB8AC3E}">
        <p14:creationId xmlns:p14="http://schemas.microsoft.com/office/powerpoint/2010/main" val="19870154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91</a:t>
            </a:fld>
            <a:endParaRPr lang="zh-TW" altLang="en-US"/>
          </a:p>
        </p:txBody>
      </p:sp>
    </p:spTree>
    <p:extLst>
      <p:ext uri="{BB962C8B-B14F-4D97-AF65-F5344CB8AC3E}">
        <p14:creationId xmlns:p14="http://schemas.microsoft.com/office/powerpoint/2010/main" val="15494522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92</a:t>
            </a:fld>
            <a:endParaRPr lang="zh-TW" altLang="en-US"/>
          </a:p>
        </p:txBody>
      </p:sp>
    </p:spTree>
    <p:extLst>
      <p:ext uri="{BB962C8B-B14F-4D97-AF65-F5344CB8AC3E}">
        <p14:creationId xmlns:p14="http://schemas.microsoft.com/office/powerpoint/2010/main" val="21081696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93</a:t>
            </a:fld>
            <a:endParaRPr lang="zh-TW" altLang="en-US"/>
          </a:p>
        </p:txBody>
      </p:sp>
    </p:spTree>
    <p:extLst>
      <p:ext uri="{BB962C8B-B14F-4D97-AF65-F5344CB8AC3E}">
        <p14:creationId xmlns:p14="http://schemas.microsoft.com/office/powerpoint/2010/main" val="201012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a:t>
            </a:fld>
            <a:endParaRPr lang="zh-TW" altLang="en-US"/>
          </a:p>
        </p:txBody>
      </p:sp>
    </p:spTree>
    <p:extLst>
      <p:ext uri="{BB962C8B-B14F-4D97-AF65-F5344CB8AC3E}">
        <p14:creationId xmlns:p14="http://schemas.microsoft.com/office/powerpoint/2010/main" val="31598226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94</a:t>
            </a:fld>
            <a:endParaRPr lang="zh-TW" altLang="en-US"/>
          </a:p>
        </p:txBody>
      </p:sp>
    </p:spTree>
    <p:extLst>
      <p:ext uri="{BB962C8B-B14F-4D97-AF65-F5344CB8AC3E}">
        <p14:creationId xmlns:p14="http://schemas.microsoft.com/office/powerpoint/2010/main" val="42457541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95</a:t>
            </a:fld>
            <a:endParaRPr lang="zh-TW" altLang="en-US"/>
          </a:p>
        </p:txBody>
      </p:sp>
    </p:spTree>
    <p:extLst>
      <p:ext uri="{BB962C8B-B14F-4D97-AF65-F5344CB8AC3E}">
        <p14:creationId xmlns:p14="http://schemas.microsoft.com/office/powerpoint/2010/main" val="18079004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96</a:t>
            </a:fld>
            <a:endParaRPr lang="zh-TW" altLang="en-US"/>
          </a:p>
        </p:txBody>
      </p:sp>
    </p:spTree>
    <p:extLst>
      <p:ext uri="{BB962C8B-B14F-4D97-AF65-F5344CB8AC3E}">
        <p14:creationId xmlns:p14="http://schemas.microsoft.com/office/powerpoint/2010/main" val="15717999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97</a:t>
            </a:fld>
            <a:endParaRPr lang="zh-TW" altLang="en-US"/>
          </a:p>
        </p:txBody>
      </p:sp>
    </p:spTree>
    <p:extLst>
      <p:ext uri="{BB962C8B-B14F-4D97-AF65-F5344CB8AC3E}">
        <p14:creationId xmlns:p14="http://schemas.microsoft.com/office/powerpoint/2010/main" val="27281693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98</a:t>
            </a:fld>
            <a:endParaRPr lang="zh-TW" altLang="en-US"/>
          </a:p>
        </p:txBody>
      </p:sp>
    </p:spTree>
    <p:extLst>
      <p:ext uri="{BB962C8B-B14F-4D97-AF65-F5344CB8AC3E}">
        <p14:creationId xmlns:p14="http://schemas.microsoft.com/office/powerpoint/2010/main" val="36073235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99</a:t>
            </a:fld>
            <a:endParaRPr lang="zh-TW" altLang="en-US"/>
          </a:p>
        </p:txBody>
      </p:sp>
    </p:spTree>
    <p:extLst>
      <p:ext uri="{BB962C8B-B14F-4D97-AF65-F5344CB8AC3E}">
        <p14:creationId xmlns:p14="http://schemas.microsoft.com/office/powerpoint/2010/main" val="15038330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100</a:t>
            </a:fld>
            <a:endParaRPr lang="zh-TW" altLang="en-US"/>
          </a:p>
        </p:txBody>
      </p:sp>
    </p:spTree>
    <p:extLst>
      <p:ext uri="{BB962C8B-B14F-4D97-AF65-F5344CB8AC3E}">
        <p14:creationId xmlns:p14="http://schemas.microsoft.com/office/powerpoint/2010/main" val="10653165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101</a:t>
            </a:fld>
            <a:endParaRPr lang="zh-TW" altLang="en-US"/>
          </a:p>
        </p:txBody>
      </p:sp>
    </p:spTree>
    <p:extLst>
      <p:ext uri="{BB962C8B-B14F-4D97-AF65-F5344CB8AC3E}">
        <p14:creationId xmlns:p14="http://schemas.microsoft.com/office/powerpoint/2010/main" val="39824273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102</a:t>
            </a:fld>
            <a:endParaRPr lang="zh-TW" altLang="en-US"/>
          </a:p>
        </p:txBody>
      </p:sp>
    </p:spTree>
    <p:extLst>
      <p:ext uri="{BB962C8B-B14F-4D97-AF65-F5344CB8AC3E}">
        <p14:creationId xmlns:p14="http://schemas.microsoft.com/office/powerpoint/2010/main" val="8560853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103</a:t>
            </a:fld>
            <a:endParaRPr lang="zh-TW" altLang="en-US"/>
          </a:p>
        </p:txBody>
      </p:sp>
    </p:spTree>
    <p:extLst>
      <p:ext uri="{BB962C8B-B14F-4D97-AF65-F5344CB8AC3E}">
        <p14:creationId xmlns:p14="http://schemas.microsoft.com/office/powerpoint/2010/main" val="180931506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4740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9772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5741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3500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87DE6118-2437-4B30-8E3C-4D2BE6020583}" type="datetimeFigureOut">
              <a:rPr lang="en-US" smtClean="0"/>
              <a:pPr/>
              <a:t>3/8/2024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1118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1406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2659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3/8/2024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8900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244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3/8/2024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51001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3/8/2024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960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DE6118-2437-4B30-8E3C-4D2BE6020583}" type="datetimeFigureOut">
              <a:rPr lang="en-US" smtClean="0"/>
              <a:pPr/>
              <a:t>3/8/2024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245354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49.svg"/></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58.jpg"/><Relationship Id="rId7" Type="http://schemas.openxmlformats.org/officeDocument/2006/relationships/diagramColors" Target="../diagrams/colors28.xml"/><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image" Target="../media/image61.jpg"/><Relationship Id="rId4" Type="http://schemas.openxmlformats.org/officeDocument/2006/relationships/image" Target="../media/image60.em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62.png"/><Relationship Id="rId7" Type="http://schemas.openxmlformats.org/officeDocument/2006/relationships/diagramColors" Target="../diagrams/colors29.xml"/><Relationship Id="rId2" Type="http://schemas.openxmlformats.org/officeDocument/2006/relationships/notesSlide" Target="../notesSlides/notesSlide118.xml"/><Relationship Id="rId1" Type="http://schemas.openxmlformats.org/officeDocument/2006/relationships/slideLayout" Target="../slideLayouts/slideLayout6.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6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3.xml"/><Relationship Id="rId1" Type="http://schemas.openxmlformats.org/officeDocument/2006/relationships/slideLayout" Target="../slideLayouts/slideLayout6.xml"/><Relationship Id="rId4" Type="http://schemas.openxmlformats.org/officeDocument/2006/relationships/image" Target="../media/image67.svg"/></Relationships>
</file>

<file path=ppt/slides/_rels/slide1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69.svg"/></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45.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3.png"/><Relationship Id="rId7" Type="http://schemas.openxmlformats.org/officeDocument/2006/relationships/diagramColors" Target="../diagrams/colors34.xm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image" Target="../media/image75.sv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77.svg"/></Relationships>
</file>

<file path=ppt/slides/_rels/slide1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79.sv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48.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81.svg"/></Relationships>
</file>

<file path=ppt/slides/_rels/slide1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9.xml"/><Relationship Id="rId1" Type="http://schemas.openxmlformats.org/officeDocument/2006/relationships/slideLayout" Target="../slideLayouts/slideLayout6.xml"/><Relationship Id="rId4" Type="http://schemas.openxmlformats.org/officeDocument/2006/relationships/image" Target="../media/image83.svg"/></Relationships>
</file>

<file path=ppt/slides/_rels/slide1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2.xml"/><Relationship Id="rId1" Type="http://schemas.openxmlformats.org/officeDocument/2006/relationships/slideLayout" Target="../slideLayouts/slideLayout6.xml"/><Relationship Id="rId4" Type="http://schemas.openxmlformats.org/officeDocument/2006/relationships/image" Target="../media/image86.svg"/></Relationships>
</file>

<file path=ppt/slides/_rels/slide1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53.xml"/><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88.svg"/></Relationships>
</file>

<file path=ppt/slides/_rels/slide16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90.svg"/></Relationships>
</file>

<file path=ppt/slides/_rels/slide16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55.xml"/><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92.svg"/></Relationships>
</file>

<file path=ppt/slides/_rels/slide16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94.svg"/></Relationships>
</file>

<file path=ppt/slides/_rels/slide1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9.xml"/><Relationship Id="rId1" Type="http://schemas.openxmlformats.org/officeDocument/2006/relationships/slideLayout" Target="../slideLayouts/slideLayout6.xml"/><Relationship Id="rId4" Type="http://schemas.openxmlformats.org/officeDocument/2006/relationships/image" Target="../media/image97.svg"/></Relationships>
</file>

<file path=ppt/slides/_rels/slide1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image" Target="../media/image99.svg"/></Relationships>
</file>

<file path=ppt/slides/_rels/slide17.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101.sv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103.svg"/></Relationships>
</file>

<file path=ppt/slides/_rels/slide1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4.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4.xml"/><Relationship Id="rId1" Type="http://schemas.openxmlformats.org/officeDocument/2006/relationships/slideLayout" Target="../slideLayouts/slideLayout3.xml"/><Relationship Id="rId5" Type="http://schemas.openxmlformats.org/officeDocument/2006/relationships/image" Target="../media/image112.sv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8.sv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4.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36.svg"/></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38.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sz="6000" dirty="0">
                <a:latin typeface="+mj-ea"/>
              </a:rPr>
              <a:t>臺北市十二年國民基本教育</a:t>
            </a:r>
            <a:br>
              <a:rPr lang="zh-TW" altLang="en-US" sz="6000" dirty="0">
                <a:latin typeface="+mj-ea"/>
              </a:rPr>
            </a:br>
            <a:r>
              <a:rPr lang="en-US" altLang="zh-TW" sz="7200" b="1" dirty="0">
                <a:latin typeface="+mj-ea"/>
              </a:rPr>
              <a:t>113</a:t>
            </a:r>
            <a:r>
              <a:rPr lang="zh-TW" altLang="en-US" sz="7200" b="1" dirty="0">
                <a:latin typeface="+mj-ea"/>
              </a:rPr>
              <a:t>學年適性入學宣導 </a:t>
            </a:r>
            <a:endParaRPr lang="zh-TW" altLang="en-US" sz="13800" b="1"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450" y="5795772"/>
            <a:ext cx="2971550" cy="1062228"/>
          </a:xfrm>
          <a:prstGeom prst="rect">
            <a:avLst/>
          </a:prstGeom>
        </p:spPr>
      </p:pic>
    </p:spTree>
    <p:extLst>
      <p:ext uri="{BB962C8B-B14F-4D97-AF65-F5344CB8AC3E}">
        <p14:creationId xmlns:p14="http://schemas.microsoft.com/office/powerpoint/2010/main" val="337115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1890" y="-160231"/>
            <a:ext cx="10058400" cy="1609344"/>
          </a:xfrm>
        </p:spPr>
        <p:txBody>
          <a:bodyPr>
            <a:normAutofit/>
          </a:bodyPr>
          <a:lstStyle/>
          <a:p>
            <a:pPr algn="ctr"/>
            <a:r>
              <a:rPr lang="zh-TW" altLang="en-US" dirty="0">
                <a:latin typeface="+mj-ea"/>
              </a:rPr>
              <a:t>技高專業群科</a:t>
            </a:r>
            <a:r>
              <a:rPr lang="en-US" altLang="zh-TW" dirty="0">
                <a:latin typeface="+mj-ea"/>
              </a:rPr>
              <a:t>-</a:t>
            </a:r>
            <a:r>
              <a:rPr lang="en-US" altLang="zh-TW" dirty="0">
                <a:solidFill>
                  <a:schemeClr val="accent2">
                    <a:lumMod val="75000"/>
                  </a:schemeClr>
                </a:solidFill>
                <a:latin typeface="+mj-ea"/>
              </a:rPr>
              <a:t>108</a:t>
            </a:r>
            <a:r>
              <a:rPr lang="zh-TW" altLang="zh-TW" dirty="0">
                <a:solidFill>
                  <a:schemeClr val="accent2">
                    <a:lumMod val="75000"/>
                  </a:schemeClr>
                </a:solidFill>
                <a:latin typeface="+mj-ea"/>
              </a:rPr>
              <a:t>課綱群科歸屬表</a:t>
            </a:r>
            <a:endParaRPr lang="zh-TW" altLang="en-US" dirty="0">
              <a:solidFill>
                <a:schemeClr val="accent2">
                  <a:lumMod val="75000"/>
                </a:schemeClr>
              </a:solidFill>
              <a:latin typeface="+mj-ea"/>
            </a:endParaRPr>
          </a:p>
        </p:txBody>
      </p:sp>
      <p:grpSp>
        <p:nvGrpSpPr>
          <p:cNvPr id="12" name="群組 11">
            <a:extLst>
              <a:ext uri="{FF2B5EF4-FFF2-40B4-BE49-F238E27FC236}">
                <a16:creationId xmlns:a16="http://schemas.microsoft.com/office/drawing/2014/main" id="{4873C813-2148-3257-D4F8-972EA71B712D}"/>
              </a:ext>
            </a:extLst>
          </p:cNvPr>
          <p:cNvGrpSpPr/>
          <p:nvPr/>
        </p:nvGrpSpPr>
        <p:grpSpPr>
          <a:xfrm>
            <a:off x="2406311" y="1770611"/>
            <a:ext cx="7045260" cy="4818112"/>
            <a:chOff x="457200" y="822722"/>
            <a:chExt cx="8243118" cy="5715934"/>
          </a:xfrm>
        </p:grpSpPr>
        <p:pic>
          <p:nvPicPr>
            <p:cNvPr id="13" name="圖片 12" descr="一張含有 桌 的圖片&#10;&#10;自動產生的描述">
              <a:extLst>
                <a:ext uri="{FF2B5EF4-FFF2-40B4-BE49-F238E27FC236}">
                  <a16:creationId xmlns:a16="http://schemas.microsoft.com/office/drawing/2014/main" id="{04B20021-579A-824D-B768-DC3BCFA14E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 t="782" r="555" b="630"/>
            <a:stretch/>
          </p:blipFill>
          <p:spPr>
            <a:xfrm>
              <a:off x="457200" y="822722"/>
              <a:ext cx="8243118" cy="5715934"/>
            </a:xfrm>
            <a:prstGeom prst="rect">
              <a:avLst/>
            </a:prstGeom>
          </p:spPr>
        </p:pic>
        <p:sp>
          <p:nvSpPr>
            <p:cNvPr id="14" name="文字方塊 13">
              <a:extLst>
                <a:ext uri="{FF2B5EF4-FFF2-40B4-BE49-F238E27FC236}">
                  <a16:creationId xmlns:a16="http://schemas.microsoft.com/office/drawing/2014/main" id="{B292AC4F-271F-626D-1BC9-70F3A4DF55EE}"/>
                </a:ext>
              </a:extLst>
            </p:cNvPr>
            <p:cNvSpPr txBox="1"/>
            <p:nvPr/>
          </p:nvSpPr>
          <p:spPr>
            <a:xfrm>
              <a:off x="2309008" y="4252446"/>
              <a:ext cx="1690651" cy="184666"/>
            </a:xfrm>
            <a:prstGeom prst="rect">
              <a:avLst/>
            </a:prstGeom>
            <a:solidFill>
              <a:srgbClr val="FBE5D5"/>
            </a:solidFill>
          </p:spPr>
          <p:txBody>
            <a:bodyPr wrap="none" lIns="0" tIns="0" rIns="36000" bIns="0" rtlCol="0">
              <a:spAutoFit/>
            </a:bodyPr>
            <a:lstStyle/>
            <a:p>
              <a:r>
                <a:rPr lang="zh-TW" altLang="en-US" sz="1200" b="1" dirty="0">
                  <a:solidFill>
                    <a:srgbClr val="0000FF"/>
                  </a:solidFill>
                  <a:latin typeface="微軟正黑體" panose="020B0604030504040204" pitchFamily="34" charset="-120"/>
                  <a:ea typeface="微軟正黑體" panose="020B0604030504040204" pitchFamily="34" charset="-120"/>
                </a:rPr>
                <a:t>照顧服務科                       </a:t>
              </a:r>
            </a:p>
          </p:txBody>
        </p:sp>
        <p:sp>
          <p:nvSpPr>
            <p:cNvPr id="15" name="文字方塊 14">
              <a:extLst>
                <a:ext uri="{FF2B5EF4-FFF2-40B4-BE49-F238E27FC236}">
                  <a16:creationId xmlns:a16="http://schemas.microsoft.com/office/drawing/2014/main" id="{DA7F0B87-02A4-3C01-7624-7026CEF1F4FD}"/>
                </a:ext>
              </a:extLst>
            </p:cNvPr>
            <p:cNvSpPr txBox="1"/>
            <p:nvPr/>
          </p:nvSpPr>
          <p:spPr>
            <a:xfrm>
              <a:off x="5076056" y="6035278"/>
              <a:ext cx="2112241" cy="184666"/>
            </a:xfrm>
            <a:prstGeom prst="rect">
              <a:avLst/>
            </a:prstGeom>
            <a:solidFill>
              <a:srgbClr val="FFFFFF"/>
            </a:solidFill>
          </p:spPr>
          <p:txBody>
            <a:bodyPr wrap="none" lIns="0" tIns="0" rIns="36000" bIns="0" rtlCol="0">
              <a:spAutoFit/>
            </a:bodyPr>
            <a:lstStyle/>
            <a:p>
              <a:r>
                <a:rPr lang="zh-TW" altLang="en-US" sz="1200" b="1" dirty="0">
                  <a:solidFill>
                    <a:srgbClr val="FE51F9"/>
                  </a:solidFill>
                  <a:latin typeface="微軟正黑體" panose="020B0604030504040204" pitchFamily="34" charset="-120"/>
                  <a:ea typeface="微軟正黑體" panose="020B0604030504040204" pitchFamily="34" charset="-120"/>
                </a:rPr>
                <a:t>、原住民藝能科</a:t>
              </a:r>
              <a:r>
                <a:rPr lang="en-US" altLang="zh-TW" sz="1200" b="1" dirty="0">
                  <a:solidFill>
                    <a:srgbClr val="FE51F9"/>
                  </a:solidFill>
                  <a:latin typeface="微軟正黑體" panose="020B0604030504040204" pitchFamily="34" charset="-120"/>
                  <a:ea typeface="微軟正黑體" panose="020B0604030504040204" pitchFamily="34" charset="-120"/>
                </a:rPr>
                <a:t>(108</a:t>
              </a:r>
              <a:r>
                <a:rPr lang="zh-TW" altLang="en-US" sz="1200" b="1" dirty="0">
                  <a:solidFill>
                    <a:srgbClr val="FE51F9"/>
                  </a:solidFill>
                  <a:latin typeface="微軟正黑體" panose="020B0604030504040204" pitchFamily="34" charset="-120"/>
                  <a:ea typeface="微軟正黑體" panose="020B0604030504040204" pitchFamily="34" charset="-120"/>
                </a:rPr>
                <a:t>年起試辦</a:t>
              </a:r>
              <a:r>
                <a:rPr lang="en-US" altLang="zh-TW" sz="1200" b="1" dirty="0">
                  <a:solidFill>
                    <a:srgbClr val="FE51F9"/>
                  </a:solidFill>
                  <a:latin typeface="微軟正黑體" panose="020B0604030504040204" pitchFamily="34" charset="-120"/>
                  <a:ea typeface="微軟正黑體" panose="020B0604030504040204" pitchFamily="34" charset="-120"/>
                </a:rPr>
                <a:t>)</a:t>
              </a:r>
              <a:endParaRPr lang="zh-TW" altLang="en-US" sz="1200" b="1" dirty="0">
                <a:solidFill>
                  <a:srgbClr val="FE51F9"/>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23331313-9617-E1B0-E59B-58E6BFE63E3E}"/>
                </a:ext>
              </a:extLst>
            </p:cNvPr>
            <p:cNvSpPr txBox="1"/>
            <p:nvPr/>
          </p:nvSpPr>
          <p:spPr>
            <a:xfrm>
              <a:off x="8286919" y="4135533"/>
              <a:ext cx="336114" cy="200055"/>
            </a:xfrm>
            <a:prstGeom prst="rect">
              <a:avLst/>
            </a:prstGeom>
            <a:solidFill>
              <a:srgbClr val="FBE5D5"/>
            </a:solidFill>
          </p:spPr>
          <p:txBody>
            <a:bodyPr wrap="none" lIns="0" tIns="0" rIns="36000" bIns="0" rtlCol="0">
              <a:spAutoFit/>
            </a:bodyPr>
            <a:lstStyle/>
            <a:p>
              <a:r>
                <a:rPr lang="en-US" altLang="zh-TW" sz="1300" b="1" dirty="0">
                  <a:latin typeface="微軟正黑體" panose="020B0604030504040204" pitchFamily="34" charset="-120"/>
                  <a:ea typeface="微軟正黑體" panose="020B0604030504040204" pitchFamily="34" charset="-120"/>
                </a:rPr>
                <a:t>   </a:t>
              </a:r>
              <a:r>
                <a:rPr lang="en-US" altLang="zh-TW" sz="1200" b="1" dirty="0">
                  <a:latin typeface="微軟正黑體" panose="020B0604030504040204" pitchFamily="34" charset="-120"/>
                  <a:ea typeface="微軟正黑體" panose="020B0604030504040204" pitchFamily="34" charset="-120"/>
                </a:rPr>
                <a:t>8</a:t>
              </a:r>
              <a:r>
                <a:rPr lang="en-US" altLang="zh-TW" sz="1300" b="1" dirty="0">
                  <a:latin typeface="微軟正黑體" panose="020B0604030504040204" pitchFamily="34" charset="-120"/>
                  <a:ea typeface="微軟正黑體" panose="020B0604030504040204" pitchFamily="34" charset="-120"/>
                </a:rPr>
                <a:t>  </a:t>
              </a:r>
              <a:endParaRPr lang="zh-TW" altLang="en-US" sz="1300" b="1"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081EE9B-D045-C3E9-D2D4-F86908A0D2D9}"/>
                </a:ext>
              </a:extLst>
            </p:cNvPr>
            <p:cNvSpPr txBox="1"/>
            <p:nvPr/>
          </p:nvSpPr>
          <p:spPr>
            <a:xfrm>
              <a:off x="8222073" y="5938029"/>
              <a:ext cx="466474" cy="184666"/>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12+</a:t>
              </a:r>
              <a:r>
                <a:rPr lang="en-US" altLang="zh-TW" sz="1200" b="1" dirty="0">
                  <a:solidFill>
                    <a:srgbClr val="FE51F9"/>
                  </a:solidFill>
                  <a:latin typeface="微軟正黑體" panose="020B0604030504040204" pitchFamily="34" charset="-120"/>
                  <a:ea typeface="微軟正黑體" panose="020B0604030504040204" pitchFamily="34" charset="-120"/>
                </a:rPr>
                <a:t>1</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DEEA80E1-6D0E-3563-ED28-4243A55A5870}"/>
                </a:ext>
              </a:extLst>
            </p:cNvPr>
            <p:cNvSpPr txBox="1"/>
            <p:nvPr/>
          </p:nvSpPr>
          <p:spPr>
            <a:xfrm>
              <a:off x="8220326" y="6309320"/>
              <a:ext cx="466474" cy="184666"/>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92+</a:t>
              </a:r>
              <a:r>
                <a:rPr lang="en-US" altLang="zh-TW" sz="1200" b="1" dirty="0">
                  <a:solidFill>
                    <a:srgbClr val="FE51F9"/>
                  </a:solidFill>
                  <a:latin typeface="微軟正黑體" panose="020B0604030504040204" pitchFamily="34" charset="-120"/>
                  <a:ea typeface="微軟正黑體" panose="020B0604030504040204" pitchFamily="34" charset="-120"/>
                </a:rPr>
                <a:t>2</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grpSp>
      <p:sp>
        <p:nvSpPr>
          <p:cNvPr id="3" name="文字方塊 2"/>
          <p:cNvSpPr txBox="1"/>
          <p:nvPr/>
        </p:nvSpPr>
        <p:spPr>
          <a:xfrm>
            <a:off x="872837" y="1066104"/>
            <a:ext cx="10399221" cy="923330"/>
          </a:xfrm>
          <a:prstGeom prst="rect">
            <a:avLst/>
          </a:prstGeom>
          <a:noFill/>
        </p:spPr>
        <p:txBody>
          <a:bodyPr wrap="square" rtlCol="0">
            <a:spAutoFit/>
          </a:bodyPr>
          <a:lstStyle/>
          <a:p>
            <a:r>
              <a:rPr lang="zh-TW" altLang="en-US" sz="3600" dirty="0">
                <a:latin typeface="Microsoft JhengHei" panose="020B0604030504040204" pitchFamily="34" charset="-120"/>
                <a:ea typeface="Microsoft JhengHei" panose="020B0604030504040204" pitchFamily="34" charset="-120"/>
                <a:sym typeface="Wingdings" pitchFamily="2" charset="2"/>
              </a:rPr>
              <a:t>技高群科課綱之</a:t>
            </a:r>
            <a:r>
              <a:rPr lang="zh-TW" altLang="en-US" sz="3600" b="1" dirty="0">
                <a:solidFill>
                  <a:srgbClr val="FF0000"/>
                </a:solidFill>
                <a:latin typeface="Microsoft JhengHei" panose="020B0604030504040204" pitchFamily="34" charset="-120"/>
                <a:ea typeface="Microsoft JhengHei" panose="020B0604030504040204" pitchFamily="34" charset="-120"/>
                <a:sym typeface="Wingdings" pitchFamily="2" charset="2"/>
              </a:rPr>
              <a:t>群科歸屬</a:t>
            </a:r>
            <a:r>
              <a:rPr lang="zh-TW" altLang="en-US" sz="3600" dirty="0">
                <a:latin typeface="Microsoft JhengHei" panose="020B0604030504040204" pitchFamily="34" charset="-120"/>
                <a:ea typeface="Microsoft JhengHei" panose="020B0604030504040204" pitchFamily="34" charset="-120"/>
                <a:sym typeface="Wingdings" pitchFamily="2" charset="2"/>
              </a:rPr>
              <a:t>分為</a:t>
            </a:r>
            <a:r>
              <a:rPr lang="en-US" altLang="zh-TW"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6</a:t>
            </a:r>
            <a:r>
              <a:rPr lang="zh-TW" altLang="en-US"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類</a:t>
            </a:r>
            <a:r>
              <a:rPr lang="en-US" altLang="zh-TW"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15</a:t>
            </a:r>
            <a:r>
              <a:rPr lang="zh-TW" altLang="en-US"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群，群下設科</a:t>
            </a:r>
            <a:endParaRPr lang="en-US" altLang="zh-TW" sz="3600" b="1" dirty="0">
              <a:solidFill>
                <a:srgbClr val="0000FF"/>
              </a:solidFill>
              <a:latin typeface="Microsoft JhengHei" panose="020B0604030504040204" pitchFamily="34" charset="-120"/>
              <a:ea typeface="Microsoft JhengHei" panose="020B0604030504040204" pitchFamily="34" charset="-120"/>
            </a:endParaRPr>
          </a:p>
          <a:p>
            <a:endParaRPr lang="zh-TW" altLang="en-US" dirty="0"/>
          </a:p>
        </p:txBody>
      </p:sp>
    </p:spTree>
    <p:extLst>
      <p:ext uri="{BB962C8B-B14F-4D97-AF65-F5344CB8AC3E}">
        <p14:creationId xmlns:p14="http://schemas.microsoft.com/office/powerpoint/2010/main" val="12714225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113</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2192165" y="1240970"/>
            <a:ext cx="8610818"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報名資格</a:t>
            </a:r>
            <a:br>
              <a:rPr lang="en-US" altLang="zh-TW" sz="2800" b="1" dirty="0">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須</a:t>
            </a:r>
            <a:r>
              <a:rPr lang="zh-TW" altLang="en-US" sz="2800" b="1" dirty="0">
                <a:solidFill>
                  <a:srgbClr val="FF0000"/>
                </a:solidFill>
                <a:latin typeface="微軟正黑體" panose="020B0604030504040204" pitchFamily="34" charset="-120"/>
                <a:ea typeface="微軟正黑體" panose="020B0604030504040204" pitchFamily="34" charset="-120"/>
              </a:rPr>
              <a:t>同時</a:t>
            </a:r>
            <a:r>
              <a:rPr lang="zh-TW" altLang="en-US" sz="2800" b="1" dirty="0">
                <a:latin typeface="微軟正黑體" panose="020B0604030504040204" pitchFamily="34" charset="-120"/>
                <a:ea typeface="微軟正黑體" panose="020B0604030504040204" pitchFamily="34" charset="-120"/>
              </a:rPr>
              <a:t>符合學力條件之一和特別條件之一</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學力條件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br>
              <a:rPr lang="en-US" altLang="zh-TW" sz="28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國中或同等學歷</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丙級技術士證或相當於丙級以上技術士證</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特別條件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低收入戶子女   中低收入戶子女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失業勞工子女   特殊境遇家庭子女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育幼院童           農漁民子女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軍公教遺族       身心障礙人士子女</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     原住民</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3411168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113</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1526062" y="1340710"/>
            <a:ext cx="10400049"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基北區招生科別：</a:t>
            </a:r>
            <a:r>
              <a:rPr lang="en-US" altLang="zh-TW" sz="3200" b="1" dirty="0">
                <a:latin typeface="微軟正黑體" panose="020B0604030504040204" pitchFamily="34" charset="-120"/>
                <a:ea typeface="微軟正黑體" panose="020B0604030504040204" pitchFamily="34" charset="-120"/>
              </a:rPr>
              <a:t>13</a:t>
            </a:r>
            <a:r>
              <a:rPr lang="zh-TW" altLang="en-US" sz="3200" b="1" dirty="0">
                <a:latin typeface="微軟正黑體" panose="020B0604030504040204" pitchFamily="34" charset="-120"/>
                <a:ea typeface="微軟正黑體" panose="020B0604030504040204" pitchFamily="34" charset="-120"/>
              </a:rPr>
              <a:t>校</a:t>
            </a:r>
            <a:r>
              <a:rPr lang="en-US" altLang="zh-TW" sz="3200" b="1" dirty="0">
                <a:latin typeface="微軟正黑體" panose="020B0604030504040204" pitchFamily="34" charset="-120"/>
                <a:ea typeface="微軟正黑體" panose="020B0604030504040204" pitchFamily="34" charset="-120"/>
              </a:rPr>
              <a:t>9</a:t>
            </a:r>
            <a:r>
              <a:rPr lang="zh-TW" altLang="en-US" sz="3200" b="1" dirty="0">
                <a:latin typeface="微軟正黑體" panose="020B0604030504040204" pitchFamily="34" charset="-120"/>
                <a:ea typeface="微軟正黑體" panose="020B0604030504040204" pitchFamily="34" charset="-120"/>
              </a:rPr>
              <a:t>群</a:t>
            </a:r>
            <a:r>
              <a:rPr lang="en-US" altLang="zh-TW" sz="3200" b="1" dirty="0">
                <a:latin typeface="微軟正黑體" panose="020B0604030504040204" pitchFamily="34" charset="-120"/>
                <a:ea typeface="微軟正黑體" panose="020B0604030504040204" pitchFamily="34" charset="-120"/>
              </a:rPr>
              <a:t>15</a:t>
            </a:r>
            <a:r>
              <a:rPr lang="zh-TW" altLang="en-US" sz="3200" b="1" dirty="0">
                <a:latin typeface="微軟正黑體" panose="020B0604030504040204" pitchFamily="34" charset="-120"/>
                <a:ea typeface="微軟正黑體" panose="020B0604030504040204" pitchFamily="34" charset="-120"/>
              </a:rPr>
              <a:t>科，</a:t>
            </a:r>
            <a:r>
              <a:rPr lang="en-US" altLang="zh-TW" sz="3200" b="1" dirty="0">
                <a:latin typeface="微軟正黑體" panose="020B0604030504040204" pitchFamily="34" charset="-120"/>
                <a:ea typeface="微軟正黑體" panose="020B0604030504040204" pitchFamily="34" charset="-120"/>
              </a:rPr>
              <a:t>144</a:t>
            </a:r>
            <a:r>
              <a:rPr lang="zh-TW" altLang="en-US" sz="3200" b="1" dirty="0">
                <a:latin typeface="微軟正黑體" panose="020B0604030504040204" pitchFamily="34" charset="-120"/>
                <a:ea typeface="微軟正黑體" panose="020B0604030504040204" pitchFamily="34" charset="-120"/>
              </a:rPr>
              <a:t>名</a:t>
            </a:r>
            <a:endParaRPr lang="en-US" altLang="zh-TW" sz="32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機械群：模具科、鑄造科、板金科、配管科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動力機械群：重機科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土木與建築群：空間測繪科、土木科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設計群：陶瓷工程科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農業群：園藝科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海事群：航海科、輪機科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水產群：漁業科、水產養殖科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商業管理群：航運管理科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家政群：照顧服務科</a:t>
            </a:r>
            <a:endParaRPr lang="en-US" altLang="zh-TW" sz="2400" dirty="0">
              <a:latin typeface="+mj-ea"/>
              <a:ea typeface="+mj-ea"/>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基北區產業特殊需求類科優先入學承辦學校：新北市瑞芳高工</a:t>
            </a:r>
            <a:endParaRPr lang="en-US" altLang="zh-TW" sz="28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Font typeface="Wingdings" panose="05000000000000000000" pitchFamily="2" charset="2"/>
              <a:buChar char="u"/>
              <a:defRPr/>
            </a:pPr>
            <a:endParaRPr lang="en-US" altLang="zh-TW" dirty="0">
              <a:latin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62758"/>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7" name="文字方塊 6"/>
          <p:cNvSpPr txBox="1"/>
          <p:nvPr/>
        </p:nvSpPr>
        <p:spPr>
          <a:xfrm>
            <a:off x="8316620" y="2803056"/>
            <a:ext cx="2758332" cy="1938992"/>
          </a:xfrm>
          <a:prstGeom prst="rect">
            <a:avLst/>
          </a:prstGeom>
          <a:solidFill>
            <a:srgbClr val="FFFFCC"/>
          </a:solidFill>
          <a:ln w="57150">
            <a:solidFill>
              <a:srgbClr val="FFC000"/>
            </a:solidFill>
          </a:ln>
        </p:spPr>
        <p:txBody>
          <a:bodyPr wrap="square" rtlCol="0">
            <a:spAutoFit/>
          </a:bodyPr>
          <a:lstStyle/>
          <a:p>
            <a:pPr algn="ctr">
              <a:lnSpc>
                <a:spcPct val="120000"/>
              </a:lnSpc>
              <a:defRPr/>
            </a:pPr>
            <a:r>
              <a:rPr lang="zh-TW" altLang="en-US" sz="2800" b="1" dirty="0">
                <a:solidFill>
                  <a:srgbClr val="FF0000"/>
                </a:solidFill>
                <a:latin typeface="微軟正黑體" panose="020B0604030504040204" pitchFamily="34" charset="-120"/>
                <a:ea typeface="微軟正黑體" panose="020B0604030504040204" pitchFamily="34" charset="-120"/>
              </a:rPr>
              <a:t>★優點特色</a:t>
            </a:r>
            <a:r>
              <a:rPr lang="zh-TW" altLang="en-US" sz="2400" b="1" dirty="0">
                <a:solidFill>
                  <a:srgbClr val="FF0000"/>
                </a:solidFill>
                <a:latin typeface="微軟正黑體" panose="020B0604030504040204" pitchFamily="34" charset="-120"/>
              </a:rPr>
              <a:t>★</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選讀適用科別</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享有學費</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雜費補助</a:t>
            </a:r>
          </a:p>
        </p:txBody>
      </p:sp>
      <p:pic>
        <p:nvPicPr>
          <p:cNvPr id="6" name="圖形 5" descr="拖船">
            <a:extLst>
              <a:ext uri="{FF2B5EF4-FFF2-40B4-BE49-F238E27FC236}">
                <a16:creationId xmlns:a16="http://schemas.microsoft.com/office/drawing/2014/main" id="{D5F8D75B-AF08-490A-A505-91915A77D7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176" y="5289993"/>
            <a:ext cx="914400" cy="914400"/>
          </a:xfrm>
          <a:prstGeom prst="rect">
            <a:avLst/>
          </a:prstGeom>
        </p:spPr>
      </p:pic>
    </p:spTree>
    <p:extLst>
      <p:ext uri="{BB962C8B-B14F-4D97-AF65-F5344CB8AC3E}">
        <p14:creationId xmlns:p14="http://schemas.microsoft.com/office/powerpoint/2010/main" val="18824285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實用技能學程</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955675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05809"/>
            <a:ext cx="10058400" cy="1017597"/>
          </a:xfrm>
        </p:spPr>
        <p:txBody>
          <a:bodyPr/>
          <a:lstStyle/>
          <a:p>
            <a:pPr algn="ctr"/>
            <a:r>
              <a:rPr lang="zh-TW" altLang="en-US" dirty="0"/>
              <a:t>實用技能學程介紹</a:t>
            </a:r>
          </a:p>
        </p:txBody>
      </p:sp>
      <p:sp>
        <p:nvSpPr>
          <p:cNvPr id="3" name="內容版面配置區 2">
            <a:extLst>
              <a:ext uri="{FF2B5EF4-FFF2-40B4-BE49-F238E27FC236}">
                <a16:creationId xmlns:a16="http://schemas.microsoft.com/office/drawing/2014/main" id="{227CD949-A7A1-41B0-8E45-86B641B4ECF1}"/>
              </a:ext>
            </a:extLst>
          </p:cNvPr>
          <p:cNvSpPr txBox="1">
            <a:spLocks/>
          </p:cNvSpPr>
          <p:nvPr/>
        </p:nvSpPr>
        <p:spPr>
          <a:xfrm>
            <a:off x="1513112" y="1274845"/>
            <a:ext cx="9943014" cy="525658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實用技能學程是以培養</a:t>
            </a:r>
            <a:r>
              <a:rPr lang="zh-TW" altLang="en-US" sz="3000" b="1" dirty="0">
                <a:solidFill>
                  <a:srgbClr val="00B050"/>
                </a:solidFill>
                <a:latin typeface="微軟正黑體" panose="020B0604030504040204" pitchFamily="34" charset="-120"/>
                <a:ea typeface="微軟正黑體" panose="020B0604030504040204" pitchFamily="34" charset="-120"/>
              </a:rPr>
              <a:t>學生職場就業技能</a:t>
            </a:r>
            <a:r>
              <a:rPr lang="zh-TW" altLang="en-US" sz="3000" dirty="0">
                <a:latin typeface="微軟正黑體" panose="020B0604030504040204" pitchFamily="34" charset="-120"/>
                <a:ea typeface="微軟正黑體" panose="020B0604030504040204" pitchFamily="34" charset="-120"/>
              </a:rPr>
              <a:t>為主，簡單理論為輔，是專為有興趣學習技藝、就業意願高並且想學習一技之長的學生設計的一種學習環境。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課程設計是延續國中技藝教育課程，為具有</a:t>
            </a:r>
            <a:r>
              <a:rPr lang="zh-TW" altLang="en-US" sz="3000" dirty="0">
                <a:solidFill>
                  <a:srgbClr val="00B050"/>
                </a:solidFill>
                <a:latin typeface="微軟正黑體" panose="020B0604030504040204" pitchFamily="34" charset="-120"/>
                <a:ea typeface="微軟正黑體" panose="020B0604030504040204" pitchFamily="34" charset="-120"/>
              </a:rPr>
              <a:t>技藝傾向</a:t>
            </a:r>
            <a:r>
              <a:rPr lang="zh-TW" altLang="en-US" sz="3000" dirty="0">
                <a:latin typeface="微軟正黑體" panose="020B0604030504040204" pitchFamily="34" charset="-120"/>
                <a:ea typeface="微軟正黑體" panose="020B0604030504040204" pitchFamily="34" charset="-120"/>
              </a:rPr>
              <a:t>、</a:t>
            </a:r>
            <a:r>
              <a:rPr lang="zh-TW" altLang="en-US" sz="3000" dirty="0">
                <a:solidFill>
                  <a:srgbClr val="00B050"/>
                </a:solidFill>
                <a:latin typeface="微軟正黑體" panose="020B0604030504040204" pitchFamily="34" charset="-120"/>
                <a:ea typeface="微軟正黑體" panose="020B0604030504040204" pitchFamily="34" charset="-120"/>
              </a:rPr>
              <a:t>就業意願</a:t>
            </a:r>
            <a:r>
              <a:rPr lang="zh-TW" altLang="en-US" sz="3000" dirty="0">
                <a:latin typeface="微軟正黑體" panose="020B0604030504040204" pitchFamily="34" charset="-120"/>
                <a:ea typeface="微軟正黑體" panose="020B0604030504040204" pitchFamily="34" charset="-120"/>
              </a:rPr>
              <a:t>和想學習</a:t>
            </a:r>
            <a:r>
              <a:rPr lang="zh-TW" altLang="en-US" sz="3000" dirty="0">
                <a:solidFill>
                  <a:srgbClr val="00B050"/>
                </a:solidFill>
                <a:latin typeface="微軟正黑體" panose="020B0604030504040204" pitchFamily="34" charset="-120"/>
                <a:ea typeface="微軟正黑體" panose="020B0604030504040204" pitchFamily="34" charset="-120"/>
              </a:rPr>
              <a:t>一技之長</a:t>
            </a:r>
            <a:r>
              <a:rPr lang="zh-TW" altLang="en-US" sz="3000" dirty="0">
                <a:latin typeface="微軟正黑體" panose="020B0604030504040204" pitchFamily="34" charset="-120"/>
                <a:ea typeface="微軟正黑體" panose="020B0604030504040204" pitchFamily="34" charset="-120"/>
              </a:rPr>
              <a:t>的學生所設計的學習環境。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採</a:t>
            </a:r>
            <a:r>
              <a:rPr lang="zh-TW" altLang="en-US" sz="3000" b="1" dirty="0">
                <a:solidFill>
                  <a:srgbClr val="FF0000"/>
                </a:solidFill>
                <a:latin typeface="微軟正黑體" panose="020B0604030504040204" pitchFamily="34" charset="-120"/>
                <a:ea typeface="微軟正黑體" panose="020B0604030504040204" pitchFamily="34" charset="-120"/>
              </a:rPr>
              <a:t>全國分區域分發入學</a:t>
            </a:r>
            <a:r>
              <a:rPr lang="zh-TW" altLang="en-US" sz="3000" dirty="0">
                <a:latin typeface="微軟正黑體" panose="020B0604030504040204" pitchFamily="34" charset="-120"/>
                <a:ea typeface="微軟正黑體" panose="020B0604030504040204" pitchFamily="34" charset="-120"/>
              </a:rPr>
              <a:t>。曾</a:t>
            </a:r>
            <a:r>
              <a:rPr lang="zh-TW" altLang="en-US" sz="3000" dirty="0">
                <a:solidFill>
                  <a:srgbClr val="00B050"/>
                </a:solidFill>
                <a:latin typeface="微軟正黑體" panose="020B0604030504040204" pitchFamily="34" charset="-120"/>
                <a:ea typeface="微軟正黑體" panose="020B0604030504040204" pitchFamily="34" charset="-120"/>
              </a:rPr>
              <a:t>選習國中技藝教育</a:t>
            </a:r>
            <a:r>
              <a:rPr lang="zh-TW" altLang="en-US" sz="3000" dirty="0">
                <a:latin typeface="微軟正黑體" panose="020B0604030504040204" pitchFamily="34" charset="-120"/>
                <a:ea typeface="微軟正黑體" panose="020B0604030504040204" pitchFamily="34" charset="-120"/>
              </a:rPr>
              <a:t>學生</a:t>
            </a:r>
            <a:r>
              <a:rPr lang="zh-TW" altLang="en-US" sz="3000" dirty="0">
                <a:solidFill>
                  <a:srgbClr val="FF0000"/>
                </a:solidFill>
                <a:latin typeface="微軟正黑體" panose="020B0604030504040204" pitchFamily="34" charset="-120"/>
                <a:ea typeface="微軟正黑體" panose="020B0604030504040204" pitchFamily="34" charset="-120"/>
              </a:rPr>
              <a:t>優先分發</a:t>
            </a:r>
            <a:r>
              <a:rPr lang="zh-TW" altLang="en-US" sz="3000" dirty="0">
                <a:latin typeface="微軟正黑體" panose="020B0604030504040204" pitchFamily="34" charset="-120"/>
                <a:ea typeface="微軟正黑體" panose="020B0604030504040204" pitchFamily="34" charset="-120"/>
              </a:rPr>
              <a:t>，未曾選習國中技藝教育學生次之。</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總召學校：國立南投高商</a:t>
            </a:r>
            <a:br>
              <a:rPr lang="en-US" altLang="zh-TW" sz="3000" b="1" dirty="0">
                <a:latin typeface="微軟正黑體" panose="020B0604030504040204" pitchFamily="34" charset="-120"/>
                <a:ea typeface="微軟正黑體" panose="020B0604030504040204" pitchFamily="34" charset="-120"/>
              </a:rPr>
            </a:br>
            <a:r>
              <a:rPr lang="zh-TW" altLang="en-US" sz="3000" b="1" dirty="0">
                <a:latin typeface="微軟正黑體" panose="020B0604030504040204" pitchFamily="34" charset="-120"/>
                <a:ea typeface="微軟正黑體" panose="020B0604030504040204" pitchFamily="34" charset="-120"/>
              </a:rPr>
              <a:t>基北區實用技能學程分發承辦學校：淡水商工</a:t>
            </a:r>
            <a:endParaRPr lang="zh-TW" altLang="en-US" sz="2800" dirty="0">
              <a:solidFill>
                <a:srgbClr val="FF3399"/>
              </a:solidFill>
              <a:latin typeface="文鼎粗圓" pitchFamily="49" charset="-120"/>
              <a:ea typeface="文鼎粗圓" pitchFamily="49" charset="-120"/>
            </a:endParaRPr>
          </a:p>
        </p:txBody>
      </p:sp>
    </p:spTree>
    <p:extLst>
      <p:ext uri="{BB962C8B-B14F-4D97-AF65-F5344CB8AC3E}">
        <p14:creationId xmlns:p14="http://schemas.microsoft.com/office/powerpoint/2010/main" val="2221370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56785"/>
          </a:xfrm>
        </p:spPr>
        <p:txBody>
          <a:bodyPr/>
          <a:lstStyle/>
          <a:p>
            <a:pPr algn="ctr"/>
            <a:r>
              <a:rPr lang="zh-TW" altLang="en-US" dirty="0"/>
              <a:t>實用技能學程職群與科別對照表</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17" y="906105"/>
            <a:ext cx="8218661" cy="5831405"/>
          </a:xfrm>
          <a:prstGeom prst="rect">
            <a:avLst/>
          </a:prstGeom>
        </p:spPr>
      </p:pic>
    </p:spTree>
    <p:extLst>
      <p:ext uri="{BB962C8B-B14F-4D97-AF65-F5344CB8AC3E}">
        <p14:creationId xmlns:p14="http://schemas.microsoft.com/office/powerpoint/2010/main" val="34910142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2551147260"/>
              </p:ext>
            </p:extLst>
          </p:nvPr>
        </p:nvGraphicFramePr>
        <p:xfrm>
          <a:off x="903682" y="1319349"/>
          <a:ext cx="10434877" cy="3997234"/>
        </p:xfrm>
        <a:graphic>
          <a:graphicData uri="http://schemas.openxmlformats.org/drawingml/2006/table">
            <a:tbl>
              <a:tblPr firstRow="1" bandRow="1">
                <a:tableStyleId>{00A15C55-8517-42AA-B614-E9B94910E393}</a:tableStyleId>
              </a:tblPr>
              <a:tblGrid>
                <a:gridCol w="912055">
                  <a:extLst>
                    <a:ext uri="{9D8B030D-6E8A-4147-A177-3AD203B41FA5}">
                      <a16:colId xmlns:a16="http://schemas.microsoft.com/office/drawing/2014/main" val="20000"/>
                    </a:ext>
                  </a:extLst>
                </a:gridCol>
                <a:gridCol w="2082301">
                  <a:extLst>
                    <a:ext uri="{9D8B030D-6E8A-4147-A177-3AD203B41FA5}">
                      <a16:colId xmlns:a16="http://schemas.microsoft.com/office/drawing/2014/main" val="20001"/>
                    </a:ext>
                  </a:extLst>
                </a:gridCol>
                <a:gridCol w="3085094">
                  <a:extLst>
                    <a:ext uri="{9D8B030D-6E8A-4147-A177-3AD203B41FA5}">
                      <a16:colId xmlns:a16="http://schemas.microsoft.com/office/drawing/2014/main" val="20002"/>
                    </a:ext>
                  </a:extLst>
                </a:gridCol>
                <a:gridCol w="4355427">
                  <a:extLst>
                    <a:ext uri="{9D8B030D-6E8A-4147-A177-3AD203B41FA5}">
                      <a16:colId xmlns:a16="http://schemas.microsoft.com/office/drawing/2014/main" val="20003"/>
                    </a:ext>
                  </a:extLst>
                </a:gridCol>
              </a:tblGrid>
              <a:tr h="69711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124093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16</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22</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各國中受理報名及線上填報，並列印報名相關文件</a:t>
                      </a:r>
                      <a:br>
                        <a:rPr lang="en-US" altLang="zh-TW" sz="1800" kern="100" dirty="0">
                          <a:effectLst/>
                          <a:latin typeface="微軟正黑體" panose="020B0604030504040204" pitchFamily="34" charset="-120"/>
                          <a:ea typeface="微軟正黑體" panose="020B0604030504040204" pitchFamily="34" charset="-120"/>
                        </a:rPr>
                      </a:b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Ａ、</a:t>
                      </a:r>
                      <a:r>
                        <a:rPr lang="en-US" sz="1800" kern="100" dirty="0">
                          <a:effectLst/>
                          <a:latin typeface="微軟正黑體" panose="020B0604030504040204" pitchFamily="34" charset="-120"/>
                          <a:ea typeface="微軟正黑體" panose="020B0604030504040204" pitchFamily="34" charset="-120"/>
                        </a:rPr>
                        <a:t>B</a:t>
                      </a:r>
                      <a:r>
                        <a:rPr lang="zh-TW" sz="1800" kern="100" dirty="0">
                          <a:effectLst/>
                          <a:latin typeface="微軟正黑體" panose="020B0604030504040204" pitchFamily="34" charset="-120"/>
                          <a:ea typeface="微軟正黑體" panose="020B0604030504040204" pitchFamily="34" charset="-120"/>
                        </a:rPr>
                        <a:t>表及報名總表</a:t>
                      </a:r>
                      <a:r>
                        <a:rPr lang="en-US"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應屆國中學生</a:t>
                      </a:r>
                    </a:p>
                    <a:p>
                      <a:pPr algn="l">
                        <a:spcAft>
                          <a:spcPts val="0"/>
                        </a:spcAft>
                      </a:pPr>
                      <a:r>
                        <a:rPr lang="zh-TW" sz="1800" kern="100" dirty="0">
                          <a:effectLst/>
                          <a:latin typeface="微軟正黑體" panose="020B0604030504040204" pitchFamily="34" charset="-120"/>
                          <a:ea typeface="微軟正黑體" panose="020B0604030504040204" pitchFamily="34" charset="-120"/>
                        </a:rPr>
                        <a:t>向國中輔導室報名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1"/>
                  </a:ext>
                </a:extLst>
              </a:tr>
              <a:tr h="1211283">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2</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四</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4</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五</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各分區受理國中集體報名及個別報名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國中團體報名收件</a:t>
                      </a:r>
                    </a:p>
                    <a:p>
                      <a:pPr algn="l">
                        <a:spcAft>
                          <a:spcPts val="0"/>
                        </a:spcAft>
                      </a:pPr>
                      <a:r>
                        <a:rPr lang="zh-TW" sz="1800" kern="100" dirty="0">
                          <a:effectLst/>
                          <a:latin typeface="微軟正黑體" panose="020B0604030504040204" pitchFamily="34" charset="-120"/>
                          <a:ea typeface="微軟正黑體" panose="020B0604030504040204" pitchFamily="34" charset="-120"/>
                        </a:rPr>
                        <a:t>學生個別報名</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非應屆</a:t>
                      </a:r>
                      <a:r>
                        <a:rPr lang="en-US" sz="1800" kern="100" dirty="0">
                          <a:effectLst/>
                          <a:latin typeface="微軟正黑體" panose="020B0604030504040204" pitchFamily="34" charset="-120"/>
                          <a:ea typeface="微軟正黑體" panose="020B0604030504040204" pitchFamily="34" charset="-120"/>
                        </a:rPr>
                        <a:t>)</a:t>
                      </a:r>
                      <a:r>
                        <a:rPr lang="en-US" sz="1800" kern="100" spc="-3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2"/>
                  </a:ext>
                </a:extLst>
              </a:tr>
              <a:tr h="84789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3</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14</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分發結果放榜</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3"/>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952692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4181428847"/>
              </p:ext>
            </p:extLst>
          </p:nvPr>
        </p:nvGraphicFramePr>
        <p:xfrm>
          <a:off x="903681" y="1319349"/>
          <a:ext cx="10513255" cy="3787146"/>
        </p:xfrm>
        <a:graphic>
          <a:graphicData uri="http://schemas.openxmlformats.org/drawingml/2006/table">
            <a:tbl>
              <a:tblPr firstRow="1" bandRow="1">
                <a:tableStyleId>{00A15C55-8517-42AA-B614-E9B94910E393}</a:tableStyleId>
              </a:tblPr>
              <a:tblGrid>
                <a:gridCol w="978102">
                  <a:extLst>
                    <a:ext uri="{9D8B030D-6E8A-4147-A177-3AD203B41FA5}">
                      <a16:colId xmlns:a16="http://schemas.microsoft.com/office/drawing/2014/main" val="20000"/>
                    </a:ext>
                  </a:extLst>
                </a:gridCol>
                <a:gridCol w="2038745">
                  <a:extLst>
                    <a:ext uri="{9D8B030D-6E8A-4147-A177-3AD203B41FA5}">
                      <a16:colId xmlns:a16="http://schemas.microsoft.com/office/drawing/2014/main" val="20001"/>
                    </a:ext>
                  </a:extLst>
                </a:gridCol>
                <a:gridCol w="3108267">
                  <a:extLst>
                    <a:ext uri="{9D8B030D-6E8A-4147-A177-3AD203B41FA5}">
                      <a16:colId xmlns:a16="http://schemas.microsoft.com/office/drawing/2014/main" val="20002"/>
                    </a:ext>
                  </a:extLst>
                </a:gridCol>
                <a:gridCol w="4388141">
                  <a:extLst>
                    <a:ext uri="{9D8B030D-6E8A-4147-A177-3AD203B41FA5}">
                      <a16:colId xmlns:a16="http://schemas.microsoft.com/office/drawing/2014/main" val="20003"/>
                    </a:ext>
                  </a:extLst>
                </a:gridCol>
              </a:tblGrid>
              <a:tr h="66620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83138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4</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0" dirty="0">
                          <a:effectLst/>
                          <a:latin typeface="微軟正黑體" panose="020B0604030504040204" pitchFamily="34" charset="-120"/>
                          <a:ea typeface="微軟正黑體" panose="020B0604030504040204" pitchFamily="34" charset="-120"/>
                        </a:rPr>
                        <a:t>11</a:t>
                      </a:r>
                      <a:r>
                        <a:rPr lang="en-US" altLang="zh-TW" sz="1800" b="1" kern="0" dirty="0">
                          <a:effectLst/>
                          <a:latin typeface="微軟正黑體" panose="020B0604030504040204" pitchFamily="34" charset="-120"/>
                          <a:ea typeface="微軟正黑體" panose="020B0604030504040204" pitchFamily="34" charset="-120"/>
                        </a:rPr>
                        <a:t>3</a:t>
                      </a:r>
                      <a:r>
                        <a:rPr lang="zh-TW" sz="1800" b="1" kern="0" dirty="0">
                          <a:effectLst/>
                          <a:latin typeface="微軟正黑體" panose="020B0604030504040204" pitchFamily="34" charset="-120"/>
                          <a:ea typeface="微軟正黑體" panose="020B0604030504040204" pitchFamily="34" charset="-120"/>
                        </a:rPr>
                        <a:t>年</a:t>
                      </a:r>
                      <a:r>
                        <a:rPr lang="en-US" sz="1800" b="1" kern="0" dirty="0">
                          <a:effectLst/>
                          <a:latin typeface="微軟正黑體" panose="020B0604030504040204" pitchFamily="34" charset="-120"/>
                          <a:ea typeface="微軟正黑體" panose="020B0604030504040204" pitchFamily="34" charset="-120"/>
                        </a:rPr>
                        <a:t>6</a:t>
                      </a:r>
                      <a:r>
                        <a:rPr lang="zh-TW" sz="1800" b="1" kern="0" dirty="0">
                          <a:effectLst/>
                          <a:latin typeface="微軟正黑體" panose="020B0604030504040204" pitchFamily="34" charset="-120"/>
                          <a:ea typeface="微軟正黑體" panose="020B0604030504040204" pitchFamily="34" charset="-120"/>
                        </a:rPr>
                        <a:t>月</a:t>
                      </a:r>
                      <a:r>
                        <a:rPr lang="en-US" altLang="zh-TW" sz="1800" b="1" kern="0" dirty="0">
                          <a:effectLst/>
                          <a:latin typeface="微軟正黑體" panose="020B0604030504040204" pitchFamily="34" charset="-120"/>
                          <a:ea typeface="微軟正黑體" panose="020B0604030504040204" pitchFamily="34" charset="-120"/>
                        </a:rPr>
                        <a:t>14</a:t>
                      </a:r>
                      <a:r>
                        <a:rPr lang="zh-TW" sz="1800" b="1" kern="0" dirty="0">
                          <a:effectLst/>
                          <a:latin typeface="微軟正黑體" panose="020B0604030504040204" pitchFamily="34" charset="-120"/>
                          <a:ea typeface="微軟正黑體" panose="020B0604030504040204" pitchFamily="34" charset="-120"/>
                        </a:rPr>
                        <a:t>日</a:t>
                      </a:r>
                      <a:r>
                        <a:rPr lang="en-US" sz="1800" b="1" kern="0" dirty="0">
                          <a:effectLst/>
                          <a:latin typeface="微軟正黑體" panose="020B0604030504040204" pitchFamily="34" charset="-120"/>
                          <a:ea typeface="微軟正黑體" panose="020B0604030504040204" pitchFamily="34" charset="-120"/>
                        </a:rPr>
                        <a:t>(</a:t>
                      </a:r>
                      <a:r>
                        <a:rPr lang="zh-TW" altLang="en-US" sz="1800" b="1" kern="0" dirty="0">
                          <a:effectLst/>
                          <a:latin typeface="微軟正黑體" panose="020B0604030504040204" pitchFamily="34" charset="-120"/>
                          <a:ea typeface="微軟正黑體" panose="020B0604030504040204" pitchFamily="34" charset="-120"/>
                        </a:rPr>
                        <a:t>五</a:t>
                      </a:r>
                      <a:r>
                        <a:rPr lang="en-US" sz="1800" b="1" kern="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申請複查</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4"/>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5</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7</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錄取學生報到</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endParaRPr>
                    </a:p>
                    <a:p>
                      <a:pPr algn="l">
                        <a:spcAft>
                          <a:spcPts val="0"/>
                        </a:spcAft>
                      </a:pPr>
                      <a:r>
                        <a:rPr lang="en-US" sz="1800" kern="100" spc="-30" dirty="0">
                          <a:effectLst/>
                          <a:latin typeface="微軟正黑體" panose="020B0604030504040204" pitchFamily="34" charset="-120"/>
                          <a:ea typeface="微軟正黑體" panose="020B0604030504040204" pitchFamily="34" charset="-120"/>
                        </a:rPr>
                        <a:t>(</a:t>
                      </a:r>
                      <a:r>
                        <a:rPr lang="zh-TW" sz="1800" kern="100" spc="-30" dirty="0">
                          <a:effectLst/>
                          <a:latin typeface="微軟正黑體" panose="020B0604030504040204" pitchFamily="34" charset="-120"/>
                          <a:ea typeface="微軟正黑體" panose="020B0604030504040204" pitchFamily="34" charset="-120"/>
                        </a:rPr>
                        <a:t>各招生學校</a:t>
                      </a:r>
                      <a:r>
                        <a:rPr lang="zh-TW" sz="1800" kern="100" spc="-100" dirty="0">
                          <a:effectLst/>
                          <a:latin typeface="微軟正黑體" panose="020B0604030504040204" pitchFamily="34" charset="-120"/>
                          <a:ea typeface="微軟正黑體" panose="020B0604030504040204" pitchFamily="34" charset="-120"/>
                        </a:rPr>
                        <a:t>報到</a:t>
                      </a:r>
                      <a:r>
                        <a:rPr lang="zh-TW" sz="1800" kern="100" spc="-30" dirty="0">
                          <a:effectLst/>
                          <a:latin typeface="微軟正黑體" panose="020B0604030504040204" pitchFamily="34" charset="-120"/>
                          <a:ea typeface="微軟正黑體" panose="020B0604030504040204" pitchFamily="34" charset="-120"/>
                        </a:rPr>
                        <a:t>時間如有變更，由各招生學校自行通知學生</a:t>
                      </a:r>
                      <a:r>
                        <a:rPr lang="en-US" sz="1800" kern="100" spc="-3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5"/>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6</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8</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二</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a:t>
                      </a:r>
                      <a:r>
                        <a:rPr lang="zh-TW" sz="1800" b="1" kern="100" dirty="0">
                          <a:effectLst/>
                          <a:latin typeface="微軟正黑體" panose="020B0604030504040204" pitchFamily="34" charset="-120"/>
                          <a:ea typeface="微軟正黑體" panose="020B0604030504040204" pitchFamily="34" charset="-120"/>
                        </a:rPr>
                        <a:t>時前</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報到後聲明放棄錄取資格</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填具簡章所附之「已報到放棄分發錄取資格聲明書」，由學生或家長親送至錄取學校辦理放棄資格，始得報名參加免試入學或其他入學管道</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6"/>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3012428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內容版面配置區 1"/>
          <p:cNvSpPr txBox="1">
            <a:spLocks/>
          </p:cNvSpPr>
          <p:nvPr/>
        </p:nvSpPr>
        <p:spPr>
          <a:xfrm>
            <a:off x="1990504" y="1562822"/>
            <a:ext cx="8655726" cy="3980085"/>
          </a:xfrm>
          <a:prstGeom prst="rect">
            <a:avLst/>
          </a:prstGeom>
          <a:noFill/>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spcBef>
                <a:spcPts val="600"/>
              </a:spcBef>
              <a:buClr>
                <a:schemeClr val="tx1"/>
              </a:buClr>
              <a:buFont typeface="Wingdings" panose="05000000000000000000" pitchFamily="2" charset="2"/>
              <a:buChar char="l"/>
            </a:pPr>
            <a:r>
              <a:rPr lang="en-US" altLang="zh-TW" sz="3000" dirty="0">
                <a:latin typeface="微軟正黑體" panose="020B0604030504040204" pitchFamily="34" charset="-120"/>
                <a:ea typeface="微軟正黑體" panose="020B0604030504040204" pitchFamily="34" charset="-120"/>
              </a:rPr>
              <a:t>113</a:t>
            </a:r>
            <a:r>
              <a:rPr lang="zh-TW" altLang="en-US" sz="3000" dirty="0">
                <a:latin typeface="微軟正黑體" panose="020B0604030504040204" pitchFamily="34" charset="-120"/>
                <a:ea typeface="微軟正黑體" panose="020B0604030504040204" pitchFamily="34" charset="-120"/>
              </a:rPr>
              <a:t>學年度全國實用技能學程分發，由</a:t>
            </a:r>
            <a:r>
              <a:rPr lang="zh-TW" altLang="en-US" sz="3000" b="1" dirty="0">
                <a:solidFill>
                  <a:srgbClr val="FF0000"/>
                </a:solidFill>
                <a:latin typeface="微軟正黑體" panose="020B0604030504040204" pitchFamily="34" charset="-120"/>
                <a:ea typeface="微軟正黑體" panose="020B0604030504040204" pitchFamily="34" charset="-120"/>
              </a:rPr>
              <a:t>國立南投高商</a:t>
            </a:r>
            <a:r>
              <a:rPr lang="zh-TW" altLang="en-US" sz="3000" dirty="0">
                <a:latin typeface="微軟正黑體" panose="020B0604030504040204" pitchFamily="34" charset="-120"/>
                <a:ea typeface="微軟正黑體" panose="020B0604030504040204" pitchFamily="34" charset="-120"/>
              </a:rPr>
              <a:t>統籌辦理。</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zh-TW" sz="3000" dirty="0">
                <a:latin typeface="微軟正黑體" panose="020B0604030504040204" pitchFamily="34" charset="-120"/>
                <a:ea typeface="微軟正黑體" panose="020B0604030504040204" pitchFamily="34" charset="-120"/>
              </a:rPr>
              <a:t>依十二年國民基本教育的就學區，全國分別成立</a:t>
            </a:r>
            <a:r>
              <a:rPr lang="en-US" altLang="zh-TW" sz="3000" b="1" dirty="0">
                <a:solidFill>
                  <a:srgbClr val="FF0000"/>
                </a:solidFill>
                <a:latin typeface="微軟正黑體" panose="020B0604030504040204" pitchFamily="34" charset="-120"/>
                <a:ea typeface="微軟正黑體" panose="020B0604030504040204" pitchFamily="34" charset="-120"/>
              </a:rPr>
              <a:t>11</a:t>
            </a:r>
            <a:r>
              <a:rPr lang="zh-TW" altLang="zh-TW" sz="3000" b="1" dirty="0">
                <a:solidFill>
                  <a:srgbClr val="FF0000"/>
                </a:solidFill>
                <a:latin typeface="微軟正黑體" panose="020B0604030504040204" pitchFamily="34" charset="-120"/>
                <a:ea typeface="微軟正黑體" panose="020B0604030504040204" pitchFamily="34" charset="-120"/>
              </a:rPr>
              <a:t>個分發作業小組</a:t>
            </a:r>
            <a:r>
              <a:rPr lang="zh-TW" altLang="zh-TW" sz="3000" dirty="0">
                <a:latin typeface="微軟正黑體" panose="020B0604030504040204" pitchFamily="34" charset="-120"/>
                <a:ea typeface="微軟正黑體" panose="020B0604030504040204" pitchFamily="34" charset="-120"/>
              </a:rPr>
              <a:t>。</a:t>
            </a:r>
            <a:br>
              <a:rPr lang="en-US" altLang="zh-TW" sz="3000" dirty="0">
                <a:latin typeface="微軟正黑體" panose="020B0604030504040204" pitchFamily="34" charset="-120"/>
                <a:ea typeface="微軟正黑體" panose="020B0604030504040204" pitchFamily="34" charset="-120"/>
              </a:rPr>
            </a:br>
            <a:r>
              <a:rPr lang="zh-TW" altLang="en-US" sz="3000" dirty="0">
                <a:latin typeface="微軟正黑體" panose="020B0604030504040204" pitchFamily="34" charset="-120"/>
                <a:ea typeface="微軟正黑體" panose="020B0604030504040204" pitchFamily="34" charset="-120"/>
              </a:rPr>
              <a:t>花蓮縣、</a:t>
            </a:r>
            <a:r>
              <a:rPr lang="zh-TW" altLang="zh-TW" sz="3000" dirty="0">
                <a:latin typeface="微軟正黑體" panose="020B0604030504040204" pitchFamily="34" charset="-120"/>
                <a:ea typeface="微軟正黑體" panose="020B0604030504040204" pitchFamily="34" charset="-120"/>
              </a:rPr>
              <a:t>臺東縣、澎湖縣、金門縣等地區實用技能學程班級數少，不設分發作業小組</a:t>
            </a:r>
            <a:r>
              <a:rPr lang="zh-TW" altLang="en-US" sz="3000" dirty="0">
                <a:latin typeface="微軟正黑體" panose="020B0604030504040204" pitchFamily="34" charset="-120"/>
                <a:ea typeface="微軟正黑體" panose="020B0604030504040204" pitchFamily="34" charset="-120"/>
              </a:rPr>
              <a:t>。</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zh-TW"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各區各校招生科別及名額，可至</a:t>
            </a:r>
            <a:r>
              <a:rPr lang="zh-TW" altLang="en-US" sz="3000" dirty="0">
                <a:solidFill>
                  <a:srgbClr val="00B050"/>
                </a:solidFill>
                <a:latin typeface="微軟正黑體" panose="020B0604030504040204" pitchFamily="34" charset="-120"/>
                <a:ea typeface="微軟正黑體" panose="020B0604030504040204" pitchFamily="34" charset="-120"/>
              </a:rPr>
              <a:t>全國實用技能學程分發會網站</a:t>
            </a:r>
            <a:r>
              <a:rPr lang="zh-TW" altLang="en-US" sz="3000" dirty="0">
                <a:latin typeface="微軟正黑體" panose="020B0604030504040204" pitchFamily="34" charset="-120"/>
                <a:ea typeface="微軟正黑體" panose="020B0604030504040204" pitchFamily="34" charset="-120"/>
              </a:rPr>
              <a:t>或</a:t>
            </a:r>
            <a:r>
              <a:rPr lang="zh-TW" altLang="en-US" sz="3000" dirty="0">
                <a:solidFill>
                  <a:srgbClr val="00B050"/>
                </a:solidFill>
                <a:latin typeface="微軟正黑體" panose="020B0604030504040204" pitchFamily="34" charset="-120"/>
                <a:ea typeface="微軟正黑體" panose="020B0604030504040204" pitchFamily="34" charset="-120"/>
              </a:rPr>
              <a:t>各分發區辦理學校</a:t>
            </a:r>
            <a:r>
              <a:rPr lang="zh-TW" altLang="en-US" sz="3000" dirty="0">
                <a:latin typeface="微軟正黑體" panose="020B0604030504040204" pitchFamily="34" charset="-120"/>
                <a:ea typeface="微軟正黑體" panose="020B0604030504040204" pitchFamily="34" charset="-120"/>
              </a:rPr>
              <a:t>查詢。</a:t>
            </a:r>
            <a:endParaRPr lang="en-US" altLang="zh-TW" sz="3000" dirty="0">
              <a:latin typeface="微軟正黑體" panose="020B0604030504040204" pitchFamily="34" charset="-120"/>
              <a:ea typeface="微軟正黑體" panose="020B0604030504040204" pitchFamily="34" charset="-120"/>
            </a:endParaRPr>
          </a:p>
        </p:txBody>
      </p:sp>
      <p:pic>
        <p:nvPicPr>
          <p:cNvPr id="6" name="圖形 5" descr="挖掘工具">
            <a:extLst>
              <a:ext uri="{FF2B5EF4-FFF2-40B4-BE49-F238E27FC236}">
                <a16:creationId xmlns:a16="http://schemas.microsoft.com/office/drawing/2014/main" id="{F7A14677-7822-4DED-86CE-0746E866D5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979" y="5520825"/>
            <a:ext cx="914400" cy="914400"/>
          </a:xfrm>
          <a:prstGeom prst="rect">
            <a:avLst/>
          </a:prstGeom>
        </p:spPr>
      </p:pic>
    </p:spTree>
    <p:extLst>
      <p:ext uri="{BB962C8B-B14F-4D97-AF65-F5344CB8AC3E}">
        <p14:creationId xmlns:p14="http://schemas.microsoft.com/office/powerpoint/2010/main" val="20718729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610" y="110145"/>
            <a:ext cx="10058400" cy="1017597"/>
          </a:xfrm>
        </p:spPr>
        <p:txBody>
          <a:bodyPr/>
          <a:lstStyle/>
          <a:p>
            <a:pPr algn="ctr"/>
            <a:r>
              <a:rPr lang="zh-TW" altLang="en-US" dirty="0"/>
              <a:t>實用技能學程資訊網</a:t>
            </a:r>
          </a:p>
        </p:txBody>
      </p:sp>
      <p:sp>
        <p:nvSpPr>
          <p:cNvPr id="4" name="矩形 3"/>
          <p:cNvSpPr/>
          <p:nvPr/>
        </p:nvSpPr>
        <p:spPr>
          <a:xfrm>
            <a:off x="6926318" y="6093420"/>
            <a:ext cx="435999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微軟正黑體" panose="020B0604030504040204" pitchFamily="34" charset="-120"/>
              </a:rPr>
              <a:t> https://www.vesc.tw</a:t>
            </a:r>
            <a:endParaRPr lang="en-US" altLang="zh-TW" sz="2400" b="1" dirty="0">
              <a:solidFill>
                <a:schemeClr val="tx1"/>
              </a:solidFill>
              <a:latin typeface="+mj-ea"/>
              <a:ea typeface="+mj-ea"/>
              <a:cs typeface="Times New Roman" panose="02020603050405020304" pitchFamily="18" charset="0"/>
            </a:endParaRPr>
          </a:p>
        </p:txBody>
      </p:sp>
      <p:pic>
        <p:nvPicPr>
          <p:cNvPr id="7" name="圖片 6"/>
          <p:cNvPicPr>
            <a:picLocks noChangeAspect="1"/>
          </p:cNvPicPr>
          <p:nvPr/>
        </p:nvPicPr>
        <p:blipFill>
          <a:blip r:embed="rId3"/>
          <a:stretch>
            <a:fillRect/>
          </a:stretch>
        </p:blipFill>
        <p:spPr>
          <a:xfrm>
            <a:off x="1347787" y="938212"/>
            <a:ext cx="9496425" cy="4981575"/>
          </a:xfrm>
          <a:prstGeom prst="rect">
            <a:avLst/>
          </a:prstGeom>
        </p:spPr>
      </p:pic>
    </p:spTree>
    <p:extLst>
      <p:ext uri="{BB962C8B-B14F-4D97-AF65-F5344CB8AC3E}">
        <p14:creationId xmlns:p14="http://schemas.microsoft.com/office/powerpoint/2010/main" val="27477109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4" y="288689"/>
            <a:ext cx="10058400" cy="991471"/>
          </a:xfrm>
        </p:spPr>
        <p:txBody>
          <a:bodyPr/>
          <a:lstStyle/>
          <a:p>
            <a:pPr algn="ctr"/>
            <a:r>
              <a:rPr lang="zh-TW" altLang="en-US" dirty="0"/>
              <a:t>全國實用技能學程分發會</a:t>
            </a:r>
          </a:p>
        </p:txBody>
      </p:sp>
      <p:sp>
        <p:nvSpPr>
          <p:cNvPr id="4" name="矩形 3"/>
          <p:cNvSpPr/>
          <p:nvPr/>
        </p:nvSpPr>
        <p:spPr>
          <a:xfrm>
            <a:off x="5003076" y="6263234"/>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https://www.pntcv.ntct.edu.tw/skill</a:t>
            </a:r>
          </a:p>
        </p:txBody>
      </p:sp>
      <p:pic>
        <p:nvPicPr>
          <p:cNvPr id="7" name="圖片 6"/>
          <p:cNvPicPr>
            <a:picLocks noChangeAspect="1"/>
          </p:cNvPicPr>
          <p:nvPr/>
        </p:nvPicPr>
        <p:blipFill>
          <a:blip r:embed="rId3"/>
          <a:stretch>
            <a:fillRect/>
          </a:stretch>
        </p:blipFill>
        <p:spPr>
          <a:xfrm>
            <a:off x="2214586" y="1162468"/>
            <a:ext cx="7821175" cy="5100766"/>
          </a:xfrm>
          <a:prstGeom prst="rect">
            <a:avLst/>
          </a:prstGeom>
        </p:spPr>
      </p:pic>
    </p:spTree>
    <p:extLst>
      <p:ext uri="{BB962C8B-B14F-4D97-AF65-F5344CB8AC3E}">
        <p14:creationId xmlns:p14="http://schemas.microsoft.com/office/powerpoint/2010/main" val="97028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18700"/>
          </a:xfrm>
        </p:spPr>
        <p:txBody>
          <a:bodyPr/>
          <a:lstStyle/>
          <a:p>
            <a:pPr algn="ctr"/>
            <a:r>
              <a:rPr lang="zh-TW" altLang="en-US" dirty="0"/>
              <a:t>學習歷程檔案</a:t>
            </a:r>
          </a:p>
        </p:txBody>
      </p:sp>
      <p:pic>
        <p:nvPicPr>
          <p:cNvPr id="4" name="內容版面配置區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95" t="3416" r="6933" b="6685"/>
          <a:stretch/>
        </p:blipFill>
        <p:spPr>
          <a:xfrm>
            <a:off x="1639782" y="1440494"/>
            <a:ext cx="9250471" cy="5186220"/>
          </a:xfrm>
          <a:prstGeom prst="rect">
            <a:avLst/>
          </a:prstGeom>
        </p:spPr>
      </p:pic>
    </p:spTree>
    <p:extLst>
      <p:ext uri="{BB962C8B-B14F-4D97-AF65-F5344CB8AC3E}">
        <p14:creationId xmlns:p14="http://schemas.microsoft.com/office/powerpoint/2010/main" val="19402759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產學攜手合作計畫</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690824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7" y="223375"/>
            <a:ext cx="10058400" cy="1135162"/>
          </a:xfrm>
        </p:spPr>
        <p:txBody>
          <a:bodyPr/>
          <a:lstStyle/>
          <a:p>
            <a:pPr algn="ctr"/>
            <a:r>
              <a:rPr lang="zh-TW" altLang="en-US" dirty="0"/>
              <a:t>產學攜手合作計畫介紹</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780" t="5623" r="5207" b="6540"/>
          <a:stretch/>
        </p:blipFill>
        <p:spPr>
          <a:xfrm>
            <a:off x="2704012" y="1201783"/>
            <a:ext cx="7628708" cy="5400730"/>
          </a:xfrm>
          <a:prstGeom prst="rect">
            <a:avLst/>
          </a:prstGeom>
        </p:spPr>
      </p:pic>
    </p:spTree>
    <p:extLst>
      <p:ext uri="{BB962C8B-B14F-4D97-AF65-F5344CB8AC3E}">
        <p14:creationId xmlns:p14="http://schemas.microsoft.com/office/powerpoint/2010/main" val="41055552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213539" y="186537"/>
            <a:ext cx="10058400" cy="1041372"/>
          </a:xfrm>
        </p:spPr>
        <p:txBody>
          <a:bodyPr/>
          <a:lstStyle/>
          <a:p>
            <a:pPr algn="ctr"/>
            <a:r>
              <a:rPr lang="zh-TW" altLang="en-US" dirty="0"/>
              <a:t>產學攜手合作計畫介紹</a:t>
            </a: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187" t="5623" r="3212" b="4936"/>
          <a:stretch/>
        </p:blipFill>
        <p:spPr>
          <a:xfrm>
            <a:off x="2534194" y="1112693"/>
            <a:ext cx="7916091" cy="5552653"/>
          </a:xfrm>
          <a:prstGeom prst="rect">
            <a:avLst/>
          </a:prstGeom>
        </p:spPr>
      </p:pic>
    </p:spTree>
    <p:extLst>
      <p:ext uri="{BB962C8B-B14F-4D97-AF65-F5344CB8AC3E}">
        <p14:creationId xmlns:p14="http://schemas.microsoft.com/office/powerpoint/2010/main" val="12789276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92746"/>
            <a:ext cx="10058400" cy="913094"/>
          </a:xfrm>
        </p:spPr>
        <p:txBody>
          <a:bodyPr/>
          <a:lstStyle/>
          <a:p>
            <a:pPr algn="ctr"/>
            <a:r>
              <a:rPr lang="zh-TW" altLang="en-US" dirty="0"/>
              <a:t>產學攜手合作計畫資訊網</a:t>
            </a:r>
          </a:p>
        </p:txBody>
      </p:sp>
      <p:sp>
        <p:nvSpPr>
          <p:cNvPr id="4" name="矩形 3"/>
          <p:cNvSpPr/>
          <p:nvPr/>
        </p:nvSpPr>
        <p:spPr>
          <a:xfrm>
            <a:off x="5003076" y="6132608"/>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https://iacp.me.ntnu.edu.tw/iacp/</a:t>
            </a:r>
          </a:p>
        </p:txBody>
      </p:sp>
      <p:pic>
        <p:nvPicPr>
          <p:cNvPr id="5" name="圖片 4"/>
          <p:cNvPicPr>
            <a:picLocks noChangeAspect="1"/>
          </p:cNvPicPr>
          <p:nvPr/>
        </p:nvPicPr>
        <p:blipFill rotWithShape="1">
          <a:blip r:embed="rId3"/>
          <a:srcRect t="13556" r="953" b="4667"/>
          <a:stretch/>
        </p:blipFill>
        <p:spPr>
          <a:xfrm>
            <a:off x="1417562" y="1232424"/>
            <a:ext cx="10063238" cy="4673600"/>
          </a:xfrm>
          <a:prstGeom prst="rect">
            <a:avLst/>
          </a:prstGeom>
        </p:spPr>
      </p:pic>
    </p:spTree>
    <p:extLst>
      <p:ext uri="{BB962C8B-B14F-4D97-AF65-F5344CB8AC3E}">
        <p14:creationId xmlns:p14="http://schemas.microsoft.com/office/powerpoint/2010/main" val="5538192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建教合作班入學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724552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5345" y="223375"/>
            <a:ext cx="10058400" cy="1043722"/>
          </a:xfrm>
        </p:spPr>
        <p:txBody>
          <a:bodyPr/>
          <a:lstStyle/>
          <a:p>
            <a:pPr algn="ctr"/>
            <a:r>
              <a:rPr lang="zh-TW" altLang="en-US" dirty="0"/>
              <a:t>建教合作班介紹</a:t>
            </a:r>
          </a:p>
        </p:txBody>
      </p:sp>
      <p:sp>
        <p:nvSpPr>
          <p:cNvPr id="4" name="內容版面配置區 1"/>
          <p:cNvSpPr txBox="1">
            <a:spLocks/>
          </p:cNvSpPr>
          <p:nvPr/>
        </p:nvSpPr>
        <p:spPr>
          <a:xfrm>
            <a:off x="1907177" y="1528354"/>
            <a:ext cx="9116568" cy="49950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建教合作是透過</a:t>
            </a:r>
            <a:r>
              <a:rPr lang="zh-TW" altLang="en-US" sz="3000" b="1" dirty="0">
                <a:solidFill>
                  <a:srgbClr val="00B050"/>
                </a:solidFill>
                <a:latin typeface="微軟正黑體" panose="020B0604030504040204" pitchFamily="34" charset="-120"/>
                <a:ea typeface="微軟正黑體" panose="020B0604030504040204" pitchFamily="34" charset="-120"/>
              </a:rPr>
              <a:t>學校</a:t>
            </a:r>
            <a:r>
              <a:rPr lang="zh-TW" altLang="en-US" sz="3000" b="1" dirty="0">
                <a:latin typeface="微軟正黑體" panose="020B0604030504040204" pitchFamily="34" charset="-120"/>
                <a:ea typeface="微軟正黑體" panose="020B0604030504040204" pitchFamily="34" charset="-120"/>
              </a:rPr>
              <a:t>與</a:t>
            </a:r>
            <a:r>
              <a:rPr lang="zh-TW" altLang="en-US" sz="3000" b="1" dirty="0">
                <a:solidFill>
                  <a:srgbClr val="00B050"/>
                </a:solidFill>
                <a:latin typeface="微軟正黑體" panose="020B0604030504040204" pitchFamily="34" charset="-120"/>
                <a:ea typeface="微軟正黑體" panose="020B0604030504040204" pitchFamily="34" charset="-120"/>
              </a:rPr>
              <a:t>企業</a:t>
            </a:r>
            <a:r>
              <a:rPr lang="zh-TW" altLang="en-US" sz="3000" b="1" dirty="0">
                <a:latin typeface="微軟正黑體" panose="020B0604030504040204" pitchFamily="34" charset="-120"/>
                <a:ea typeface="微軟正黑體" panose="020B0604030504040204" pitchFamily="34" charset="-120"/>
              </a:rPr>
              <a:t>之間的合作安排，讓學生可以在學校中修習一般科目及職業專業課程，又可以到相關行業職場接受職業技能訓練，以利於就業準備的一種職業教育方案。</a:t>
            </a: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建教合作班招生由</a:t>
            </a:r>
            <a:r>
              <a:rPr lang="zh-TW" altLang="en-US" sz="3000" b="1" dirty="0">
                <a:solidFill>
                  <a:srgbClr val="00B050"/>
                </a:solidFill>
                <a:latin typeface="微軟正黑體" panose="020B0604030504040204" pitchFamily="34" charset="-120"/>
                <a:ea typeface="微軟正黑體" panose="020B0604030504040204" pitchFamily="34" charset="-120"/>
              </a:rPr>
              <a:t>各校自行辦理</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主要以免試為之，但為各產業人才培育之需要，各校得辦理</a:t>
            </a:r>
            <a:r>
              <a:rPr lang="zh-TW" altLang="en-US" sz="3000" b="1" dirty="0">
                <a:solidFill>
                  <a:srgbClr val="00B050"/>
                </a:solidFill>
                <a:latin typeface="微軟正黑體" panose="020B0604030504040204" pitchFamily="34" charset="-120"/>
                <a:ea typeface="微軟正黑體" panose="020B0604030504040204" pitchFamily="34" charset="-120"/>
              </a:rPr>
              <a:t>面談</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口試</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實作</a:t>
            </a:r>
            <a:r>
              <a:rPr lang="zh-TW" altLang="en-US" sz="3000" b="1" dirty="0">
                <a:latin typeface="微軟正黑體" panose="020B0604030504040204" pitchFamily="34" charset="-120"/>
                <a:ea typeface="微軟正黑體" panose="020B0604030504040204" pitchFamily="34" charset="-120"/>
              </a:rPr>
              <a:t>或由</a:t>
            </a:r>
            <a:r>
              <a:rPr lang="zh-TW" altLang="en-US" sz="3000" b="1" dirty="0">
                <a:solidFill>
                  <a:srgbClr val="00B050"/>
                </a:solidFill>
                <a:latin typeface="微軟正黑體" panose="020B0604030504040204" pitchFamily="34" charset="-120"/>
                <a:ea typeface="微軟正黑體" panose="020B0604030504040204" pitchFamily="34" charset="-120"/>
              </a:rPr>
              <a:t>學校訂定評選方式</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實習訓練期間有</a:t>
            </a:r>
            <a:r>
              <a:rPr lang="zh-TW" altLang="en-US" sz="3000" b="1" dirty="0">
                <a:solidFill>
                  <a:srgbClr val="FF0000"/>
                </a:solidFill>
                <a:latin typeface="微軟正黑體" panose="020B0604030504040204" pitchFamily="34" charset="-120"/>
                <a:ea typeface="微軟正黑體" panose="020B0604030504040204" pitchFamily="34" charset="-120"/>
              </a:rPr>
              <a:t>生活津貼</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zh-TW" sz="3000" b="1" dirty="0">
                <a:latin typeface="微軟正黑體" panose="020B0604030504040204" pitchFamily="34" charset="-120"/>
                <a:ea typeface="微軟正黑體" panose="020B0604030504040204" pitchFamily="34" charset="-120"/>
              </a:rPr>
              <a:t>在校期間</a:t>
            </a:r>
            <a:r>
              <a:rPr lang="en-US" altLang="zh-TW" sz="3000" b="1" dirty="0">
                <a:solidFill>
                  <a:srgbClr val="FF0000"/>
                </a:solidFill>
                <a:latin typeface="微軟正黑體" panose="020B0604030504040204" pitchFamily="34" charset="-120"/>
                <a:ea typeface="微軟正黑體" panose="020B0604030504040204" pitchFamily="34" charset="-120"/>
              </a:rPr>
              <a:t>3</a:t>
            </a:r>
            <a:r>
              <a:rPr lang="zh-TW" altLang="zh-TW" sz="3000" b="1" dirty="0">
                <a:solidFill>
                  <a:srgbClr val="FF0000"/>
                </a:solidFill>
                <a:latin typeface="微軟正黑體" panose="020B0604030504040204" pitchFamily="34" charset="-120"/>
                <a:ea typeface="微軟正黑體" panose="020B0604030504040204" pitchFamily="34" charset="-120"/>
              </a:rPr>
              <a:t>年免學費</a:t>
            </a:r>
            <a:r>
              <a:rPr lang="zh-TW" altLang="en-US" sz="3000" b="1" dirty="0">
                <a:solidFill>
                  <a:srgbClr val="FF0000"/>
                </a:solidFill>
                <a:latin typeface="微軟正黑體" panose="020B0604030504040204" pitchFamily="34" charset="-120"/>
                <a:ea typeface="微軟正黑體" panose="020B0604030504040204" pitchFamily="34" charset="-120"/>
              </a:rPr>
              <a:t>及雜費</a:t>
            </a:r>
            <a:r>
              <a:rPr lang="zh-TW" altLang="en-US" sz="3000" b="1" dirty="0">
                <a:latin typeface="微軟正黑體" panose="020B0604030504040204" pitchFamily="34" charset="-120"/>
                <a:ea typeface="微軟正黑體" panose="020B0604030504040204" pitchFamily="34" charset="-120"/>
              </a:rPr>
              <a:t>。 </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rPr>
              <a:t>各校辦理方式、合作機構等，請見各校簡章。</a:t>
            </a:r>
            <a:endParaRPr lang="en-US" altLang="zh-TW" sz="3000"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pic>
        <p:nvPicPr>
          <p:cNvPr id="5" name="圖形 4" descr="握手">
            <a:extLst>
              <a:ext uri="{FF2B5EF4-FFF2-40B4-BE49-F238E27FC236}">
                <a16:creationId xmlns:a16="http://schemas.microsoft.com/office/drawing/2014/main" id="{3A0390FE-D6FE-48FA-917F-AFA1AE1C38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937" y="5316232"/>
            <a:ext cx="1207168" cy="1207168"/>
          </a:xfrm>
          <a:prstGeom prst="rect">
            <a:avLst/>
          </a:prstGeom>
        </p:spPr>
      </p:pic>
    </p:spTree>
    <p:extLst>
      <p:ext uri="{BB962C8B-B14F-4D97-AF65-F5344CB8AC3E}">
        <p14:creationId xmlns:p14="http://schemas.microsoft.com/office/powerpoint/2010/main" val="37081791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62563"/>
            <a:ext cx="10058400" cy="913094"/>
          </a:xfrm>
        </p:spPr>
        <p:txBody>
          <a:bodyPr/>
          <a:lstStyle/>
          <a:p>
            <a:pPr algn="ctr"/>
            <a:r>
              <a:rPr lang="zh-TW" altLang="en-US" dirty="0"/>
              <a:t>建教合作班辦理模式</a:t>
            </a:r>
          </a:p>
        </p:txBody>
      </p:sp>
      <p:graphicFrame>
        <p:nvGraphicFramePr>
          <p:cNvPr id="3" name="資料庫圖表 2"/>
          <p:cNvGraphicFramePr/>
          <p:nvPr>
            <p:extLst>
              <p:ext uri="{D42A27DB-BD31-4B8C-83A1-F6EECF244321}">
                <p14:modId xmlns:p14="http://schemas.microsoft.com/office/powerpoint/2010/main" val="1902027773"/>
              </p:ext>
            </p:extLst>
          </p:nvPr>
        </p:nvGraphicFramePr>
        <p:xfrm>
          <a:off x="1587861" y="1767155"/>
          <a:ext cx="9318317" cy="47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910841" y="1175657"/>
            <a:ext cx="10672355"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dirty="0">
                <a:latin typeface="微軟正黑體" panose="020B0604030504040204" pitchFamily="34" charset="-120"/>
              </a:rPr>
              <a:t>依據</a:t>
            </a:r>
            <a:r>
              <a:rPr lang="zh-TW" altLang="en-US" sz="2400" b="1" dirty="0">
                <a:solidFill>
                  <a:srgbClr val="00B050"/>
                </a:solidFill>
                <a:latin typeface="微軟正黑體" panose="020B0604030504040204" pitchFamily="34" charset="-120"/>
              </a:rPr>
              <a:t>「高級中等學校建教合作實施及建教生權益保障法」</a:t>
            </a:r>
            <a:r>
              <a:rPr lang="zh-TW" altLang="en-US" sz="2400" dirty="0">
                <a:latin typeface="微軟正黑體" panose="020B0604030504040204" pitchFamily="34" charset="-120"/>
              </a:rPr>
              <a:t>規定辦理建教合作</a:t>
            </a:r>
            <a:endParaRPr lang="en-US" altLang="zh-TW" sz="2400" b="1"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37157682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30659"/>
          </a:xfrm>
        </p:spPr>
        <p:txBody>
          <a:bodyPr/>
          <a:lstStyle/>
          <a:p>
            <a:pPr algn="ctr"/>
            <a:r>
              <a:rPr lang="zh-TW" altLang="en-US" dirty="0"/>
              <a:t>建教合作資訊網</a:t>
            </a:r>
          </a:p>
        </p:txBody>
      </p:sp>
      <p:sp>
        <p:nvSpPr>
          <p:cNvPr id="4" name="矩形 3"/>
          <p:cNvSpPr/>
          <p:nvPr/>
        </p:nvSpPr>
        <p:spPr>
          <a:xfrm>
            <a:off x="4779700" y="6105459"/>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https://cetw.me.k12ea.gov.tw/</a:t>
            </a:r>
          </a:p>
        </p:txBody>
      </p:sp>
      <p:pic>
        <p:nvPicPr>
          <p:cNvPr id="3" name="圖片 2"/>
          <p:cNvPicPr>
            <a:picLocks noChangeAspect="1"/>
          </p:cNvPicPr>
          <p:nvPr/>
        </p:nvPicPr>
        <p:blipFill>
          <a:blip r:embed="rId3"/>
          <a:stretch>
            <a:fillRect/>
          </a:stretch>
        </p:blipFill>
        <p:spPr>
          <a:xfrm>
            <a:off x="275852" y="1398249"/>
            <a:ext cx="11646391" cy="4523805"/>
          </a:xfrm>
          <a:prstGeom prst="rect">
            <a:avLst/>
          </a:prstGeom>
        </p:spPr>
      </p:pic>
    </p:spTree>
    <p:extLst>
      <p:ext uri="{BB962C8B-B14F-4D97-AF65-F5344CB8AC3E}">
        <p14:creationId xmlns:p14="http://schemas.microsoft.com/office/powerpoint/2010/main" val="544209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五專免試入學</a:t>
            </a:r>
          </a:p>
        </p:txBody>
      </p:sp>
      <p:sp>
        <p:nvSpPr>
          <p:cNvPr id="5" name="文字版面配置區 4"/>
          <p:cNvSpPr>
            <a:spLocks noGrp="1"/>
          </p:cNvSpPr>
          <p:nvPr>
            <p:ph type="body" idx="1"/>
          </p:nvPr>
        </p:nvSpPr>
        <p:spPr>
          <a:xfrm>
            <a:off x="2165774" y="4424513"/>
            <a:ext cx="9052560" cy="2224899"/>
          </a:xfrm>
        </p:spPr>
        <p:txBody>
          <a:bodyPr>
            <a:normAutofit/>
          </a:bodyPr>
          <a:lstStyle/>
          <a:p>
            <a:pPr marL="457200" indent="-457200">
              <a:buFont typeface="Wingdings" panose="05000000000000000000" pitchFamily="2" charset="2"/>
              <a:buChar char="l"/>
            </a:pPr>
            <a:r>
              <a:rPr lang="zh-TW" altLang="en-US" sz="2800" b="1" dirty="0">
                <a:solidFill>
                  <a:srgbClr val="FF0000"/>
                </a:solidFill>
                <a:latin typeface="微軟正黑體" panose="020B0604030504040204" pitchFamily="34" charset="-120"/>
              </a:rPr>
              <a:t>五專完全免試入學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北、中、南區五專聯合免試入學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其他五專招生管道</a:t>
            </a:r>
          </a:p>
        </p:txBody>
      </p:sp>
    </p:spTree>
    <p:extLst>
      <p:ext uri="{BB962C8B-B14F-4D97-AF65-F5344CB8AC3E}">
        <p14:creationId xmlns:p14="http://schemas.microsoft.com/office/powerpoint/2010/main" val="2271230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314814"/>
            <a:ext cx="10058400" cy="834717"/>
          </a:xfrm>
        </p:spPr>
        <p:txBody>
          <a:bodyPr/>
          <a:lstStyle/>
          <a:p>
            <a:pPr algn="ctr"/>
            <a:r>
              <a:rPr lang="zh-TW" altLang="en-US" dirty="0"/>
              <a:t>關於五專</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6" y="2351315"/>
            <a:ext cx="6617489" cy="4297680"/>
          </a:xfrm>
          <a:prstGeom prst="rect">
            <a:avLst/>
          </a:prstGeom>
        </p:spPr>
      </p:pic>
      <p:graphicFrame>
        <p:nvGraphicFramePr>
          <p:cNvPr id="4" name="資料庫圖表 3"/>
          <p:cNvGraphicFramePr/>
          <p:nvPr>
            <p:extLst>
              <p:ext uri="{D42A27DB-BD31-4B8C-83A1-F6EECF244321}">
                <p14:modId xmlns:p14="http://schemas.microsoft.com/office/powerpoint/2010/main" val="1270058590"/>
              </p:ext>
            </p:extLst>
          </p:nvPr>
        </p:nvGraphicFramePr>
        <p:xfrm>
          <a:off x="1824589" y="40494"/>
          <a:ext cx="9461720" cy="5184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705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4"/>
            <a:ext cx="10058400" cy="1056069"/>
          </a:xfrm>
        </p:spPr>
        <p:txBody>
          <a:bodyPr/>
          <a:lstStyle/>
          <a:p>
            <a:pPr algn="ctr"/>
            <a:r>
              <a:rPr lang="zh-TW" altLang="en-US" dirty="0"/>
              <a:t>大學多元入學新方案</a:t>
            </a:r>
          </a:p>
        </p:txBody>
      </p:sp>
      <p:pic>
        <p:nvPicPr>
          <p:cNvPr id="4" name="內容版面配置區 3"/>
          <p:cNvPicPr>
            <a:picLocks noGrp="1"/>
          </p:cNvPicPr>
          <p:nvPr>
            <p:ph idx="1"/>
          </p:nvPr>
        </p:nvPicPr>
        <p:blipFill rotWithShape="1">
          <a:blip r:embed="rId3" cstate="print">
            <a:extLst>
              <a:ext uri="{28A0092B-C50C-407E-A947-70E740481C1C}">
                <a14:useLocalDpi xmlns:a14="http://schemas.microsoft.com/office/drawing/2010/main" val="0"/>
              </a:ext>
            </a:extLst>
          </a:blip>
          <a:srcRect l="691" t="1061" r="10316"/>
          <a:stretch/>
        </p:blipFill>
        <p:spPr>
          <a:xfrm>
            <a:off x="1640909" y="1265129"/>
            <a:ext cx="9695145" cy="5361139"/>
          </a:xfrm>
          <a:prstGeom prst="rect">
            <a:avLst/>
          </a:prstGeom>
        </p:spPr>
      </p:pic>
    </p:spTree>
    <p:extLst>
      <p:ext uri="{BB962C8B-B14F-4D97-AF65-F5344CB8AC3E}">
        <p14:creationId xmlns:p14="http://schemas.microsoft.com/office/powerpoint/2010/main" val="34930867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8720" y="286424"/>
            <a:ext cx="10058400" cy="1200477"/>
          </a:xfrm>
        </p:spPr>
        <p:txBody>
          <a:bodyPr/>
          <a:lstStyle/>
          <a:p>
            <a:pPr algn="ctr"/>
            <a:r>
              <a:rPr lang="en-US" altLang="zh-TW" dirty="0">
                <a:latin typeface="+mj-ea"/>
              </a:rPr>
              <a:t>113</a:t>
            </a:r>
            <a:r>
              <a:rPr lang="zh-TW" altLang="en-US" dirty="0">
                <a:latin typeface="+mj-ea"/>
              </a:rPr>
              <a:t>學年度五專招生學校概況</a:t>
            </a:r>
          </a:p>
        </p:txBody>
      </p:sp>
      <p:sp>
        <p:nvSpPr>
          <p:cNvPr id="3" name="內容版面配置區 2"/>
          <p:cNvSpPr txBox="1">
            <a:spLocks/>
          </p:cNvSpPr>
          <p:nvPr/>
        </p:nvSpPr>
        <p:spPr>
          <a:xfrm>
            <a:off x="2142308" y="1486901"/>
            <a:ext cx="8151223"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rPr>
              <a:t>113</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學年度五專部招生學校計有國立臺北科技大學、國立臺中科技大學、國立高雄科技大學等</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42</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所，包含</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9</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所國立校院、</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32</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所私立校院，總招生名額共超過</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15,000</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名。</a:t>
            </a:r>
            <a:endPar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30" y="3877032"/>
            <a:ext cx="3773155" cy="2510863"/>
          </a:xfrm>
          <a:prstGeom prst="rect">
            <a:avLst/>
          </a:prstGeom>
        </p:spPr>
      </p:pic>
      <p:pic>
        <p:nvPicPr>
          <p:cNvPr id="6" name="圖片 5"/>
          <p:cNvPicPr>
            <a:picLocks noChangeAspect="1"/>
          </p:cNvPicPr>
          <p:nvPr/>
        </p:nvPicPr>
        <p:blipFill>
          <a:blip r:embed="rId4"/>
          <a:stretch>
            <a:fillRect/>
          </a:stretch>
        </p:blipFill>
        <p:spPr>
          <a:xfrm>
            <a:off x="8583545" y="3862845"/>
            <a:ext cx="3554233" cy="2509549"/>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958" y="3896671"/>
            <a:ext cx="4410514" cy="2469887"/>
          </a:xfrm>
          <a:prstGeom prst="rect">
            <a:avLst/>
          </a:prstGeom>
        </p:spPr>
      </p:pic>
    </p:spTree>
    <p:extLst>
      <p:ext uri="{BB962C8B-B14F-4D97-AF65-F5344CB8AC3E}">
        <p14:creationId xmlns:p14="http://schemas.microsoft.com/office/powerpoint/2010/main" val="16944022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0" y="197250"/>
            <a:ext cx="10058400" cy="939219"/>
          </a:xfrm>
        </p:spPr>
        <p:txBody>
          <a:bodyPr/>
          <a:lstStyle/>
          <a:p>
            <a:pPr algn="ctr"/>
            <a:r>
              <a:rPr lang="en-US" altLang="zh-TW" dirty="0">
                <a:latin typeface="+mj-ea"/>
              </a:rPr>
              <a:t>113</a:t>
            </a:r>
            <a:r>
              <a:rPr lang="zh-TW" altLang="en-US" dirty="0">
                <a:latin typeface="+mj-ea"/>
              </a:rPr>
              <a:t>學年度五專招生學校一覽表</a:t>
            </a:r>
          </a:p>
        </p:txBody>
      </p:sp>
      <p:graphicFrame>
        <p:nvGraphicFramePr>
          <p:cNvPr id="3" name="內容版面配置區 2"/>
          <p:cNvGraphicFramePr>
            <a:graphicFrameLocks/>
          </p:cNvGraphicFramePr>
          <p:nvPr>
            <p:extLst>
              <p:ext uri="{D42A27DB-BD31-4B8C-83A1-F6EECF244321}">
                <p14:modId xmlns:p14="http://schemas.microsoft.com/office/powerpoint/2010/main" val="2132134429"/>
              </p:ext>
            </p:extLst>
          </p:nvPr>
        </p:nvGraphicFramePr>
        <p:xfrm>
          <a:off x="1201129" y="1260333"/>
          <a:ext cx="9821961" cy="5028083"/>
        </p:xfrm>
        <a:graphic>
          <a:graphicData uri="http://schemas.openxmlformats.org/drawingml/2006/table">
            <a:tbl>
              <a:tblPr bandRow="1">
                <a:tableStyleId>{5C22544A-7EE6-4342-B048-85BDC9FD1C3A}</a:tableStyleId>
              </a:tblPr>
              <a:tblGrid>
                <a:gridCol w="2063436">
                  <a:extLst>
                    <a:ext uri="{9D8B030D-6E8A-4147-A177-3AD203B41FA5}">
                      <a16:colId xmlns:a16="http://schemas.microsoft.com/office/drawing/2014/main" val="20000"/>
                    </a:ext>
                  </a:extLst>
                </a:gridCol>
                <a:gridCol w="1928773">
                  <a:extLst>
                    <a:ext uri="{9D8B030D-6E8A-4147-A177-3AD203B41FA5}">
                      <a16:colId xmlns:a16="http://schemas.microsoft.com/office/drawing/2014/main" val="20001"/>
                    </a:ext>
                  </a:extLst>
                </a:gridCol>
                <a:gridCol w="1916260">
                  <a:extLst>
                    <a:ext uri="{9D8B030D-6E8A-4147-A177-3AD203B41FA5}">
                      <a16:colId xmlns:a16="http://schemas.microsoft.com/office/drawing/2014/main" val="20002"/>
                    </a:ext>
                  </a:extLst>
                </a:gridCol>
                <a:gridCol w="1996105">
                  <a:extLst>
                    <a:ext uri="{9D8B030D-6E8A-4147-A177-3AD203B41FA5}">
                      <a16:colId xmlns:a16="http://schemas.microsoft.com/office/drawing/2014/main" val="20003"/>
                    </a:ext>
                  </a:extLst>
                </a:gridCol>
                <a:gridCol w="1917387">
                  <a:extLst>
                    <a:ext uri="{9D8B030D-6E8A-4147-A177-3AD203B41FA5}">
                      <a16:colId xmlns:a16="http://schemas.microsoft.com/office/drawing/2014/main" val="20004"/>
                    </a:ext>
                  </a:extLst>
                </a:gridCol>
              </a:tblGrid>
              <a:tr h="498635">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(17</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中部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(6</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156">
                <a:tc>
                  <a:txBody>
                    <a:bodyPr/>
                    <a:lstStyle/>
                    <a:p>
                      <a:pPr algn="ctr"/>
                      <a:r>
                        <a:rPr lang="zh-TW" altLang="en-US" sz="1800" b="1" dirty="0">
                          <a:solidFill>
                            <a:srgbClr val="0070C0"/>
                          </a:solidFill>
                          <a:latin typeface="+mj-ea"/>
                          <a:ea typeface="+mj-ea"/>
                          <a:cs typeface="Arial Unicode MS" panose="020B0604020202020204" pitchFamily="34" charset="-120"/>
                        </a:rPr>
                        <a:t>臺北科技大學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1"/>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敏實科技大學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慈濟科技大學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臺東專校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2"/>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中華科技大學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70C0"/>
                          </a:solidFill>
                          <a:latin typeface="+mj-ea"/>
                          <a:ea typeface="+mj-ea"/>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3"/>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台北海洋科大</a:t>
                      </a:r>
                      <a:endParaRPr lang="zh-TW" altLang="en-US" sz="1800" dirty="0">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4"/>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南臺</a:t>
                      </a:r>
                      <a:r>
                        <a:rPr lang="zh-TW" altLang="en-US" sz="1800" b="0" i="0" u="none" strike="noStrike" kern="1200" baseline="0" dirty="0">
                          <a:solidFill>
                            <a:schemeClr val="dk1"/>
                          </a:solidFill>
                          <a:latin typeface="+mn-lt"/>
                          <a:ea typeface="+mn-ea"/>
                          <a:cs typeface="+mn-cs"/>
                        </a:rPr>
                        <a:t>應用</a:t>
                      </a:r>
                      <a:r>
                        <a:rPr lang="zh-TW" altLang="en-US" sz="1800" dirty="0">
                          <a:solidFill>
                            <a:schemeClr val="tx1"/>
                          </a:solidFill>
                          <a:latin typeface="+mj-ea"/>
                          <a:ea typeface="+mj-ea"/>
                          <a:cs typeface="Arial Unicode MS" panose="020B0604020202020204" pitchFamily="34" charset="-120"/>
                        </a:rPr>
                        <a:t>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5"/>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中臺科技大學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6"/>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7"/>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德育護理健康學院</a:t>
                      </a:r>
                      <a:endParaRPr lang="en-US" altLang="zh-TW" sz="1800" kern="1200" dirty="0">
                        <a:solidFill>
                          <a:schemeClr val="tx1"/>
                        </a:solidFill>
                        <a:latin typeface="+mj-ea"/>
                        <a:ea typeface="+mn-ea"/>
                        <a:cs typeface="Arial Unicode MS" panose="020B060402020202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kern="1200" dirty="0">
                          <a:solidFill>
                            <a:schemeClr val="tx1"/>
                          </a:solidFill>
                          <a:latin typeface="+mj-ea"/>
                          <a:ea typeface="+mn-ea"/>
                          <a:cs typeface="Arial Unicode MS" panose="020B0604020202020204" pitchFamily="34" charset="-120"/>
                        </a:rPr>
                        <a:t>(</a:t>
                      </a:r>
                      <a:r>
                        <a:rPr lang="zh-TW" altLang="en-US" sz="1800" kern="1200" dirty="0">
                          <a:solidFill>
                            <a:schemeClr val="tx1"/>
                          </a:solidFill>
                          <a:latin typeface="+mj-ea"/>
                          <a:ea typeface="+mn-ea"/>
                          <a:cs typeface="Arial Unicode MS" panose="020B0604020202020204" pitchFamily="34" charset="-120"/>
                        </a:rPr>
                        <a:t>原經國管理學院</a:t>
                      </a:r>
                      <a:r>
                        <a:rPr lang="en-US" altLang="zh-TW" sz="1800" kern="1200" dirty="0">
                          <a:solidFill>
                            <a:schemeClr val="tx1"/>
                          </a:solidFill>
                          <a:latin typeface="+mj-ea"/>
                          <a:ea typeface="+mn-ea"/>
                          <a:cs typeface="Arial Unicode MS" panose="020B0604020202020204" pitchFamily="34" charset="-120"/>
                        </a:rPr>
                        <a:t>)</a:t>
                      </a:r>
                      <a:endParaRPr lang="zh-TW" altLang="en-US" sz="1800" kern="1200" dirty="0">
                        <a:solidFill>
                          <a:schemeClr val="tx1"/>
                        </a:solidFill>
                        <a:latin typeface="+mj-ea"/>
                        <a:ea typeface="+mn-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dirty="0">
                          <a:solidFill>
                            <a:schemeClr val="tx1"/>
                          </a:solidFill>
                          <a:latin typeface="+mj-ea"/>
                          <a:ea typeface="+mj-ea"/>
                          <a:cs typeface="Arial Unicode MS" panose="020B0604020202020204" pitchFamily="34" charset="-120"/>
                        </a:rPr>
                        <a:t>崇仁醫護專校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文藻外語大學</a:t>
                      </a:r>
                      <a:endParaRPr lang="zh-TW" altLang="en-US" sz="1800" dirty="0">
                        <a:solidFill>
                          <a:schemeClr val="tx1"/>
                        </a:solidFill>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8"/>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康寧大學</a:t>
                      </a:r>
                      <a:endParaRPr lang="en-US" altLang="zh-TW"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大仁科技大學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rPr>
                        <a:t>嘉南藥理大學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9"/>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0" i="0" u="none" strike="noStrike" kern="1200" baseline="0" dirty="0">
                          <a:solidFill>
                            <a:schemeClr val="dk1"/>
                          </a:solidFill>
                          <a:latin typeface="+mn-lt"/>
                          <a:ea typeface="+mn-ea"/>
                          <a:cs typeface="+mn-cs"/>
                        </a:rPr>
                        <a:t>台南應用科大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endParaRPr lang="zh-TW" altLang="en-US" dirty="0">
                        <a:solidFill>
                          <a:schemeClr val="tx1"/>
                        </a:solidFill>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10"/>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7934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5389921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7307933" y="1337964"/>
            <a:ext cx="2389281" cy="1670114"/>
          </a:xfrm>
          <a:prstGeom prst="rect">
            <a:avLst/>
          </a:prstGeom>
        </p:spPr>
      </p:pic>
      <p:sp>
        <p:nvSpPr>
          <p:cNvPr id="2" name="標題 1"/>
          <p:cNvSpPr>
            <a:spLocks noGrp="1"/>
          </p:cNvSpPr>
          <p:nvPr>
            <p:ph type="title"/>
          </p:nvPr>
        </p:nvSpPr>
        <p:spPr>
          <a:xfrm>
            <a:off x="1069848" y="237090"/>
            <a:ext cx="10058400" cy="939219"/>
          </a:xfrm>
        </p:spPr>
        <p:txBody>
          <a:bodyPr/>
          <a:lstStyle/>
          <a:p>
            <a:pPr algn="ctr"/>
            <a:r>
              <a:rPr lang="zh-TW" altLang="en-US" dirty="0"/>
              <a:t>五專主要入學管道流程圖</a:t>
            </a:r>
          </a:p>
        </p:txBody>
      </p:sp>
      <p:graphicFrame>
        <p:nvGraphicFramePr>
          <p:cNvPr id="3" name="資料庫圖表 2"/>
          <p:cNvGraphicFramePr/>
          <p:nvPr>
            <p:extLst>
              <p:ext uri="{D42A27DB-BD31-4B8C-83A1-F6EECF244321}">
                <p14:modId xmlns:p14="http://schemas.microsoft.com/office/powerpoint/2010/main" val="93406422"/>
              </p:ext>
            </p:extLst>
          </p:nvPr>
        </p:nvGraphicFramePr>
        <p:xfrm>
          <a:off x="1457235" y="1645919"/>
          <a:ext cx="6184538" cy="4479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文字方塊 3"/>
          <p:cNvSpPr txBox="1"/>
          <p:nvPr/>
        </p:nvSpPr>
        <p:spPr>
          <a:xfrm>
            <a:off x="5535728" y="3235796"/>
            <a:ext cx="2286000" cy="338554"/>
          </a:xfrm>
          <a:prstGeom prst="rect">
            <a:avLst/>
          </a:prstGeom>
          <a:noFill/>
        </p:spPr>
        <p:txBody>
          <a:bodyPr wrap="square" rtlCol="0">
            <a:spAutoFit/>
          </a:bodyPr>
          <a:lstStyle/>
          <a:p>
            <a:r>
              <a:rPr lang="zh-TW" altLang="en-US" sz="1600" dirty="0">
                <a:latin typeface="+mj-ea"/>
                <a:ea typeface="+mj-ea"/>
              </a:rPr>
              <a:t>取得會考成績</a:t>
            </a:r>
            <a:r>
              <a:rPr lang="en-US" altLang="zh-TW" sz="1600" dirty="0">
                <a:latin typeface="+mj-ea"/>
                <a:ea typeface="+mj-ea"/>
              </a:rPr>
              <a:t>(※</a:t>
            </a:r>
            <a:r>
              <a:rPr lang="zh-TW" altLang="en-US" sz="1600" dirty="0">
                <a:latin typeface="+mj-ea"/>
                <a:ea typeface="+mj-ea"/>
              </a:rPr>
              <a:t>註</a:t>
            </a:r>
            <a:r>
              <a:rPr lang="en-US" altLang="zh-TW" sz="1600" dirty="0">
                <a:latin typeface="+mj-ea"/>
                <a:ea typeface="+mj-ea"/>
              </a:rPr>
              <a:t>)</a:t>
            </a:r>
            <a:endParaRPr lang="zh-TW" altLang="en-US" sz="1600" dirty="0">
              <a:latin typeface="+mj-ea"/>
              <a:ea typeface="+mj-ea"/>
            </a:endParaRPr>
          </a:p>
        </p:txBody>
      </p:sp>
      <p:sp>
        <p:nvSpPr>
          <p:cNvPr id="5" name="文字方塊 4"/>
          <p:cNvSpPr txBox="1"/>
          <p:nvPr/>
        </p:nvSpPr>
        <p:spPr>
          <a:xfrm>
            <a:off x="5476737" y="4207980"/>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6" name="文字方塊 5"/>
          <p:cNvSpPr txBox="1"/>
          <p:nvPr/>
        </p:nvSpPr>
        <p:spPr>
          <a:xfrm>
            <a:off x="5466901" y="5150660"/>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7" name="文字方塊 6"/>
          <p:cNvSpPr txBox="1">
            <a:spLocks noChangeArrowheads="1"/>
          </p:cNvSpPr>
          <p:nvPr/>
        </p:nvSpPr>
        <p:spPr bwMode="auto">
          <a:xfrm>
            <a:off x="1457235" y="6347435"/>
            <a:ext cx="6827747" cy="338554"/>
          </a:xfrm>
          <a:prstGeom prst="rect">
            <a:avLst/>
          </a:prstGeom>
          <a:noFill/>
          <a:ln w="38100">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註：除國立學校、護理科外，各校自訂是否採計會考成績。</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233" y="3086618"/>
            <a:ext cx="2383210" cy="1665870"/>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82" y="4977514"/>
            <a:ext cx="2346673" cy="1640331"/>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494" y="4028250"/>
            <a:ext cx="2389281" cy="1670114"/>
          </a:xfrm>
          <a:prstGeom prst="rect">
            <a:avLst/>
          </a:prstGeom>
        </p:spPr>
      </p:pic>
      <p:grpSp>
        <p:nvGrpSpPr>
          <p:cNvPr id="11" name="群組 10"/>
          <p:cNvGrpSpPr/>
          <p:nvPr/>
        </p:nvGrpSpPr>
        <p:grpSpPr>
          <a:xfrm>
            <a:off x="8913708" y="1507799"/>
            <a:ext cx="3509676" cy="4091638"/>
            <a:chOff x="6219577" y="2250425"/>
            <a:chExt cx="3509676" cy="4091638"/>
          </a:xfrm>
        </p:grpSpPr>
        <p:pic>
          <p:nvPicPr>
            <p:cNvPr id="12" name="圖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13" name="文字方塊 12"/>
            <p:cNvSpPr txBox="1"/>
            <p:nvPr/>
          </p:nvSpPr>
          <p:spPr>
            <a:xfrm>
              <a:off x="6876256" y="5218782"/>
              <a:ext cx="2088357" cy="369332"/>
            </a:xfrm>
            <a:prstGeom prst="rect">
              <a:avLst/>
            </a:prstGeom>
            <a:noFill/>
          </p:spPr>
          <p:txBody>
            <a:bodyPr wrap="square" rtlCol="0">
              <a:spAutoFit/>
            </a:bodyPr>
            <a:lstStyle/>
            <a:p>
              <a:pPr algn="ctr"/>
              <a:r>
                <a:rPr lang="zh-TW" altLang="en-US" dirty="0">
                  <a:solidFill>
                    <a:srgbClr val="7030A0"/>
                  </a:solidFill>
                  <a:latin typeface="微軟正黑體" panose="020B0604030504040204" pitchFamily="34" charset="-120"/>
                  <a:ea typeface="微軟正黑體" panose="020B0604030504040204" pitchFamily="34" charset="-120"/>
                </a:rPr>
                <a:t>五專招生學校</a:t>
              </a:r>
            </a:p>
          </p:txBody>
        </p:sp>
      </p:grpSp>
      <p:sp>
        <p:nvSpPr>
          <p:cNvPr id="14" name="文字方塊 13"/>
          <p:cNvSpPr txBox="1"/>
          <p:nvPr/>
        </p:nvSpPr>
        <p:spPr>
          <a:xfrm>
            <a:off x="8564838" y="3308503"/>
            <a:ext cx="64320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5" name="文字方塊 14"/>
          <p:cNvSpPr txBox="1"/>
          <p:nvPr/>
        </p:nvSpPr>
        <p:spPr>
          <a:xfrm>
            <a:off x="8676054" y="5223280"/>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6" name="文字方塊 15"/>
          <p:cNvSpPr txBox="1"/>
          <p:nvPr/>
        </p:nvSpPr>
        <p:spPr>
          <a:xfrm>
            <a:off x="8634941" y="4311620"/>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8" name="文字方塊 17"/>
          <p:cNvSpPr txBox="1"/>
          <p:nvPr/>
        </p:nvSpPr>
        <p:spPr>
          <a:xfrm>
            <a:off x="8186367" y="1476642"/>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Tree>
    <p:extLst>
      <p:ext uri="{BB962C8B-B14F-4D97-AF65-F5344CB8AC3E}">
        <p14:creationId xmlns:p14="http://schemas.microsoft.com/office/powerpoint/2010/main" val="29234445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180267"/>
            <a:ext cx="10058400" cy="943140"/>
          </a:xfrm>
        </p:spPr>
        <p:txBody>
          <a:bodyPr/>
          <a:lstStyle/>
          <a:p>
            <a:pPr algn="ctr"/>
            <a:r>
              <a:rPr lang="zh-TW" altLang="en-US" dirty="0"/>
              <a:t>五專免學費與助學補助</a:t>
            </a:r>
          </a:p>
        </p:txBody>
      </p:sp>
      <p:graphicFrame>
        <p:nvGraphicFramePr>
          <p:cNvPr id="3" name="內容版面配置區 3"/>
          <p:cNvGraphicFramePr>
            <a:graphicFrameLocks noGrp="1"/>
          </p:cNvGraphicFramePr>
          <p:nvPr>
            <p:extLst>
              <p:ext uri="{D42A27DB-BD31-4B8C-83A1-F6EECF244321}">
                <p14:modId xmlns:p14="http://schemas.microsoft.com/office/powerpoint/2010/main" val="2694012237"/>
              </p:ext>
            </p:extLst>
          </p:nvPr>
        </p:nvGraphicFramePr>
        <p:xfrm>
          <a:off x="709639" y="1123407"/>
          <a:ext cx="10674314" cy="5199018"/>
        </p:xfrm>
        <a:graphic>
          <a:graphicData uri="http://schemas.openxmlformats.org/drawingml/2006/table">
            <a:tbl>
              <a:tblPr/>
              <a:tblGrid>
                <a:gridCol w="1634951">
                  <a:extLst>
                    <a:ext uri="{9D8B030D-6E8A-4147-A177-3AD203B41FA5}">
                      <a16:colId xmlns:a16="http://schemas.microsoft.com/office/drawing/2014/main" val="20000"/>
                    </a:ext>
                  </a:extLst>
                </a:gridCol>
                <a:gridCol w="1580785">
                  <a:extLst>
                    <a:ext uri="{9D8B030D-6E8A-4147-A177-3AD203B41FA5}">
                      <a16:colId xmlns:a16="http://schemas.microsoft.com/office/drawing/2014/main" val="20001"/>
                    </a:ext>
                  </a:extLst>
                </a:gridCol>
                <a:gridCol w="1586489">
                  <a:extLst>
                    <a:ext uri="{9D8B030D-6E8A-4147-A177-3AD203B41FA5}">
                      <a16:colId xmlns:a16="http://schemas.microsoft.com/office/drawing/2014/main" val="20002"/>
                    </a:ext>
                  </a:extLst>
                </a:gridCol>
                <a:gridCol w="5872089">
                  <a:extLst>
                    <a:ext uri="{9D8B030D-6E8A-4147-A177-3AD203B41FA5}">
                      <a16:colId xmlns:a16="http://schemas.microsoft.com/office/drawing/2014/main" val="20003"/>
                    </a:ext>
                  </a:extLst>
                </a:gridCol>
              </a:tblGrid>
              <a:tr h="35325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措施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1690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五專一年級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五專二年級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五專三年級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五專前三年免學費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免納學費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依專科學校法第</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44</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條規定，補助學費全額</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免繳納學費</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，僅須繳交雜費等其他費用</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619961">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五專四年級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五專五年級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大專校院</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弱勢學生</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補助級距分為 </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，減輕其籌措學費負擔。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2"/>
                  </a:ext>
                </a:extLst>
              </a:tr>
              <a:tr h="216897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生活助學金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3"/>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4"/>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住宿優惠</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校內宿舍免費住宿</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24957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nSpc>
                <a:spcPct val="100000"/>
              </a:lnSpc>
              <a:spcBef>
                <a:spcPts val="0"/>
              </a:spcBef>
            </a:pPr>
            <a:r>
              <a:rPr lang="zh-TW" altLang="en-US" kern="0" dirty="0">
                <a:solidFill>
                  <a:prstClr val="black"/>
                </a:solidFill>
                <a:latin typeface="微軟正黑體" panose="020B0604030504040204" pitchFamily="34" charset="-120"/>
                <a:cs typeface="Arial" pitchFamily="34" charset="0"/>
              </a:rPr>
              <a:t>五專完全免試入學</a:t>
            </a:r>
            <a:br>
              <a:rPr lang="zh-TW" altLang="en-US" kern="0" dirty="0">
                <a:solidFill>
                  <a:prstClr val="black"/>
                </a:solidFill>
                <a:latin typeface="微軟正黑體" panose="020B0604030504040204" pitchFamily="34" charset="-120"/>
                <a:cs typeface="Arial" pitchFamily="34" charset="0"/>
              </a:rPr>
            </a:br>
            <a:r>
              <a:rPr lang="en-US" altLang="zh-TW" dirty="0">
                <a:latin typeface="微軟正黑體" panose="020B0604030504040204" pitchFamily="34" charset="-120"/>
              </a:rPr>
              <a:t>【</a:t>
            </a:r>
            <a:r>
              <a:rPr lang="zh-TW" altLang="en-US" dirty="0">
                <a:latin typeface="微軟正黑體" panose="020B0604030504040204" pitchFamily="34" charset="-120"/>
              </a:rPr>
              <a:t>單獨招生</a:t>
            </a:r>
            <a:r>
              <a:rPr lang="en-US" altLang="zh-TW" dirty="0">
                <a:latin typeface="微軟正黑體" panose="020B0604030504040204" pitchFamily="34" charset="-120"/>
              </a:rPr>
              <a:t>】</a:t>
            </a:r>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1994736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1231" y="-174130"/>
            <a:ext cx="11428819" cy="1609344"/>
          </a:xfrm>
        </p:spPr>
        <p:txBody>
          <a:bodyPr>
            <a:normAutofit/>
          </a:bodyPr>
          <a:lstStyle/>
          <a:p>
            <a:pPr algn="ctr"/>
            <a:r>
              <a:rPr lang="zh-TW" altLang="en-US" dirty="0"/>
              <a:t>五專完免單獨招生</a:t>
            </a:r>
            <a:r>
              <a:rPr lang="en-US" altLang="zh-TW" dirty="0"/>
              <a:t>_</a:t>
            </a:r>
            <a:r>
              <a:rPr lang="zh-TW" altLang="en-US" dirty="0"/>
              <a:t>招生重點</a:t>
            </a:r>
            <a:endParaRPr lang="en-US" altLang="zh-TW" dirty="0"/>
          </a:p>
        </p:txBody>
      </p:sp>
      <p:sp>
        <p:nvSpPr>
          <p:cNvPr id="3" name="內容版面配置區 2"/>
          <p:cNvSpPr>
            <a:spLocks noGrp="1"/>
          </p:cNvSpPr>
          <p:nvPr>
            <p:ph idx="1"/>
          </p:nvPr>
        </p:nvSpPr>
        <p:spPr>
          <a:xfrm>
            <a:off x="1048314" y="1157846"/>
            <a:ext cx="10848717" cy="4050792"/>
          </a:xfrm>
        </p:spPr>
        <p:txBody>
          <a:bodyPr>
            <a:noAutofit/>
          </a:bodyPr>
          <a:lstStyle/>
          <a:p>
            <a:pPr>
              <a:lnSpc>
                <a:spcPct val="145000"/>
              </a:lnSpc>
            </a:pPr>
            <a:r>
              <a:rPr lang="zh-TW" altLang="en-US" sz="2800" dirty="0">
                <a:latin typeface="Times New Roman" panose="02020603050405020304" pitchFamily="18" charset="0"/>
                <a:cs typeface="Times New Roman" panose="02020603050405020304" pitchFamily="18" charset="0"/>
              </a:rPr>
              <a:t>全國</a:t>
            </a:r>
            <a:r>
              <a:rPr lang="zh-TW" altLang="en-US" sz="2800" dirty="0">
                <a:solidFill>
                  <a:srgbClr val="FF0000"/>
                </a:solidFill>
                <a:latin typeface="Times New Roman" panose="02020603050405020304" pitchFamily="18" charset="0"/>
                <a:cs typeface="Times New Roman" panose="02020603050405020304" pitchFamily="18" charset="0"/>
              </a:rPr>
              <a:t>不分區</a:t>
            </a:r>
            <a:r>
              <a:rPr lang="zh-TW" altLang="en-US" sz="2800" dirty="0">
                <a:latin typeface="Times New Roman" panose="02020603050405020304" pitchFamily="18" charset="0"/>
                <a:cs typeface="Times New Roman" panose="02020603050405020304" pitchFamily="18" charset="0"/>
              </a:rPr>
              <a:t>辦理</a:t>
            </a:r>
            <a:r>
              <a:rPr lang="zh-TW" altLang="en-US" sz="2800" b="1" dirty="0">
                <a:solidFill>
                  <a:srgbClr val="FF0000"/>
                </a:solidFill>
                <a:latin typeface="Times New Roman" panose="02020603050405020304" pitchFamily="18" charset="0"/>
                <a:cs typeface="Times New Roman" panose="02020603050405020304" pitchFamily="18" charset="0"/>
              </a:rPr>
              <a:t>單獨</a:t>
            </a:r>
            <a:r>
              <a:rPr lang="zh-TW" altLang="en-US" sz="2800" dirty="0">
                <a:latin typeface="Times New Roman" panose="02020603050405020304" pitchFamily="18" charset="0"/>
                <a:cs typeface="Times New Roman" panose="02020603050405020304" pitchFamily="18" charset="0"/>
              </a:rPr>
              <a:t>招生，共</a:t>
            </a:r>
            <a:r>
              <a:rPr lang="en-US" altLang="zh-TW" sz="2800" dirty="0">
                <a:latin typeface="Times New Roman" panose="02020603050405020304" pitchFamily="18" charset="0"/>
                <a:cs typeface="Times New Roman" panose="02020603050405020304" pitchFamily="18" charset="0"/>
              </a:rPr>
              <a:t>28</a:t>
            </a:r>
            <a:r>
              <a:rPr lang="zh-TW" altLang="en-US" sz="2800" dirty="0">
                <a:latin typeface="Times New Roman" panose="02020603050405020304" pitchFamily="18" charset="0"/>
                <a:cs typeface="Times New Roman" panose="02020603050405020304" pitchFamily="18" charset="0"/>
              </a:rPr>
              <a:t>所</a:t>
            </a:r>
            <a:r>
              <a:rPr lang="en-US" altLang="zh-TW" sz="2800" dirty="0">
                <a:latin typeface="Times New Roman" panose="02020603050405020304" pitchFamily="18" charset="0"/>
                <a:cs typeface="Times New Roman" panose="02020603050405020304" pitchFamily="18" charset="0"/>
              </a:rPr>
              <a:t>126</a:t>
            </a:r>
            <a:r>
              <a:rPr lang="zh-TW" altLang="en-US" sz="2800" dirty="0">
                <a:latin typeface="Times New Roman" panose="02020603050405020304" pitchFamily="18" charset="0"/>
                <a:cs typeface="Times New Roman" panose="02020603050405020304" pitchFamily="18" charset="0"/>
              </a:rPr>
              <a:t>科五專學校參加。</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b="1" dirty="0">
                <a:latin typeface="Times New Roman" panose="02020603050405020304" pitchFamily="18" charset="0"/>
                <a:cs typeface="Times New Roman" panose="02020603050405020304" pitchFamily="18" charset="0"/>
              </a:rPr>
              <a:t> </a:t>
            </a:r>
            <a:r>
              <a:rPr lang="zh-TW" altLang="en-US" sz="2800" b="1" dirty="0">
                <a:solidFill>
                  <a:srgbClr val="FF0000"/>
                </a:solidFill>
                <a:latin typeface="Times New Roman" panose="02020603050405020304" pitchFamily="18" charset="0"/>
                <a:cs typeface="Times New Roman" panose="02020603050405020304" pitchFamily="18" charset="0"/>
              </a:rPr>
              <a:t>完全不採計</a:t>
            </a:r>
            <a:r>
              <a:rPr lang="zh-TW" altLang="en-US" sz="2800" dirty="0">
                <a:latin typeface="Times New Roman" panose="02020603050405020304" pitchFamily="18" charset="0"/>
                <a:cs typeface="Times New Roman" panose="02020603050405020304" pitchFamily="18" charset="0"/>
              </a:rPr>
              <a:t>國中教育會考成績。</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dirty="0"/>
              <a:t>僅限國中</a:t>
            </a:r>
            <a:r>
              <a:rPr lang="zh-TW" altLang="en-US" sz="2800" b="1" dirty="0">
                <a:solidFill>
                  <a:srgbClr val="FF0000"/>
                </a:solidFill>
              </a:rPr>
              <a:t>應屆</a:t>
            </a:r>
            <a:r>
              <a:rPr lang="zh-TW" altLang="en-US" sz="2800" dirty="0"/>
              <a:t>畢業生參加。</a:t>
            </a:r>
            <a:endParaRPr lang="en-US" altLang="zh-TW" sz="2800" dirty="0"/>
          </a:p>
          <a:p>
            <a:pPr>
              <a:lnSpc>
                <a:spcPct val="145000"/>
              </a:lnSpc>
            </a:pPr>
            <a:r>
              <a:rPr lang="zh-TW" altLang="en-US" sz="2800" dirty="0"/>
              <a:t>每位免試生僅得選擇</a:t>
            </a:r>
            <a:r>
              <a:rPr lang="en-US" altLang="zh-TW" sz="2800" b="1" dirty="0">
                <a:solidFill>
                  <a:srgbClr val="FF0000"/>
                </a:solidFill>
              </a:rPr>
              <a:t>1</a:t>
            </a:r>
            <a:r>
              <a:rPr lang="zh-TW" altLang="en-US" sz="2800" b="1" dirty="0">
                <a:solidFill>
                  <a:srgbClr val="FF0000"/>
                </a:solidFill>
              </a:rPr>
              <a:t>個</a:t>
            </a:r>
            <a:r>
              <a:rPr lang="zh-TW" altLang="en-US" sz="2800" dirty="0"/>
              <a:t>學校科組志願並由國中學校至</a:t>
            </a:r>
            <a:r>
              <a:rPr lang="zh-TW" altLang="en-US" sz="2800" b="1" i="1" u="sng" dirty="0"/>
              <a:t>五專完全免試入學單獨招生集體報名平台資訊系統 </a:t>
            </a:r>
            <a:r>
              <a:rPr lang="zh-TW" altLang="en-US" sz="2800" dirty="0"/>
              <a:t>進行</a:t>
            </a:r>
            <a:r>
              <a:rPr lang="zh-TW" altLang="en-US" sz="2800" b="1" dirty="0">
                <a:solidFill>
                  <a:srgbClr val="FF0000"/>
                </a:solidFill>
              </a:rPr>
              <a:t>集體報名</a:t>
            </a:r>
            <a:r>
              <a:rPr lang="zh-TW" altLang="en-US" sz="2800" dirty="0"/>
              <a:t>作業。</a:t>
            </a:r>
            <a:endParaRPr lang="en-US" altLang="zh-TW" sz="2800" dirty="0"/>
          </a:p>
          <a:p>
            <a:pPr>
              <a:lnSpc>
                <a:spcPct val="145000"/>
              </a:lnSpc>
            </a:pPr>
            <a:r>
              <a:rPr lang="en-US" altLang="zh-TW" sz="2800" dirty="0">
                <a:latin typeface="Times New Roman" panose="02020603050405020304" pitchFamily="18" charset="0"/>
                <a:cs typeface="Times New Roman" panose="02020603050405020304" pitchFamily="18" charset="0"/>
              </a:rPr>
              <a:t>113</a:t>
            </a:r>
            <a:r>
              <a:rPr lang="zh-TW" altLang="en-US" sz="2800" dirty="0">
                <a:latin typeface="Times New Roman" panose="02020603050405020304" pitchFamily="18" charset="0"/>
                <a:cs typeface="Times New Roman" panose="02020603050405020304" pitchFamily="18" charset="0"/>
              </a:rPr>
              <a:t>學年度招生名額以</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各科核定招生名額</a:t>
            </a:r>
            <a:r>
              <a:rPr lang="en-US" altLang="zh-TW" sz="2800" b="1" dirty="0">
                <a:solidFill>
                  <a:srgbClr val="FF0000"/>
                </a:solidFill>
                <a:latin typeface="Times New Roman" panose="02020603050405020304" pitchFamily="18" charset="0"/>
                <a:cs typeface="Times New Roman" panose="02020603050405020304" pitchFamily="18" charset="0"/>
              </a:rPr>
              <a:t>30%</a:t>
            </a:r>
            <a:r>
              <a:rPr lang="zh-TW" altLang="en-US" sz="2800" b="1" dirty="0">
                <a:solidFill>
                  <a:srgbClr val="FF0000"/>
                </a:solidFill>
                <a:latin typeface="Times New Roman" panose="02020603050405020304" pitchFamily="18" charset="0"/>
                <a:cs typeface="Times New Roman" panose="02020603050405020304" pitchFamily="18" charset="0"/>
              </a:rPr>
              <a:t>為限</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a:t>
            </a:r>
            <a:r>
              <a:rPr lang="zh-TW" altLang="zh-TW" sz="2800" dirty="0">
                <a:latin typeface="Times New Roman" panose="02020603050405020304" pitchFamily="18" charset="0"/>
                <a:cs typeface="Times New Roman" panose="02020603050405020304" pitchFamily="18" charset="0"/>
              </a:rPr>
              <a:t>提供</a:t>
            </a:r>
            <a:r>
              <a:rPr lang="zh-TW" altLang="zh-TW" sz="2800" dirty="0">
                <a:solidFill>
                  <a:srgbClr val="FF0000"/>
                </a:solidFill>
                <a:latin typeface="Times New Roman" panose="02020603050405020304" pitchFamily="18" charset="0"/>
                <a:cs typeface="Times New Roman" panose="02020603050405020304" pitchFamily="18" charset="0"/>
              </a:rPr>
              <a:t>超過</a:t>
            </a:r>
            <a:r>
              <a:rPr lang="en-US" altLang="zh-TW" sz="2800" b="1" dirty="0">
                <a:solidFill>
                  <a:srgbClr val="FF0000"/>
                </a:solidFill>
                <a:latin typeface="Times New Roman" panose="02020603050405020304" pitchFamily="18" charset="0"/>
                <a:cs typeface="Times New Roman" panose="02020603050405020304" pitchFamily="18" charset="0"/>
              </a:rPr>
              <a:t>1,700</a:t>
            </a:r>
            <a:r>
              <a:rPr lang="zh-TW" altLang="zh-TW" sz="2800" dirty="0">
                <a:solidFill>
                  <a:srgbClr val="FF0000"/>
                </a:solidFill>
                <a:latin typeface="Times New Roman" panose="02020603050405020304" pitchFamily="18" charset="0"/>
                <a:cs typeface="Times New Roman" panose="02020603050405020304" pitchFamily="18" charset="0"/>
              </a:rPr>
              <a:t>個</a:t>
            </a:r>
            <a:r>
              <a:rPr lang="en-US" altLang="zh-TW" sz="2800" dirty="0">
                <a:solidFill>
                  <a:srgbClr val="FF0000"/>
                </a:solidFill>
                <a:latin typeface="Times New Roman" panose="02020603050405020304" pitchFamily="18" charset="0"/>
                <a:cs typeface="Times New Roman" panose="02020603050405020304" pitchFamily="18" charset="0"/>
              </a:rPr>
              <a:t>(</a:t>
            </a:r>
            <a:r>
              <a:rPr lang="zh-TW" altLang="en-US" sz="2800" dirty="0">
                <a:solidFill>
                  <a:srgbClr val="FF0000"/>
                </a:solidFill>
                <a:latin typeface="Times New Roman" panose="02020603050405020304" pitchFamily="18" charset="0"/>
                <a:cs typeface="Times New Roman" panose="02020603050405020304" pitchFamily="18" charset="0"/>
              </a:rPr>
              <a:t>約</a:t>
            </a:r>
            <a:r>
              <a:rPr lang="en-US" altLang="zh-TW" sz="2800" dirty="0">
                <a:solidFill>
                  <a:srgbClr val="FF0000"/>
                </a:solidFill>
                <a:latin typeface="Times New Roman" panose="02020603050405020304" pitchFamily="18" charset="0"/>
                <a:cs typeface="Times New Roman" panose="02020603050405020304" pitchFamily="18" charset="0"/>
              </a:rPr>
              <a:t>22%)</a:t>
            </a:r>
            <a:r>
              <a:rPr lang="zh-TW" altLang="zh-TW" sz="2800" dirty="0">
                <a:latin typeface="Times New Roman" panose="02020603050405020304" pitchFamily="18" charset="0"/>
                <a:cs typeface="Times New Roman" panose="02020603050405020304" pitchFamily="18" charset="0"/>
              </a:rPr>
              <a:t>招生名額</a:t>
            </a:r>
            <a:r>
              <a:rPr lang="zh-TW" altLang="en-US" sz="2800" dirty="0"/>
              <a:t>。</a:t>
            </a:r>
            <a:endParaRPr lang="en-US" altLang="zh-TW" sz="2800" dirty="0"/>
          </a:p>
          <a:p>
            <a:pPr>
              <a:lnSpc>
                <a:spcPct val="145000"/>
              </a:lnSpc>
            </a:pPr>
            <a:r>
              <a:rPr lang="zh-TW" altLang="en-US" sz="2800" dirty="0"/>
              <a:t>招生缺額回流至</a:t>
            </a:r>
            <a:r>
              <a:rPr lang="zh-TW" altLang="en-US" sz="2800" b="1" dirty="0">
                <a:solidFill>
                  <a:srgbClr val="FF0000"/>
                </a:solidFill>
              </a:rPr>
              <a:t>五專聯合免試入學</a:t>
            </a:r>
            <a:r>
              <a:rPr lang="zh-TW" altLang="en-US" sz="2800" dirty="0"/>
              <a:t>招生。</a:t>
            </a:r>
            <a:endParaRPr lang="en-US" altLang="zh-TW" sz="2800" dirty="0"/>
          </a:p>
        </p:txBody>
      </p:sp>
    </p:spTree>
    <p:extLst>
      <p:ext uri="{BB962C8B-B14F-4D97-AF65-F5344CB8AC3E}">
        <p14:creationId xmlns:p14="http://schemas.microsoft.com/office/powerpoint/2010/main" val="30293876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BA0AD6A5-0FB6-4809-924D-6F98E21DCE53}"/>
              </a:ext>
            </a:extLst>
          </p:cNvPr>
          <p:cNvSpPr txBox="1">
            <a:spLocks/>
          </p:cNvSpPr>
          <p:nvPr/>
        </p:nvSpPr>
        <p:spPr>
          <a:xfrm>
            <a:off x="600364" y="1026402"/>
            <a:ext cx="11591636"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200" dirty="0">
                <a:ea typeface="微軟正黑體" panose="020B0604030504040204" pitchFamily="34" charset="-120"/>
              </a:rPr>
              <a:t>報名人數未達該科招生名額時，</a:t>
            </a:r>
            <a:r>
              <a:rPr lang="zh-TW" altLang="en-US" sz="2200" b="1" dirty="0">
                <a:solidFill>
                  <a:srgbClr val="FF0000"/>
                </a:solidFill>
                <a:ea typeface="微軟正黑體" panose="020B0604030504040204" pitchFamily="34" charset="-120"/>
              </a:rPr>
              <a:t>全額錄取</a:t>
            </a:r>
            <a:r>
              <a:rPr lang="zh-TW" altLang="en-US" sz="2200" dirty="0">
                <a:ea typeface="微軟正黑體" panose="020B0604030504040204" pitchFamily="34" charset="-120"/>
              </a:rPr>
              <a:t>。</a:t>
            </a:r>
            <a:endParaRPr lang="en-US" altLang="zh-TW" sz="2200" dirty="0">
              <a:ea typeface="微軟正黑體" panose="020B0604030504040204" pitchFamily="34" charset="-120"/>
            </a:endParaRPr>
          </a:p>
          <a:p>
            <a:pPr>
              <a:lnSpc>
                <a:spcPct val="110000"/>
              </a:lnSpc>
            </a:pPr>
            <a:r>
              <a:rPr lang="zh-TW" altLang="en-US" sz="2200" dirty="0">
                <a:ea typeface="微軟正黑體" panose="020B0604030504040204" pitchFamily="34" charset="-120"/>
              </a:rPr>
              <a:t>報名人數超過該科招生名額時，依「超額比序項目積分對照表」採計之積分總和，由</a:t>
            </a:r>
            <a:r>
              <a:rPr lang="zh-TW" altLang="en-US" sz="2200" b="1" dirty="0">
                <a:solidFill>
                  <a:srgbClr val="FF0000"/>
                </a:solidFill>
                <a:ea typeface="微軟正黑體" panose="020B0604030504040204" pitchFamily="34" charset="-120"/>
              </a:rPr>
              <a:t>高至低依序錄取</a:t>
            </a:r>
            <a:r>
              <a:rPr lang="zh-TW" altLang="en-US" sz="2200" dirty="0">
                <a:ea typeface="微軟正黑體" panose="020B0604030504040204" pitchFamily="34" charset="-120"/>
              </a:rPr>
              <a:t>；當總積分相同時，依同分比序項目順序錄取至招生人數足額，</a:t>
            </a:r>
            <a:r>
              <a:rPr lang="zh-TW" altLang="en-US" sz="2200" b="1" dirty="0">
                <a:solidFill>
                  <a:srgbClr val="FF0000"/>
                </a:solidFill>
                <a:ea typeface="微軟正黑體" panose="020B0604030504040204" pitchFamily="34" charset="-120"/>
              </a:rPr>
              <a:t>不另列備取</a:t>
            </a:r>
            <a:r>
              <a:rPr lang="zh-TW" altLang="en-US" sz="2200" dirty="0">
                <a:ea typeface="微軟正黑體" panose="020B0604030504040204" pitchFamily="34" charset="-120"/>
              </a:rPr>
              <a:t>。</a:t>
            </a:r>
            <a:endParaRPr lang="en-US" altLang="zh-TW" sz="2200" dirty="0">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17494093-8E0E-4E76-B2D0-9053EA8DAEC4}"/>
              </a:ext>
            </a:extLst>
          </p:cNvPr>
          <p:cNvGraphicFramePr>
            <a:graphicFrameLocks noGrp="1"/>
          </p:cNvGraphicFramePr>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
        <p:nvSpPr>
          <p:cNvPr id="6" name="文字方塊 5"/>
          <p:cNvSpPr txBox="1"/>
          <p:nvPr/>
        </p:nvSpPr>
        <p:spPr>
          <a:xfrm>
            <a:off x="1998187" y="75277"/>
            <a:ext cx="8573729" cy="1107996"/>
          </a:xfrm>
          <a:prstGeom prst="rect">
            <a:avLst/>
          </a:prstGeom>
          <a:noFill/>
        </p:spPr>
        <p:txBody>
          <a:bodyPr wrap="square" rtlCol="0">
            <a:spAutoFit/>
          </a:bodyPr>
          <a:lstStyle/>
          <a:p>
            <a:r>
              <a:rPr lang="zh-TW" altLang="en-U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五專完免單獨招生</a:t>
            </a:r>
            <a:r>
              <a:rPr lang="en-US" altLang="zh-TW"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_</a:t>
            </a:r>
            <a:r>
              <a:rPr lang="zh-TW" altLang="en-U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錄取方式</a:t>
            </a:r>
            <a:endParaRPr lang="en-US" altLang="zh-TW"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endParaRPr>
          </a:p>
          <a:p>
            <a:endParaRPr lang="zh-TW" altLang="en-US" dirty="0"/>
          </a:p>
        </p:txBody>
      </p:sp>
    </p:spTree>
    <p:extLst>
      <p:ext uri="{BB962C8B-B14F-4D97-AF65-F5344CB8AC3E}">
        <p14:creationId xmlns:p14="http://schemas.microsoft.com/office/powerpoint/2010/main" val="4794713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61938"/>
            <a:ext cx="10058400" cy="1609344"/>
          </a:xfrm>
        </p:spPr>
        <p:txBody>
          <a:bodyPr>
            <a:normAutofit/>
          </a:bodyPr>
          <a:lstStyle/>
          <a:p>
            <a:r>
              <a:rPr lang="zh-TW" altLang="en-US" dirty="0"/>
              <a:t>五專完免單獨招生</a:t>
            </a:r>
            <a:r>
              <a:rPr lang="en-US" altLang="zh-TW" dirty="0"/>
              <a:t>_</a:t>
            </a:r>
            <a:r>
              <a:rPr lang="zh-TW" altLang="en-US" dirty="0"/>
              <a:t>招生學校</a:t>
            </a:r>
          </a:p>
        </p:txBody>
      </p:sp>
      <p:sp>
        <p:nvSpPr>
          <p:cNvPr id="4" name="圓角矩形 7">
            <a:extLst>
              <a:ext uri="{FF2B5EF4-FFF2-40B4-BE49-F238E27FC236}">
                <a16:creationId xmlns:a16="http://schemas.microsoft.com/office/drawing/2014/main" id="{448DD4C5-2A6A-44DD-8A4E-882E92CFC8F4}"/>
              </a:ext>
            </a:extLst>
          </p:cNvPr>
          <p:cNvSpPr/>
          <p:nvPr/>
        </p:nvSpPr>
        <p:spPr bwMode="auto">
          <a:xfrm>
            <a:off x="791979" y="2141429"/>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a16="http://schemas.microsoft.com/office/drawing/2014/main" id="{4596C98C-36FE-48F6-A2ED-22C89716465B}"/>
              </a:ext>
            </a:extLst>
          </p:cNvPr>
          <p:cNvSpPr/>
          <p:nvPr/>
        </p:nvSpPr>
        <p:spPr bwMode="auto">
          <a:xfrm>
            <a:off x="8088950" y="2062729"/>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7E486184-074F-46ED-A14A-211149C590B6}"/>
              </a:ext>
            </a:extLst>
          </p:cNvPr>
          <p:cNvGraphicFramePr>
            <a:graphicFrameLocks noGrp="1"/>
          </p:cNvGraphicFramePr>
          <p:nvPr>
            <p:extLst>
              <p:ext uri="{D42A27DB-BD31-4B8C-83A1-F6EECF244321}">
                <p14:modId xmlns:p14="http://schemas.microsoft.com/office/powerpoint/2010/main" val="2241948728"/>
              </p:ext>
            </p:extLst>
          </p:nvPr>
        </p:nvGraphicFramePr>
        <p:xfrm>
          <a:off x="7938666" y="2380373"/>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慈惠醫護專校</a:t>
                      </a:r>
                      <a:endParaRPr lang="zh-TW" altLang="en-US" sz="20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圓角矩形 10">
            <a:extLst>
              <a:ext uri="{FF2B5EF4-FFF2-40B4-BE49-F238E27FC236}">
                <a16:creationId xmlns:a16="http://schemas.microsoft.com/office/drawing/2014/main" id="{3E050512-A8B8-462B-9947-A848F34FE550}"/>
              </a:ext>
            </a:extLst>
          </p:cNvPr>
          <p:cNvSpPr/>
          <p:nvPr/>
        </p:nvSpPr>
        <p:spPr bwMode="auto">
          <a:xfrm>
            <a:off x="5224244" y="2141428"/>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a16="http://schemas.microsoft.com/office/drawing/2014/main" id="{AE3CE9AD-6F3C-44ED-8532-AE6B1A654C59}"/>
              </a:ext>
            </a:extLst>
          </p:cNvPr>
          <p:cNvGraphicFramePr>
            <a:graphicFrameLocks/>
          </p:cNvGraphicFramePr>
          <p:nvPr>
            <p:extLst>
              <p:ext uri="{D42A27DB-BD31-4B8C-83A1-F6EECF244321}">
                <p14:modId xmlns:p14="http://schemas.microsoft.com/office/powerpoint/2010/main" val="415295030"/>
              </p:ext>
            </p:extLst>
          </p:nvPr>
        </p:nvGraphicFramePr>
        <p:xfrm>
          <a:off x="5193316" y="2393303"/>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圓角矩形 1">
            <a:extLst>
              <a:ext uri="{FF2B5EF4-FFF2-40B4-BE49-F238E27FC236}">
                <a16:creationId xmlns:a16="http://schemas.microsoft.com/office/drawing/2014/main" id="{30ABEAE9-B067-42F4-BC0E-3989CDEEB07A}"/>
              </a:ext>
            </a:extLst>
          </p:cNvPr>
          <p:cNvSpPr/>
          <p:nvPr/>
        </p:nvSpPr>
        <p:spPr bwMode="auto">
          <a:xfrm>
            <a:off x="626290" y="1786947"/>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北區</a:t>
            </a:r>
            <a:r>
              <a:rPr lang="en-US" altLang="zh-TW" sz="2400" b="1" dirty="0">
                <a:latin typeface="+mj-ea"/>
                <a:ea typeface="+mj-ea"/>
                <a:cs typeface="Times New Roman" panose="02020603050405020304" pitchFamily="18" charset="0"/>
              </a:rPr>
              <a:t>(13</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sp>
        <p:nvSpPr>
          <p:cNvPr id="10" name="圓角矩形 6">
            <a:extLst>
              <a:ext uri="{FF2B5EF4-FFF2-40B4-BE49-F238E27FC236}">
                <a16:creationId xmlns:a16="http://schemas.microsoft.com/office/drawing/2014/main" id="{9C904379-5D32-4B37-802C-28534EAA7B42}"/>
              </a:ext>
            </a:extLst>
          </p:cNvPr>
          <p:cNvSpPr/>
          <p:nvPr/>
        </p:nvSpPr>
        <p:spPr bwMode="auto">
          <a:xfrm>
            <a:off x="7945088" y="1774696"/>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南區</a:t>
            </a:r>
            <a:r>
              <a:rPr lang="en-US" altLang="zh-TW" sz="2400" b="1" dirty="0">
                <a:latin typeface="+mj-ea"/>
                <a:ea typeface="+mj-ea"/>
                <a:cs typeface="Times New Roman" panose="02020603050405020304" pitchFamily="18" charset="0"/>
              </a:rPr>
              <a:t>(12</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sp>
        <p:nvSpPr>
          <p:cNvPr id="11" name="圓角矩形 5">
            <a:extLst>
              <a:ext uri="{FF2B5EF4-FFF2-40B4-BE49-F238E27FC236}">
                <a16:creationId xmlns:a16="http://schemas.microsoft.com/office/drawing/2014/main" id="{9936C6C7-890F-419D-BD1C-2BD2670BA01F}"/>
              </a:ext>
            </a:extLst>
          </p:cNvPr>
          <p:cNvSpPr/>
          <p:nvPr/>
        </p:nvSpPr>
        <p:spPr bwMode="auto">
          <a:xfrm>
            <a:off x="5129611" y="1786947"/>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中區</a:t>
            </a:r>
            <a:r>
              <a:rPr lang="en-US" altLang="zh-TW" sz="2400" b="1" dirty="0">
                <a:latin typeface="+mj-ea"/>
                <a:ea typeface="+mj-ea"/>
                <a:cs typeface="Times New Roman" panose="02020603050405020304" pitchFamily="18" charset="0"/>
              </a:rPr>
              <a:t>(3</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5C77E141-17AF-432D-906A-A223D79CCBF5}"/>
              </a:ext>
            </a:extLst>
          </p:cNvPr>
          <p:cNvGraphicFramePr>
            <a:graphicFrameLocks noGrp="1"/>
          </p:cNvGraphicFramePr>
          <p:nvPr>
            <p:extLst>
              <p:ext uri="{D42A27DB-BD31-4B8C-83A1-F6EECF244321}">
                <p14:modId xmlns:p14="http://schemas.microsoft.com/office/powerpoint/2010/main" val="1252923299"/>
              </p:ext>
            </p:extLst>
          </p:nvPr>
        </p:nvGraphicFramePr>
        <p:xfrm>
          <a:off x="626290" y="2350760"/>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台北海洋科大</a:t>
                      </a:r>
                      <a:endParaRPr lang="zh-TW" altLang="en-US" sz="2000"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j-ea"/>
                          <a:ea typeface="+mj-ea"/>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mj-ea"/>
                          <a:ea typeface="+mj-ea"/>
                          <a:cs typeface="Arial Unicode MS" panose="020B0604020202020204" pitchFamily="34" charset="-120"/>
                        </a:rPr>
                        <a:t>德育護理健康學院</a:t>
                      </a:r>
                      <a:endParaRPr lang="en-US" altLang="zh-TW" sz="1500" dirty="0">
                        <a:solidFill>
                          <a:schemeClr val="tx1"/>
                        </a:solidFill>
                        <a:latin typeface="+mj-ea"/>
                        <a:ea typeface="+mj-ea"/>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mj-ea"/>
                          <a:ea typeface="+mj-ea"/>
                          <a:cs typeface="Arial Unicode MS" panose="020B0604020202020204" pitchFamily="34" charset="-120"/>
                        </a:rPr>
                        <a:t>(</a:t>
                      </a:r>
                      <a:r>
                        <a:rPr lang="zh-TW" altLang="en-US" sz="1500" dirty="0">
                          <a:solidFill>
                            <a:schemeClr val="tx1"/>
                          </a:solidFill>
                          <a:latin typeface="+mj-ea"/>
                          <a:ea typeface="+mj-ea"/>
                          <a:cs typeface="Arial Unicode MS" panose="020B0604020202020204" pitchFamily="34" charset="-120"/>
                        </a:rPr>
                        <a:t>原經國管理學院</a:t>
                      </a:r>
                      <a:r>
                        <a:rPr lang="en-US" altLang="zh-TW" sz="1500" dirty="0">
                          <a:solidFill>
                            <a:schemeClr val="tx1"/>
                          </a:solidFill>
                          <a:latin typeface="+mj-ea"/>
                          <a:ea typeface="+mj-ea"/>
                          <a:cs typeface="Arial Unicode MS" panose="020B0604020202020204" pitchFamily="34" charset="-120"/>
                        </a:rPr>
                        <a:t>)</a:t>
                      </a:r>
                      <a:endParaRPr lang="zh-TW" altLang="en-US" sz="1500"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文字方塊 12">
            <a:extLst>
              <a:ext uri="{FF2B5EF4-FFF2-40B4-BE49-F238E27FC236}">
                <a16:creationId xmlns:a16="http://schemas.microsoft.com/office/drawing/2014/main" id="{03EA7DC6-2602-4F90-A1E1-B60060276DD4}"/>
              </a:ext>
            </a:extLst>
          </p:cNvPr>
          <p:cNvSpPr txBox="1"/>
          <p:nvPr/>
        </p:nvSpPr>
        <p:spPr>
          <a:xfrm>
            <a:off x="2652315" y="5749945"/>
            <a:ext cx="7152150" cy="369332"/>
          </a:xfrm>
          <a:prstGeom prst="rect">
            <a:avLst/>
          </a:prstGeom>
          <a:noFill/>
        </p:spPr>
        <p:txBody>
          <a:bodyPr wrap="square" rtlCol="0">
            <a:spAutoFit/>
          </a:bodyPr>
          <a:lstStyle/>
          <a:p>
            <a:pPr marL="684000" indent="-684000"/>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註：招生科組以各校公告之</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學年度</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五專完免單獨招生簡章</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為準</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073350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5466"/>
            <a:ext cx="10058400" cy="1609344"/>
          </a:xfrm>
        </p:spPr>
        <p:txBody>
          <a:bodyPr/>
          <a:lstStyle/>
          <a:p>
            <a:r>
              <a:rPr lang="zh-TW" altLang="en-US" dirty="0"/>
              <a:t>五專完免單獨招生</a:t>
            </a:r>
            <a:r>
              <a:rPr lang="en-US" altLang="zh-TW" kern="0" dirty="0">
                <a:solidFill>
                  <a:prstClr val="black"/>
                </a:solidFill>
                <a:latin typeface="微軟正黑體" panose="020B0604030504040204" pitchFamily="34" charset="-120"/>
                <a:cs typeface="Arial" pitchFamily="34" charset="0"/>
              </a:rPr>
              <a:t>_</a:t>
            </a:r>
            <a:r>
              <a:rPr lang="zh-TW" altLang="en-US" sz="4000" kern="0" dirty="0">
                <a:solidFill>
                  <a:prstClr val="black"/>
                </a:solidFill>
                <a:latin typeface="微軟正黑體" panose="020B0604030504040204" pitchFamily="34" charset="-120"/>
                <a:cs typeface="Arial" pitchFamily="34" charset="0"/>
              </a:rPr>
              <a:t>重要日程</a:t>
            </a:r>
            <a:endParaRPr lang="zh-TW" altLang="en-US" dirty="0"/>
          </a:p>
        </p:txBody>
      </p:sp>
      <p:graphicFrame>
        <p:nvGraphicFramePr>
          <p:cNvPr id="4" name="表格 3">
            <a:extLst>
              <a:ext uri="{FF2B5EF4-FFF2-40B4-BE49-F238E27FC236}">
                <a16:creationId xmlns:a16="http://schemas.microsoft.com/office/drawing/2014/main" id="{97295935-0F0B-4F08-8E84-1530A5626E25}"/>
              </a:ext>
            </a:extLst>
          </p:cNvPr>
          <p:cNvGraphicFramePr>
            <a:graphicFrameLocks noGrp="1"/>
          </p:cNvGraphicFramePr>
          <p:nvPr/>
        </p:nvGraphicFramePr>
        <p:xfrm>
          <a:off x="1612502" y="1199747"/>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099057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五專優先免試入學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2623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3098" y="0"/>
            <a:ext cx="10058400" cy="1609344"/>
          </a:xfrm>
        </p:spPr>
        <p:txBody>
          <a:bodyPr/>
          <a:lstStyle/>
          <a:p>
            <a:pPr algn="ctr"/>
            <a:r>
              <a:rPr lang="zh-TW" altLang="en-US" dirty="0"/>
              <a:t>普通型高中學生升學進路圖</a:t>
            </a:r>
          </a:p>
        </p:txBody>
      </p:sp>
      <p:pic>
        <p:nvPicPr>
          <p:cNvPr id="4" name="圖片 3"/>
          <p:cNvPicPr>
            <a:picLocks noChangeAspect="1"/>
          </p:cNvPicPr>
          <p:nvPr/>
        </p:nvPicPr>
        <p:blipFill>
          <a:blip r:embed="rId2"/>
          <a:stretch>
            <a:fillRect/>
          </a:stretch>
        </p:blipFill>
        <p:spPr>
          <a:xfrm>
            <a:off x="984883" y="1609344"/>
            <a:ext cx="9729167" cy="4940791"/>
          </a:xfrm>
          <a:prstGeom prst="rect">
            <a:avLst/>
          </a:prstGeom>
        </p:spPr>
      </p:pic>
    </p:spTree>
    <p:extLst>
      <p:ext uri="{BB962C8B-B14F-4D97-AF65-F5344CB8AC3E}">
        <p14:creationId xmlns:p14="http://schemas.microsoft.com/office/powerpoint/2010/main" val="23429779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5" y="131562"/>
            <a:ext cx="10058400" cy="913467"/>
          </a:xfrm>
        </p:spPr>
        <p:txBody>
          <a:bodyPr/>
          <a:lstStyle/>
          <a:p>
            <a:pPr algn="ctr"/>
            <a:r>
              <a:rPr lang="en-US" altLang="zh-TW" dirty="0">
                <a:latin typeface="+mj-ea"/>
              </a:rPr>
              <a:t>113</a:t>
            </a:r>
            <a:r>
              <a:rPr lang="zh-TW" altLang="en-US" dirty="0">
                <a:latin typeface="+mj-ea"/>
              </a:rPr>
              <a:t>學年度五專優先免試入學</a:t>
            </a:r>
          </a:p>
        </p:txBody>
      </p:sp>
      <p:sp>
        <p:nvSpPr>
          <p:cNvPr id="3" name="矩形 2"/>
          <p:cNvSpPr/>
          <p:nvPr/>
        </p:nvSpPr>
        <p:spPr>
          <a:xfrm>
            <a:off x="1254031" y="1045029"/>
            <a:ext cx="9418321" cy="4616648"/>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報名方式：</a:t>
            </a:r>
            <a:br>
              <a:rPr lang="en-US" altLang="zh-TW" sz="2400" dirty="0">
                <a:solidFill>
                  <a:srgbClr val="000000"/>
                </a:solidFill>
                <a:latin typeface="+mj-ea"/>
                <a:ea typeface="+mj-ea"/>
              </a:rPr>
            </a:br>
            <a:r>
              <a:rPr lang="zh-TW" altLang="en-US" sz="2400" b="1" dirty="0">
                <a:solidFill>
                  <a:srgbClr val="0070C0"/>
                </a:solidFill>
                <a:latin typeface="+mj-ea"/>
                <a:ea typeface="+mj-ea"/>
              </a:rPr>
              <a:t>應屆畢業生</a:t>
            </a:r>
            <a:r>
              <a:rPr lang="zh-TW" altLang="en-US" sz="2400" dirty="0">
                <a:solidFill>
                  <a:srgbClr val="000000"/>
                </a:solidFill>
                <a:latin typeface="+mj-ea"/>
                <a:ea typeface="+mj-ea"/>
              </a:rPr>
              <a:t>可採「國中集體報名」或「個別網路報名」。</a:t>
            </a:r>
            <a:br>
              <a:rPr lang="en-US" altLang="zh-TW" sz="2400" dirty="0">
                <a:solidFill>
                  <a:srgbClr val="000000"/>
                </a:solidFill>
                <a:latin typeface="+mj-ea"/>
                <a:ea typeface="+mj-ea"/>
              </a:rPr>
            </a:br>
            <a:r>
              <a:rPr lang="zh-TW" altLang="en-US" sz="2400" b="1" dirty="0">
                <a:solidFill>
                  <a:srgbClr val="FF0000"/>
                </a:solidFill>
                <a:latin typeface="+mj-ea"/>
                <a:ea typeface="+mj-ea"/>
              </a:rPr>
              <a:t>非應屆畢業生</a:t>
            </a:r>
            <a:r>
              <a:rPr lang="zh-TW" altLang="en-US" sz="2400" dirty="0">
                <a:solidFill>
                  <a:srgbClr val="000000"/>
                </a:solidFill>
                <a:latin typeface="+mj-ea"/>
                <a:ea typeface="+mj-ea"/>
              </a:rPr>
              <a:t>或具</a:t>
            </a:r>
            <a:r>
              <a:rPr lang="zh-TW" altLang="en-US" sz="2400" b="1" dirty="0">
                <a:solidFill>
                  <a:srgbClr val="FF0000"/>
                </a:solidFill>
                <a:latin typeface="+mj-ea"/>
                <a:ea typeface="+mj-ea"/>
              </a:rPr>
              <a:t>同等學力</a:t>
            </a:r>
            <a:r>
              <a:rPr lang="zh-TW" altLang="en-US" sz="2400" dirty="0">
                <a:solidFill>
                  <a:srgbClr val="000000"/>
                </a:solidFill>
                <a:latin typeface="+mj-ea"/>
                <a:ea typeface="+mj-ea"/>
              </a:rPr>
              <a:t>者，採「個別網路報名」。</a:t>
            </a:r>
            <a:endParaRPr lang="en-US" altLang="zh-TW" sz="2400" dirty="0">
              <a:solidFill>
                <a:srgbClr val="000000"/>
              </a:solidFill>
              <a:latin typeface="+mj-ea"/>
              <a:ea typeface="+mj-ea"/>
            </a:endParaRPr>
          </a:p>
          <a:p>
            <a:pPr marL="800100" lvl="1"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br>
              <a:rPr lang="en-US" altLang="zh-TW" sz="2400" dirty="0">
                <a:solidFill>
                  <a:srgbClr val="000000"/>
                </a:solidFill>
                <a:latin typeface="+mj-ea"/>
                <a:ea typeface="+mj-ea"/>
              </a:rPr>
            </a:br>
            <a:r>
              <a:rPr lang="zh-TW" altLang="en-US" sz="2400" dirty="0">
                <a:solidFill>
                  <a:srgbClr val="000000"/>
                </a:solidFill>
                <a:latin typeface="+mj-ea"/>
                <a:ea typeface="+mj-ea"/>
              </a:rPr>
              <a:t>全國</a:t>
            </a:r>
            <a:r>
              <a:rPr lang="zh-TW" altLang="en-US" sz="2400" b="1" dirty="0">
                <a:solidFill>
                  <a:srgbClr val="00B050"/>
                </a:solidFill>
                <a:latin typeface="+mj-ea"/>
                <a:ea typeface="+mj-ea"/>
              </a:rPr>
              <a:t>不分區</a:t>
            </a:r>
            <a:r>
              <a:rPr lang="zh-TW" altLang="en-US" sz="2400" dirty="0">
                <a:solidFill>
                  <a:srgbClr val="000000"/>
                </a:solidFill>
                <a:latin typeface="+mj-ea"/>
                <a:ea typeface="+mj-ea"/>
              </a:rPr>
              <a:t>招生，共</a:t>
            </a:r>
            <a:r>
              <a:rPr lang="en-US" altLang="zh-TW" sz="2400" dirty="0">
                <a:solidFill>
                  <a:srgbClr val="000000"/>
                </a:solidFill>
                <a:latin typeface="+mj-ea"/>
                <a:ea typeface="+mj-ea"/>
              </a:rPr>
              <a:t>41</a:t>
            </a:r>
            <a:r>
              <a:rPr lang="zh-TW" altLang="en-US" sz="2400" dirty="0">
                <a:solidFill>
                  <a:srgbClr val="000000"/>
                </a:solidFill>
                <a:latin typeface="+mj-ea"/>
                <a:ea typeface="+mj-ea"/>
              </a:rPr>
              <a:t>所五專學校參加。</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7030A0"/>
                </a:solidFill>
                <a:latin typeface="+mj-ea"/>
                <a:ea typeface="+mj-ea"/>
              </a:rPr>
              <a:t>網路選填志願</a:t>
            </a:r>
            <a:r>
              <a:rPr lang="zh-TW" altLang="en-US" sz="2400" dirty="0">
                <a:solidFill>
                  <a:srgbClr val="000000"/>
                </a:solidFill>
                <a:latin typeface="+mj-ea"/>
                <a:ea typeface="+mj-ea"/>
              </a:rPr>
              <a:t>辦理</a:t>
            </a:r>
            <a:r>
              <a:rPr lang="zh-TW" altLang="en-US" sz="2400" b="1" dirty="0">
                <a:solidFill>
                  <a:srgbClr val="7030A0"/>
                </a:solidFill>
                <a:latin typeface="+mj-ea"/>
                <a:ea typeface="+mj-ea"/>
              </a:rPr>
              <a:t>分發</a:t>
            </a:r>
            <a:r>
              <a:rPr lang="zh-TW" altLang="en-US" sz="2400" dirty="0">
                <a:solidFill>
                  <a:srgbClr val="000000"/>
                </a:solidFill>
                <a:latin typeface="+mj-ea"/>
                <a:ea typeface="+mj-ea"/>
              </a:rPr>
              <a:t>，可不限地區、學校、科組，至多可選擇</a:t>
            </a:r>
            <a:r>
              <a:rPr lang="en-US" altLang="zh-TW" sz="2400" dirty="0">
                <a:solidFill>
                  <a:srgbClr val="7030A0"/>
                </a:solidFill>
                <a:latin typeface="+mj-ea"/>
                <a:ea typeface="+mj-ea"/>
              </a:rPr>
              <a:t>30</a:t>
            </a:r>
            <a:r>
              <a:rPr lang="zh-TW" altLang="en-US" sz="2400" dirty="0">
                <a:solidFill>
                  <a:srgbClr val="7030A0"/>
                </a:solidFill>
                <a:latin typeface="+mj-ea"/>
                <a:ea typeface="+mj-ea"/>
              </a:rPr>
              <a:t>個</a:t>
            </a:r>
            <a:r>
              <a:rPr lang="zh-TW" altLang="en-US" sz="2400" dirty="0">
                <a:latin typeface="+mj-ea"/>
                <a:ea typeface="+mj-ea"/>
              </a:rPr>
              <a:t>志願</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p:txBody>
      </p:sp>
      <p:sp>
        <p:nvSpPr>
          <p:cNvPr id="4" name="文字方塊 3"/>
          <p:cNvSpPr txBox="1"/>
          <p:nvPr/>
        </p:nvSpPr>
        <p:spPr>
          <a:xfrm>
            <a:off x="1698170" y="5661677"/>
            <a:ext cx="6975567" cy="646331"/>
          </a:xfrm>
          <a:prstGeom prst="rect">
            <a:avLst/>
          </a:prstGeom>
          <a:noFill/>
          <a:ln w="38100">
            <a:solidFill>
              <a:srgbClr val="0070C0"/>
            </a:solidFill>
          </a:ln>
        </p:spPr>
        <p:txBody>
          <a:bodyPr wrap="square" rtlCol="0">
            <a:spAutoFit/>
          </a:bodyPr>
          <a:lstStyle/>
          <a:p>
            <a:r>
              <a:rPr lang="zh-TW" altLang="en-US" dirty="0">
                <a:latin typeface="+mj-ea"/>
                <a:ea typeface="+mj-ea"/>
              </a:rPr>
              <a:t>分發順位依超額比序項目核算「總積分」及「同分比序項目順序」進行排定，再按學生所選填登記之志願序進行</a:t>
            </a:r>
            <a:r>
              <a:rPr lang="zh-TW" altLang="en-US" b="1" dirty="0">
                <a:latin typeface="+mj-ea"/>
                <a:ea typeface="+mj-ea"/>
              </a:rPr>
              <a:t>統一電腦分發</a:t>
            </a:r>
            <a:r>
              <a:rPr lang="zh-TW" altLang="en-US" dirty="0">
                <a:latin typeface="+mj-ea"/>
                <a:ea typeface="+mj-ea"/>
              </a:rPr>
              <a:t>。</a:t>
            </a:r>
          </a:p>
        </p:txBody>
      </p:sp>
    </p:spTree>
    <p:extLst>
      <p:ext uri="{BB962C8B-B14F-4D97-AF65-F5344CB8AC3E}">
        <p14:creationId xmlns:p14="http://schemas.microsoft.com/office/powerpoint/2010/main" val="17166335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06629" y="223375"/>
            <a:ext cx="10058400" cy="913094"/>
          </a:xfrm>
        </p:spPr>
        <p:txBody>
          <a:bodyPr/>
          <a:lstStyle/>
          <a:p>
            <a:pPr algn="ctr"/>
            <a:r>
              <a:rPr lang="en-US" altLang="zh-TW" dirty="0">
                <a:latin typeface="+mj-ea"/>
              </a:rPr>
              <a:t>113</a:t>
            </a:r>
            <a:r>
              <a:rPr lang="zh-TW" altLang="en-US" dirty="0">
                <a:latin typeface="+mj-ea"/>
              </a:rPr>
              <a:t>學年度五專優免重要日程表</a:t>
            </a:r>
          </a:p>
        </p:txBody>
      </p:sp>
      <p:graphicFrame>
        <p:nvGraphicFramePr>
          <p:cNvPr id="3" name="表格 2"/>
          <p:cNvGraphicFramePr>
            <a:graphicFrameLocks noGrp="1"/>
          </p:cNvGraphicFramePr>
          <p:nvPr>
            <p:extLst>
              <p:ext uri="{D42A27DB-BD31-4B8C-83A1-F6EECF244321}">
                <p14:modId xmlns:p14="http://schemas.microsoft.com/office/powerpoint/2010/main" val="1291231186"/>
              </p:ext>
            </p:extLst>
          </p:nvPr>
        </p:nvGraphicFramePr>
        <p:xfrm>
          <a:off x="2008311" y="1397726"/>
          <a:ext cx="8455037" cy="4545854"/>
        </p:xfrm>
        <a:graphic>
          <a:graphicData uri="http://schemas.openxmlformats.org/drawingml/2006/table">
            <a:tbl>
              <a:tblPr firstRow="1" bandRow="1">
                <a:tableStyleId>{5940675A-B579-460E-94D1-54222C63F5DA}</a:tableStyleId>
              </a:tblPr>
              <a:tblGrid>
                <a:gridCol w="3107434">
                  <a:extLst>
                    <a:ext uri="{9D8B030D-6E8A-4147-A177-3AD203B41FA5}">
                      <a16:colId xmlns:a16="http://schemas.microsoft.com/office/drawing/2014/main" val="20000"/>
                    </a:ext>
                  </a:extLst>
                </a:gridCol>
                <a:gridCol w="5347603">
                  <a:extLst>
                    <a:ext uri="{9D8B030D-6E8A-4147-A177-3AD203B41FA5}">
                      <a16:colId xmlns:a16="http://schemas.microsoft.com/office/drawing/2014/main" val="20001"/>
                    </a:ext>
                  </a:extLst>
                </a:gridCol>
              </a:tblGrid>
              <a:tr h="490544">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日起發售及開放網路下載</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採</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「網路個別報名」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網路選填志願</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時起</a:t>
                      </a:r>
                      <a:endPar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時止</a:t>
                      </a:r>
                      <a:endPar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放榜</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起</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76610">
                <a:tc>
                  <a:txBody>
                    <a:bodyPr/>
                    <a:lstStyle/>
                    <a:p>
                      <a:pPr algn="ct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錄取</a:t>
                      </a:r>
                      <a:r>
                        <a:rPr lang="zh-TW" altLang="en-US"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報到與</a:t>
                      </a:r>
                      <a:b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放棄錄取資格截止日</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時止</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5"/>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511988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lstStyle/>
          <a:p>
            <a:pPr algn="ctr"/>
            <a:r>
              <a:rPr lang="en-US" altLang="zh-TW" dirty="0">
                <a:latin typeface="+mj-ea"/>
              </a:rPr>
              <a:t>113</a:t>
            </a:r>
            <a:r>
              <a:rPr lang="zh-TW" altLang="en-US" dirty="0">
                <a:latin typeface="+mj-ea"/>
              </a:rPr>
              <a:t>學年度五專優免超額比序項目</a:t>
            </a:r>
          </a:p>
        </p:txBody>
      </p:sp>
      <p:graphicFrame>
        <p:nvGraphicFramePr>
          <p:cNvPr id="3" name="資料庫圖表 2"/>
          <p:cNvGraphicFramePr/>
          <p:nvPr>
            <p:extLst>
              <p:ext uri="{D42A27DB-BD31-4B8C-83A1-F6EECF244321}">
                <p14:modId xmlns:p14="http://schemas.microsoft.com/office/powerpoint/2010/main" val="1441740813"/>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8817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249501"/>
            <a:ext cx="10058400" cy="886968"/>
          </a:xfrm>
        </p:spPr>
        <p:txBody>
          <a:bodyPr/>
          <a:lstStyle/>
          <a:p>
            <a:pPr algn="ctr"/>
            <a:r>
              <a:rPr lang="en-US" altLang="zh-TW" dirty="0">
                <a:latin typeface="+mj-ea"/>
              </a:rPr>
              <a:t>113</a:t>
            </a:r>
            <a:r>
              <a:rPr lang="zh-TW" altLang="en-US" dirty="0">
                <a:latin typeface="+mj-ea"/>
              </a:rPr>
              <a:t>學年度五專優免超額比序示意圖</a:t>
            </a:r>
          </a:p>
        </p:txBody>
      </p:sp>
      <p:graphicFrame>
        <p:nvGraphicFramePr>
          <p:cNvPr id="3" name="資料庫圖表 2"/>
          <p:cNvGraphicFramePr/>
          <p:nvPr>
            <p:extLst>
              <p:ext uri="{D42A27DB-BD31-4B8C-83A1-F6EECF244321}">
                <p14:modId xmlns:p14="http://schemas.microsoft.com/office/powerpoint/2010/main" val="479552485"/>
              </p:ext>
            </p:extLst>
          </p:nvPr>
        </p:nvGraphicFramePr>
        <p:xfrm>
          <a:off x="1248572" y="1240973"/>
          <a:ext cx="9753202" cy="486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1248572" y="6212917"/>
            <a:ext cx="9744892" cy="338554"/>
          </a:xfrm>
          <a:prstGeom prst="rect">
            <a:avLst/>
          </a:prstGeom>
          <a:noFill/>
        </p:spPr>
        <p:txBody>
          <a:bodyPr wrap="square" rtlCol="0">
            <a:spAutoFit/>
          </a:bodyPr>
          <a:lstStyle/>
          <a:p>
            <a:r>
              <a:rPr lang="zh-TW" altLang="en-US" sz="1600" b="1" dirty="0"/>
              <a:t>註：積分採計無論是否採計會考成績，同分比序項目皆為一致標準，且均包含會考相關科目之比序。</a:t>
            </a:r>
          </a:p>
        </p:txBody>
      </p:sp>
      <p:sp>
        <p:nvSpPr>
          <p:cNvPr id="6" name="文字方塊 5"/>
          <p:cNvSpPr txBox="1"/>
          <p:nvPr/>
        </p:nvSpPr>
        <p:spPr>
          <a:xfrm>
            <a:off x="5878285" y="5191169"/>
            <a:ext cx="4336869" cy="646331"/>
          </a:xfrm>
          <a:prstGeom prst="rect">
            <a:avLst/>
          </a:prstGeom>
          <a:noFill/>
          <a:ln w="57150">
            <a:solidFill>
              <a:schemeClr val="accent4">
                <a:lumMod val="75000"/>
              </a:schemeClr>
            </a:solidFill>
          </a:ln>
        </p:spPr>
        <p:txBody>
          <a:bodyPr wrap="square" rtlCol="0">
            <a:spAutoFit/>
          </a:bodyPr>
          <a:lstStyle/>
          <a:p>
            <a:pPr algn="ctr"/>
            <a:r>
              <a:rPr lang="zh-TW" altLang="en-US" dirty="0">
                <a:latin typeface="+mj-ea"/>
                <a:ea typeface="+mj-ea"/>
              </a:rPr>
              <a:t>●國文→數學→英語→</a:t>
            </a:r>
            <a:r>
              <a:rPr lang="zh-TW" altLang="en-US" dirty="0">
                <a:solidFill>
                  <a:srgbClr val="FF0000"/>
                </a:solidFill>
                <a:latin typeface="+mj-ea"/>
                <a:ea typeface="+mj-ea"/>
              </a:rPr>
              <a:t>自然</a:t>
            </a:r>
            <a:r>
              <a:rPr lang="zh-TW" altLang="en-US" dirty="0">
                <a:latin typeface="+mj-ea"/>
                <a:ea typeface="+mj-ea"/>
              </a:rPr>
              <a:t>→</a:t>
            </a:r>
            <a:r>
              <a:rPr lang="zh-TW" altLang="en-US" dirty="0">
                <a:solidFill>
                  <a:srgbClr val="FF0000"/>
                </a:solidFill>
                <a:latin typeface="+mj-ea"/>
                <a:ea typeface="+mj-ea"/>
              </a:rPr>
              <a:t>社會</a:t>
            </a:r>
            <a:r>
              <a:rPr lang="zh-TW" altLang="en-US" dirty="0">
                <a:latin typeface="+mj-ea"/>
                <a:ea typeface="+mj-ea"/>
              </a:rPr>
              <a:t>→寫作</a:t>
            </a:r>
            <a:br>
              <a:rPr lang="en-US" altLang="zh-TW" dirty="0">
                <a:latin typeface="+mj-ea"/>
                <a:ea typeface="+mj-ea"/>
              </a:rPr>
            </a:br>
            <a:r>
              <a:rPr lang="en-US" altLang="zh-TW" b="1" dirty="0">
                <a:solidFill>
                  <a:schemeClr val="accent5">
                    <a:lumMod val="75000"/>
                  </a:schemeClr>
                </a:solidFill>
                <a:latin typeface="+mj-ea"/>
                <a:ea typeface="+mj-ea"/>
              </a:rPr>
              <a:t>(</a:t>
            </a:r>
            <a:r>
              <a:rPr lang="zh-TW" altLang="en-US" b="1" dirty="0">
                <a:solidFill>
                  <a:schemeClr val="accent5">
                    <a:lumMod val="75000"/>
                  </a:schemeClr>
                </a:solidFill>
                <a:latin typeface="+mj-ea"/>
                <a:ea typeface="+mj-ea"/>
              </a:rPr>
              <a:t>會考各科順序與基北免略有不同</a:t>
            </a:r>
            <a:r>
              <a:rPr lang="en-US" altLang="zh-TW" b="1" dirty="0">
                <a:solidFill>
                  <a:schemeClr val="accent5">
                    <a:lumMod val="75000"/>
                  </a:schemeClr>
                </a:solidFill>
                <a:latin typeface="+mj-ea"/>
                <a:ea typeface="+mj-ea"/>
              </a:rPr>
              <a:t>)</a:t>
            </a:r>
            <a:endParaRPr lang="zh-TW" altLang="en-US" b="1" dirty="0">
              <a:solidFill>
                <a:schemeClr val="accent5">
                  <a:lumMod val="75000"/>
                </a:schemeClr>
              </a:solidFill>
              <a:latin typeface="+mj-ea"/>
              <a:ea typeface="+mj-ea"/>
            </a:endParaRPr>
          </a:p>
        </p:txBody>
      </p:sp>
    </p:spTree>
    <p:extLst>
      <p:ext uri="{BB962C8B-B14F-4D97-AF65-F5344CB8AC3E}">
        <p14:creationId xmlns:p14="http://schemas.microsoft.com/office/powerpoint/2010/main" val="24580034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113</a:t>
            </a:r>
            <a:r>
              <a:rPr lang="zh-TW" altLang="en-US" dirty="0">
                <a:latin typeface="+mj-ea"/>
              </a:rPr>
              <a:t>學年度五專優免重點提醒</a:t>
            </a:r>
          </a:p>
        </p:txBody>
      </p:sp>
      <p:sp>
        <p:nvSpPr>
          <p:cNvPr id="3" name="矩形 2"/>
          <p:cNvSpPr/>
          <p:nvPr/>
        </p:nvSpPr>
        <p:spPr>
          <a:xfrm>
            <a:off x="1206137" y="1613823"/>
            <a:ext cx="9595539" cy="3939540"/>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高級中等學校各就學區優先免試入學及五專優先免試入學可同時報名，但二者皆錄取時，</a:t>
            </a:r>
            <a:r>
              <a:rPr lang="zh-TW" altLang="en-US" sz="2800" b="1" dirty="0">
                <a:solidFill>
                  <a:srgbClr val="FF0000"/>
                </a:solidFill>
                <a:latin typeface="+mj-ea"/>
                <a:ea typeface="+mj-ea"/>
              </a:rPr>
              <a:t>僅能擇一</a:t>
            </a:r>
            <a:r>
              <a:rPr lang="zh-TW" altLang="en-US" sz="2800" dirty="0">
                <a:solidFill>
                  <a:srgbClr val="000000"/>
                </a:solidFill>
                <a:latin typeface="+mj-ea"/>
                <a:ea typeface="+mj-ea"/>
              </a:rPr>
              <a:t>報到。</a:t>
            </a:r>
            <a:br>
              <a:rPr lang="en-US" altLang="zh-TW" sz="2800" dirty="0">
                <a:solidFill>
                  <a:srgbClr val="000000"/>
                </a:solidFill>
                <a:latin typeface="+mj-ea"/>
                <a:ea typeface="+mj-ea"/>
              </a:rPr>
            </a:br>
            <a:r>
              <a:rPr lang="zh-TW" altLang="en-US" sz="2400" b="1" dirty="0">
                <a:solidFill>
                  <a:schemeClr val="accent5">
                    <a:lumMod val="75000"/>
                  </a:schemeClr>
                </a:solidFill>
                <a:latin typeface="+mj-ea"/>
                <a:ea typeface="+mj-ea"/>
              </a:rPr>
              <a:t>報到截止日：</a:t>
            </a:r>
            <a:r>
              <a:rPr lang="en-US" altLang="zh-TW" sz="2400" b="1" dirty="0">
                <a:solidFill>
                  <a:schemeClr val="accent5">
                    <a:lumMod val="75000"/>
                  </a:schemeClr>
                </a:solidFill>
                <a:latin typeface="+mj-ea"/>
                <a:ea typeface="+mj-ea"/>
              </a:rPr>
              <a:t>113</a:t>
            </a:r>
            <a:r>
              <a:rPr lang="zh-TW" altLang="en-US" sz="2400" b="1" dirty="0">
                <a:solidFill>
                  <a:schemeClr val="accent5">
                    <a:lumMod val="75000"/>
                  </a:schemeClr>
                </a:solidFill>
                <a:latin typeface="+mj-ea"/>
                <a:ea typeface="+mj-ea"/>
              </a:rPr>
              <a:t>年</a:t>
            </a:r>
            <a:r>
              <a:rPr lang="en-US" altLang="zh-TW" sz="2400" b="1" dirty="0">
                <a:solidFill>
                  <a:schemeClr val="accent5">
                    <a:lumMod val="75000"/>
                  </a:schemeClr>
                </a:solidFill>
                <a:latin typeface="+mj-ea"/>
                <a:ea typeface="+mj-ea"/>
              </a:rPr>
              <a:t>6</a:t>
            </a:r>
            <a:r>
              <a:rPr lang="zh-TW" altLang="en-US" sz="2400" b="1" dirty="0">
                <a:solidFill>
                  <a:schemeClr val="accent5">
                    <a:lumMod val="75000"/>
                  </a:schemeClr>
                </a:solidFill>
                <a:latin typeface="+mj-ea"/>
                <a:ea typeface="+mj-ea"/>
              </a:rPr>
              <a:t>月</a:t>
            </a:r>
            <a:r>
              <a:rPr lang="en-US" altLang="zh-TW" sz="2400" b="1" dirty="0">
                <a:solidFill>
                  <a:schemeClr val="accent5">
                    <a:lumMod val="75000"/>
                  </a:schemeClr>
                </a:solidFill>
                <a:latin typeface="+mj-ea"/>
                <a:ea typeface="+mj-ea"/>
              </a:rPr>
              <a:t>18</a:t>
            </a:r>
            <a:r>
              <a:rPr lang="zh-TW" altLang="en-US" sz="2400" b="1" dirty="0">
                <a:solidFill>
                  <a:schemeClr val="accent5">
                    <a:lumMod val="75000"/>
                  </a:schemeClr>
                </a:solidFill>
                <a:latin typeface="+mj-ea"/>
                <a:ea typeface="+mj-ea"/>
              </a:rPr>
              <a:t>日</a:t>
            </a:r>
            <a:r>
              <a:rPr lang="en-US" altLang="zh-TW" sz="2400" b="1" dirty="0">
                <a:solidFill>
                  <a:schemeClr val="accent5">
                    <a:lumMod val="75000"/>
                  </a:schemeClr>
                </a:solidFill>
                <a:latin typeface="+mj-ea"/>
                <a:ea typeface="+mj-ea"/>
              </a:rPr>
              <a:t>(</a:t>
            </a:r>
            <a:r>
              <a:rPr lang="zh-TW" altLang="en-US" sz="2400" b="1" dirty="0">
                <a:solidFill>
                  <a:schemeClr val="accent5">
                    <a:lumMod val="75000"/>
                  </a:schemeClr>
                </a:solidFill>
                <a:latin typeface="+mj-ea"/>
                <a:ea typeface="+mj-ea"/>
              </a:rPr>
              <a:t>星期二</a:t>
            </a:r>
            <a:r>
              <a:rPr lang="en-US" altLang="zh-TW" sz="2400" b="1" dirty="0">
                <a:solidFill>
                  <a:schemeClr val="accent5">
                    <a:lumMod val="75000"/>
                  </a:schemeClr>
                </a:solidFill>
                <a:latin typeface="+mj-ea"/>
                <a:ea typeface="+mj-ea"/>
              </a:rPr>
              <a:t>)14:00</a:t>
            </a:r>
            <a:r>
              <a:rPr lang="zh-TW" altLang="en-US" sz="2400" b="1" dirty="0">
                <a:solidFill>
                  <a:schemeClr val="accent5">
                    <a:lumMod val="75000"/>
                  </a:schemeClr>
                </a:solidFill>
                <a:latin typeface="+mj-ea"/>
                <a:ea typeface="+mj-ea"/>
              </a:rPr>
              <a:t>止</a:t>
            </a:r>
            <a:endParaRPr lang="en-US" altLang="zh-TW" sz="2400" b="1" dirty="0">
              <a:solidFill>
                <a:schemeClr val="accent5">
                  <a:lumMod val="75000"/>
                </a:schemeClr>
              </a:solidFill>
              <a:latin typeface="+mj-ea"/>
              <a:ea typeface="+mj-ea"/>
            </a:endParaRPr>
          </a:p>
          <a:p>
            <a:pPr marL="342900" indent="-342900">
              <a:buFont typeface="Wingdings" panose="05000000000000000000" pitchFamily="2" charset="2"/>
              <a:buChar char="l"/>
            </a:pPr>
            <a:endParaRPr lang="zh-TW" altLang="en-US" sz="1400" b="1"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五專優先免試入學錄取且報到者，若</a:t>
            </a:r>
            <a:r>
              <a:rPr lang="zh-TW" altLang="en-US" sz="2800" dirty="0">
                <a:solidFill>
                  <a:srgbClr val="FF0000"/>
                </a:solidFill>
                <a:latin typeface="+mj-ea"/>
                <a:ea typeface="+mj-ea"/>
              </a:rPr>
              <a:t>未依簡章規定日期前辦理放棄錄取資格</a:t>
            </a:r>
            <a:r>
              <a:rPr lang="zh-TW" altLang="en-US" sz="2800" dirty="0">
                <a:latin typeface="+mj-ea"/>
                <a:ea typeface="+mj-ea"/>
              </a:rPr>
              <a:t>，則</a:t>
            </a:r>
            <a:r>
              <a:rPr lang="zh-TW" altLang="en-US" sz="2800" b="1" dirty="0">
                <a:solidFill>
                  <a:srgbClr val="FF0000"/>
                </a:solidFill>
                <a:latin typeface="+mj-ea"/>
                <a:ea typeface="+mj-ea"/>
              </a:rPr>
              <a:t>不可報名</a:t>
            </a:r>
            <a:r>
              <a:rPr lang="zh-TW" altLang="en-US" sz="2800" dirty="0">
                <a:latin typeface="+mj-ea"/>
                <a:ea typeface="+mj-ea"/>
              </a:rPr>
              <a:t>北、中、南區五專聯合免試入學或其他入學管道</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342900" indent="-342900">
              <a:buFont typeface="Wingdings" panose="05000000000000000000" pitchFamily="2" charset="2"/>
              <a:buChar char="l"/>
            </a:pPr>
            <a:endParaRPr lang="zh-TW" altLang="en-US" sz="16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「日常生活評量、體適能、適性輔導」</a:t>
            </a:r>
            <a:r>
              <a:rPr lang="zh-TW" altLang="en-US" sz="2800" b="1" dirty="0">
                <a:solidFill>
                  <a:srgbClr val="0070C0"/>
                </a:solidFill>
                <a:latin typeface="+mj-ea"/>
                <a:ea typeface="+mj-ea"/>
              </a:rPr>
              <a:t>未納入</a:t>
            </a:r>
            <a:r>
              <a:rPr lang="zh-TW" altLang="en-US" sz="2800" dirty="0">
                <a:solidFill>
                  <a:srgbClr val="000000"/>
                </a:solidFill>
                <a:latin typeface="+mj-ea"/>
                <a:ea typeface="+mj-ea"/>
              </a:rPr>
              <a:t>五專優先免試入學之超額比序項目中，亦無招生學校「自訂項目」。</a:t>
            </a:r>
            <a:endParaRPr lang="zh-TW" altLang="en-US" sz="2800" dirty="0">
              <a:latin typeface="+mj-ea"/>
              <a:ea typeface="+mj-ea"/>
            </a:endParaRPr>
          </a:p>
        </p:txBody>
      </p:sp>
      <p:pic>
        <p:nvPicPr>
          <p:cNvPr id="5" name="圖形 4" descr="醫療">
            <a:extLst>
              <a:ext uri="{FF2B5EF4-FFF2-40B4-BE49-F238E27FC236}">
                <a16:creationId xmlns:a16="http://schemas.microsoft.com/office/drawing/2014/main" id="{A74F88E3-BB01-4DDD-BA60-29D154B06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221" y="5553363"/>
            <a:ext cx="963696" cy="963696"/>
          </a:xfrm>
          <a:prstGeom prst="rect">
            <a:avLst/>
          </a:prstGeom>
        </p:spPr>
      </p:pic>
    </p:spTree>
    <p:extLst>
      <p:ext uri="{BB962C8B-B14F-4D97-AF65-F5344CB8AC3E}">
        <p14:creationId xmlns:p14="http://schemas.microsoft.com/office/powerpoint/2010/main" val="30466944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北、中、南區五專</a:t>
            </a:r>
            <a:br>
              <a:rPr lang="en-US" altLang="zh-TW" sz="6000" dirty="0">
                <a:latin typeface="+mj-ea"/>
              </a:rPr>
            </a:br>
            <a:r>
              <a:rPr lang="zh-TW" altLang="en-US" sz="6000" dirty="0">
                <a:latin typeface="+mj-ea"/>
              </a:rPr>
              <a:t>聯合免試入學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391838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4" y="157687"/>
            <a:ext cx="10058400" cy="913467"/>
          </a:xfrm>
        </p:spPr>
        <p:txBody>
          <a:bodyPr/>
          <a:lstStyle/>
          <a:p>
            <a:pPr algn="ctr"/>
            <a:r>
              <a:rPr lang="en-US" altLang="zh-TW" dirty="0">
                <a:latin typeface="+mj-ea"/>
              </a:rPr>
              <a:t>113</a:t>
            </a:r>
            <a:r>
              <a:rPr lang="zh-TW" altLang="en-US" dirty="0">
                <a:latin typeface="+mj-ea"/>
              </a:rPr>
              <a:t>學年度五專聯合免試入學</a:t>
            </a:r>
          </a:p>
        </p:txBody>
      </p:sp>
      <p:sp>
        <p:nvSpPr>
          <p:cNvPr id="3" name="矩形 2"/>
          <p:cNvSpPr/>
          <p:nvPr/>
        </p:nvSpPr>
        <p:spPr>
          <a:xfrm>
            <a:off x="1457052" y="1071154"/>
            <a:ext cx="9642022" cy="4739759"/>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br>
              <a:rPr lang="en-US" altLang="zh-TW" sz="2800" b="1" dirty="0">
                <a:solidFill>
                  <a:srgbClr val="000000"/>
                </a:solidFill>
                <a:latin typeface="+mj-ea"/>
                <a:ea typeface="+mj-ea"/>
              </a:rPr>
            </a:br>
            <a:r>
              <a:rPr lang="zh-TW" altLang="en-US" sz="2400" dirty="0">
                <a:solidFill>
                  <a:srgbClr val="000000"/>
                </a:solidFill>
                <a:latin typeface="+mj-ea"/>
                <a:ea typeface="+mj-ea"/>
              </a:rPr>
              <a:t>分</a:t>
            </a:r>
            <a:r>
              <a:rPr lang="zh-TW" altLang="en-US" sz="2400" b="1" dirty="0">
                <a:solidFill>
                  <a:srgbClr val="000000"/>
                </a:solidFill>
                <a:latin typeface="+mj-ea"/>
                <a:ea typeface="+mj-ea"/>
              </a:rPr>
              <a:t>北、中、南</a:t>
            </a:r>
            <a:r>
              <a:rPr lang="en-US" altLang="zh-TW" sz="2400" b="1" dirty="0">
                <a:solidFill>
                  <a:srgbClr val="000000"/>
                </a:solidFill>
                <a:latin typeface="+mj-ea"/>
                <a:ea typeface="+mj-ea"/>
              </a:rPr>
              <a:t>3</a:t>
            </a:r>
            <a:r>
              <a:rPr lang="zh-TW" altLang="en-US" sz="2400" b="1" dirty="0">
                <a:solidFill>
                  <a:srgbClr val="000000"/>
                </a:solidFill>
                <a:latin typeface="+mj-ea"/>
                <a:ea typeface="+mj-ea"/>
              </a:rPr>
              <a:t>區</a:t>
            </a:r>
            <a:r>
              <a:rPr lang="zh-TW" altLang="en-US" sz="2400" dirty="0">
                <a:solidFill>
                  <a:srgbClr val="000000"/>
                </a:solidFill>
                <a:latin typeface="+mj-ea"/>
                <a:ea typeface="+mj-ea"/>
              </a:rPr>
              <a:t>辦理招生，各區</a:t>
            </a:r>
            <a:r>
              <a:rPr lang="zh-TW" altLang="en-US" sz="2400" b="1" dirty="0">
                <a:solidFill>
                  <a:srgbClr val="FF0000"/>
                </a:solidFill>
                <a:latin typeface="+mj-ea"/>
                <a:ea typeface="+mj-ea"/>
              </a:rPr>
              <a:t>限報名</a:t>
            </a:r>
            <a:r>
              <a:rPr lang="en-US" altLang="zh-TW" sz="2400" b="1" dirty="0">
                <a:solidFill>
                  <a:srgbClr val="FF0000"/>
                </a:solidFill>
                <a:latin typeface="+mj-ea"/>
                <a:ea typeface="+mj-ea"/>
              </a:rPr>
              <a:t>1</a:t>
            </a:r>
            <a:r>
              <a:rPr lang="zh-TW" altLang="en-US" sz="2400" b="1" dirty="0">
                <a:solidFill>
                  <a:srgbClr val="FF0000"/>
                </a:solidFill>
                <a:latin typeface="+mj-ea"/>
                <a:ea typeface="+mj-ea"/>
              </a:rPr>
              <a:t>所五專學校</a:t>
            </a:r>
            <a:r>
              <a:rPr lang="en-US" altLang="zh-TW" sz="2400" dirty="0">
                <a:solidFill>
                  <a:srgbClr val="000000"/>
                </a:solidFill>
                <a:latin typeface="+mj-ea"/>
                <a:ea typeface="+mj-ea"/>
              </a:rPr>
              <a:t>(</a:t>
            </a:r>
            <a:r>
              <a:rPr lang="zh-TW" altLang="en-US" sz="2400" dirty="0">
                <a:solidFill>
                  <a:srgbClr val="000000"/>
                </a:solidFill>
                <a:latin typeface="+mj-ea"/>
                <a:ea typeface="+mj-ea"/>
              </a:rPr>
              <a:t>一區一校</a:t>
            </a:r>
            <a:r>
              <a:rPr lang="en-US" altLang="zh-TW" sz="2400" dirty="0">
                <a:solidFill>
                  <a:srgbClr val="000000"/>
                </a:solidFill>
                <a:latin typeface="+mj-ea"/>
                <a:ea typeface="+mj-ea"/>
              </a:rPr>
              <a:t>)</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FF0000"/>
                </a:solidFill>
                <a:latin typeface="+mj-ea"/>
                <a:ea typeface="+mj-ea"/>
              </a:rPr>
              <a:t>現場登記分發報到</a:t>
            </a:r>
            <a:r>
              <a:rPr lang="zh-TW" altLang="en-US" sz="2400" dirty="0">
                <a:solidFill>
                  <a:srgbClr val="000000"/>
                </a:solidFill>
                <a:latin typeface="+mj-ea"/>
                <a:ea typeface="+mj-ea"/>
              </a:rPr>
              <a:t>」方式。</a:t>
            </a:r>
            <a:endParaRPr lang="en-US" altLang="zh-TW" sz="2400" dirty="0">
              <a:solidFill>
                <a:srgbClr val="000000"/>
              </a:solidFill>
              <a:latin typeface="+mj-ea"/>
              <a:ea typeface="+mj-ea"/>
            </a:endParaRPr>
          </a:p>
          <a:p>
            <a:pPr marL="719138" indent="-366713">
              <a:buFont typeface="Arial" panose="020B0604020202020204" pitchFamily="34" charset="0"/>
              <a:buChar char="•"/>
            </a:pPr>
            <a:r>
              <a:rPr lang="zh-TW" altLang="en-US" sz="2000" dirty="0">
                <a:solidFill>
                  <a:srgbClr val="000000"/>
                </a:solidFill>
                <a:latin typeface="+mj-ea"/>
                <a:ea typeface="+mj-ea"/>
              </a:rPr>
              <a:t>各校訂定</a:t>
            </a:r>
            <a:r>
              <a:rPr lang="zh-TW" altLang="en-US" sz="2000" b="1" dirty="0">
                <a:solidFill>
                  <a:srgbClr val="000000"/>
                </a:solidFill>
                <a:latin typeface="+mj-ea"/>
                <a:ea typeface="+mj-ea"/>
              </a:rPr>
              <a:t>「通知參加現場登記分發人數之倍率」</a:t>
            </a:r>
            <a:br>
              <a:rPr lang="en-US" altLang="zh-TW" sz="2000" dirty="0">
                <a:solidFill>
                  <a:srgbClr val="000000"/>
                </a:solidFill>
                <a:latin typeface="+mj-ea"/>
                <a:ea typeface="+mj-ea"/>
              </a:rPr>
            </a:br>
            <a:r>
              <a:rPr lang="en-US" altLang="zh-TW" b="1" dirty="0">
                <a:solidFill>
                  <a:srgbClr val="00B050"/>
                </a:solidFill>
                <a:latin typeface="+mj-ea"/>
                <a:ea typeface="+mj-ea"/>
              </a:rPr>
              <a:t>※</a:t>
            </a:r>
            <a:r>
              <a:rPr lang="zh-TW" altLang="en-US" b="1" dirty="0">
                <a:solidFill>
                  <a:srgbClr val="00B050"/>
                </a:solidFill>
                <a:latin typeface="+mj-ea"/>
                <a:ea typeface="+mj-ea"/>
              </a:rPr>
              <a:t>最高為</a:t>
            </a:r>
            <a:r>
              <a:rPr lang="en-US" altLang="zh-TW" b="1" dirty="0">
                <a:solidFill>
                  <a:srgbClr val="00B050"/>
                </a:solidFill>
                <a:latin typeface="+mj-ea"/>
                <a:ea typeface="+mj-ea"/>
              </a:rPr>
              <a:t>3</a:t>
            </a:r>
            <a:r>
              <a:rPr lang="zh-TW" altLang="en-US" b="1" dirty="0">
                <a:solidFill>
                  <a:srgbClr val="00B050"/>
                </a:solidFill>
                <a:latin typeface="+mj-ea"/>
                <a:ea typeface="+mj-ea"/>
              </a:rPr>
              <a:t>倍率，例如一般生招生名額為</a:t>
            </a:r>
            <a:r>
              <a:rPr lang="en-US" altLang="zh-TW" b="1" dirty="0">
                <a:solidFill>
                  <a:srgbClr val="00B050"/>
                </a:solidFill>
                <a:latin typeface="+mj-ea"/>
                <a:ea typeface="+mj-ea"/>
              </a:rPr>
              <a:t>20</a:t>
            </a:r>
            <a:r>
              <a:rPr lang="zh-TW" altLang="en-US" b="1" dirty="0">
                <a:solidFill>
                  <a:srgbClr val="00B050"/>
                </a:solidFill>
                <a:latin typeface="+mj-ea"/>
                <a:ea typeface="+mj-ea"/>
              </a:rPr>
              <a:t>人，至多可聯絡</a:t>
            </a:r>
            <a:r>
              <a:rPr lang="en-US" altLang="zh-TW" b="1" dirty="0">
                <a:solidFill>
                  <a:srgbClr val="00B050"/>
                </a:solidFill>
                <a:latin typeface="+mj-ea"/>
                <a:ea typeface="+mj-ea"/>
              </a:rPr>
              <a:t>60</a:t>
            </a:r>
            <a:r>
              <a:rPr lang="zh-TW" altLang="en-US" b="1" dirty="0">
                <a:solidFill>
                  <a:srgbClr val="00B050"/>
                </a:solidFill>
                <a:latin typeface="+mj-ea"/>
                <a:ea typeface="+mj-ea"/>
              </a:rPr>
              <a:t>人前來撕榜。</a:t>
            </a:r>
            <a:endParaRPr lang="en-US" altLang="zh-TW" b="1" dirty="0">
              <a:solidFill>
                <a:srgbClr val="00B050"/>
              </a:solidFill>
              <a:latin typeface="+mj-ea"/>
              <a:ea typeface="+mj-ea"/>
            </a:endParaRPr>
          </a:p>
          <a:p>
            <a:pPr marL="719138" indent="-366713">
              <a:buFont typeface="Arial" panose="020B0604020202020204" pitchFamily="34" charset="0"/>
              <a:buChar char="•"/>
            </a:pPr>
            <a:r>
              <a:rPr lang="zh-TW" altLang="en-US" sz="2000" dirty="0">
                <a:solidFill>
                  <a:srgbClr val="000000"/>
                </a:solidFill>
                <a:latin typeface="+mj-ea"/>
                <a:ea typeface="+mj-ea"/>
              </a:rPr>
              <a:t>被通知參加現場登記分發之學生於指定時間至所報名招生學校參加現場登記分發報到，由各招生學校依「超額比序總積分」及「同分比序積分項目順序」所排定之分發順位，依序分發選科錄取。</a:t>
            </a:r>
            <a:endParaRPr lang="en-US" altLang="zh-TW" sz="2000" dirty="0">
              <a:solidFill>
                <a:srgbClr val="000000"/>
              </a:solidFill>
              <a:latin typeface="+mj-ea"/>
              <a:ea typeface="+mj-ea"/>
            </a:endParaRPr>
          </a:p>
          <a:p>
            <a:pPr marL="719138" indent="-366713">
              <a:buFont typeface="Arial" panose="020B0604020202020204" pitchFamily="34" charset="0"/>
              <a:buChar char="•"/>
            </a:pPr>
            <a:r>
              <a:rPr lang="zh-TW" altLang="en-US" sz="2000" b="1" dirty="0">
                <a:solidFill>
                  <a:srgbClr val="000000"/>
                </a:solidFill>
                <a:latin typeface="+mj-ea"/>
                <a:ea typeface="+mj-ea"/>
              </a:rPr>
              <a:t>分發作業至各科組招生名額額滿或已無可分發學生為止</a:t>
            </a:r>
            <a:r>
              <a:rPr lang="zh-TW" altLang="en-US" sz="2000" b="1" dirty="0">
                <a:solidFill>
                  <a:srgbClr val="0070C0"/>
                </a:solidFill>
                <a:latin typeface="+mj-ea"/>
                <a:ea typeface="+mj-ea"/>
              </a:rPr>
              <a:t>。</a:t>
            </a:r>
            <a:endParaRPr lang="en-US" altLang="zh-TW" sz="2000" b="1" dirty="0">
              <a:solidFill>
                <a:srgbClr val="000000"/>
              </a:solidFill>
              <a:latin typeface="+mj-ea"/>
              <a:ea typeface="+mj-ea"/>
            </a:endParaRPr>
          </a:p>
        </p:txBody>
      </p:sp>
    </p:spTree>
    <p:extLst>
      <p:ext uri="{BB962C8B-B14F-4D97-AF65-F5344CB8AC3E}">
        <p14:creationId xmlns:p14="http://schemas.microsoft.com/office/powerpoint/2010/main" val="38602600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22099" y="301752"/>
            <a:ext cx="10058400" cy="1043722"/>
          </a:xfrm>
        </p:spPr>
        <p:txBody>
          <a:bodyPr/>
          <a:lstStyle/>
          <a:p>
            <a:pPr algn="ctr"/>
            <a:r>
              <a:rPr lang="en-US" altLang="zh-TW" dirty="0">
                <a:latin typeface="+mj-ea"/>
              </a:rPr>
              <a:t>113</a:t>
            </a:r>
            <a:r>
              <a:rPr lang="zh-TW" altLang="en-US" dirty="0">
                <a:latin typeface="+mj-ea"/>
              </a:rPr>
              <a:t>學年度五專聯免重要日程表</a:t>
            </a:r>
          </a:p>
        </p:txBody>
      </p:sp>
      <p:graphicFrame>
        <p:nvGraphicFramePr>
          <p:cNvPr id="4" name="表格 3"/>
          <p:cNvGraphicFramePr>
            <a:graphicFrameLocks noGrp="1"/>
          </p:cNvGraphicFramePr>
          <p:nvPr>
            <p:extLst>
              <p:ext uri="{D42A27DB-BD31-4B8C-83A1-F6EECF244321}">
                <p14:modId xmlns:p14="http://schemas.microsoft.com/office/powerpoint/2010/main" val="3510879396"/>
              </p:ext>
            </p:extLst>
          </p:nvPr>
        </p:nvGraphicFramePr>
        <p:xfrm>
          <a:off x="1122100" y="1210464"/>
          <a:ext cx="10177272" cy="4866534"/>
        </p:xfrm>
        <a:graphic>
          <a:graphicData uri="http://schemas.openxmlformats.org/drawingml/2006/table">
            <a:tbl>
              <a:tblPr firstRow="1" bandRow="1">
                <a:tableStyleId>{5940675A-B579-460E-94D1-54222C63F5DA}</a:tableStyleId>
              </a:tblPr>
              <a:tblGrid>
                <a:gridCol w="3776471">
                  <a:extLst>
                    <a:ext uri="{9D8B030D-6E8A-4147-A177-3AD203B41FA5}">
                      <a16:colId xmlns:a16="http://schemas.microsoft.com/office/drawing/2014/main" val="20000"/>
                    </a:ext>
                  </a:extLst>
                </a:gridCol>
                <a:gridCol w="6400801">
                  <a:extLst>
                    <a:ext uri="{9D8B030D-6E8A-4147-A177-3AD203B41FA5}">
                      <a16:colId xmlns:a16="http://schemas.microsoft.com/office/drawing/2014/main" val="20001"/>
                    </a:ext>
                  </a:extLst>
                </a:gridCol>
              </a:tblGrid>
              <a:tr h="520029">
                <a:tc>
                  <a:txBody>
                    <a:bodyPr/>
                    <a:lstStyle/>
                    <a:p>
                      <a:pPr algn="ctr"/>
                      <a:r>
                        <a:rPr lang="zh-TW" altLang="en-US" sz="2800" b="1" dirty="0">
                          <a:solidFill>
                            <a:schemeClr val="bg1"/>
                          </a:solidFill>
                          <a:latin typeface="+mj-ea"/>
                          <a:ea typeface="+mj-ea"/>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zh-TW" altLang="en-US" sz="2800" b="1" dirty="0">
                          <a:solidFill>
                            <a:schemeClr val="bg1"/>
                          </a:solidFill>
                          <a:latin typeface="+mj-ea"/>
                          <a:ea typeface="+mj-ea"/>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20029">
                <a:tc>
                  <a:txBody>
                    <a:bodyPr/>
                    <a:lstStyle/>
                    <a:p>
                      <a:pPr algn="ctr"/>
                      <a:r>
                        <a:rPr lang="zh-TW" altLang="en-US" sz="1800" dirty="0">
                          <a:latin typeface="+mj-ea"/>
                          <a:ea typeface="+mj-ea"/>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1</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15</a:t>
                      </a:r>
                      <a:r>
                        <a:rPr lang="zh-TW" altLang="en-US" sz="1800" dirty="0">
                          <a:latin typeface="+mj-ea"/>
                          <a:ea typeface="+mj-ea"/>
                          <a:cs typeface="Times New Roman" panose="02020603050405020304" pitchFamily="18" charset="0"/>
                        </a:rPr>
                        <a:t>日起發售及</a:t>
                      </a:r>
                      <a:r>
                        <a:rPr lang="zh-TW" altLang="en-US" sz="1800" baseline="0" dirty="0">
                          <a:latin typeface="+mj-ea"/>
                          <a:ea typeface="+mj-ea"/>
                          <a:cs typeface="Times New Roman" panose="02020603050405020304" pitchFamily="18" charset="0"/>
                        </a:rPr>
                        <a:t>開放網路下載</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524644">
                <a:tc>
                  <a:txBody>
                    <a:bodyPr/>
                    <a:lstStyle/>
                    <a:p>
                      <a:pPr algn="ctr"/>
                      <a:r>
                        <a:rPr lang="zh-TW" altLang="en-US" sz="1800" dirty="0">
                          <a:latin typeface="+mj-ea"/>
                          <a:ea typeface="+mj-ea"/>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gn="l"/>
                      <a:r>
                        <a:rPr lang="zh-TW" altLang="en-US" sz="1800" dirty="0">
                          <a:latin typeface="+mj-ea"/>
                          <a:ea typeface="+mj-ea"/>
                          <a:cs typeface="Times New Roman" panose="02020603050405020304" pitchFamily="18" charset="0"/>
                        </a:rPr>
                        <a:t>國中集體通訊報名、個別網路與通訊報名：</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星期四</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28</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pPr algn="l">
                        <a:spcBef>
                          <a:spcPts val="1200"/>
                        </a:spcBef>
                      </a:pPr>
                      <a:r>
                        <a:rPr lang="zh-TW" altLang="en-US" sz="1800" dirty="0">
                          <a:solidFill>
                            <a:srgbClr val="FF0000"/>
                          </a:solidFill>
                          <a:latin typeface="+mj-ea"/>
                          <a:ea typeface="+mj-ea"/>
                          <a:cs typeface="Times New Roman" panose="02020603050405020304" pitchFamily="18" charset="0"/>
                        </a:rPr>
                        <a:t>現場報名</a:t>
                      </a:r>
                      <a:r>
                        <a:rPr lang="zh-TW" altLang="en-US" sz="1800" dirty="0">
                          <a:latin typeface="+mj-ea"/>
                          <a:ea typeface="+mj-ea"/>
                          <a:cs typeface="Times New Roman" panose="02020603050405020304" pitchFamily="18" charset="0"/>
                        </a:rPr>
                        <a:t>：</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30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星期日</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897476">
                <a:tc>
                  <a:txBody>
                    <a:bodyPr/>
                    <a:lstStyle/>
                    <a:p>
                      <a:pPr algn="ctr"/>
                      <a:r>
                        <a:rPr lang="zh-TW" altLang="en-US" sz="1800" dirty="0">
                          <a:latin typeface="+mj-ea"/>
                          <a:ea typeface="+mj-ea"/>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5</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r>
                        <a:rPr lang="en-US" altLang="zh-TW" sz="1600" dirty="0">
                          <a:latin typeface="+mj-ea"/>
                          <a:ea typeface="+mj-ea"/>
                          <a:cs typeface="Times New Roman" panose="02020603050405020304" pitchFamily="18" charset="0"/>
                        </a:rPr>
                        <a:t>(</a:t>
                      </a:r>
                      <a:r>
                        <a:rPr lang="zh-TW" altLang="en-US" sz="1600" dirty="0">
                          <a:latin typeface="+mj-ea"/>
                          <a:ea typeface="+mj-ea"/>
                          <a:cs typeface="Times New Roman" panose="02020603050405020304" pitchFamily="18" charset="0"/>
                        </a:rPr>
                        <a:t>註：</a:t>
                      </a:r>
                      <a:r>
                        <a:rPr lang="en-US" altLang="zh-TW" sz="1600" b="1" dirty="0">
                          <a:solidFill>
                            <a:srgbClr val="FF0000"/>
                          </a:solidFill>
                          <a:latin typeface="+mj-ea"/>
                          <a:ea typeface="+mj-ea"/>
                          <a:cs typeface="Times New Roman" panose="02020603050405020304" pitchFamily="18" charset="0"/>
                        </a:rPr>
                        <a:t>113</a:t>
                      </a:r>
                      <a:r>
                        <a:rPr lang="zh-TW" altLang="en-US" sz="1600" b="1" dirty="0">
                          <a:solidFill>
                            <a:srgbClr val="FF0000"/>
                          </a:solidFill>
                          <a:latin typeface="+mj-ea"/>
                          <a:ea typeface="+mj-ea"/>
                          <a:cs typeface="Times New Roman" panose="02020603050405020304" pitchFamily="18" charset="0"/>
                        </a:rPr>
                        <a:t>年</a:t>
                      </a:r>
                      <a:r>
                        <a:rPr lang="en-US" altLang="zh-TW" sz="1600" b="1" dirty="0">
                          <a:solidFill>
                            <a:srgbClr val="FF0000"/>
                          </a:solidFill>
                          <a:latin typeface="+mj-ea"/>
                          <a:ea typeface="+mj-ea"/>
                          <a:cs typeface="Times New Roman" panose="02020603050405020304" pitchFamily="18" charset="0"/>
                        </a:rPr>
                        <a:t>7</a:t>
                      </a:r>
                      <a:r>
                        <a:rPr lang="zh-TW" altLang="en-US" sz="1600" b="1" dirty="0">
                          <a:solidFill>
                            <a:srgbClr val="FF0000"/>
                          </a:solidFill>
                          <a:latin typeface="+mj-ea"/>
                          <a:ea typeface="+mj-ea"/>
                          <a:cs typeface="Times New Roman" panose="02020603050405020304" pitchFamily="18" charset="0"/>
                        </a:rPr>
                        <a:t>月</a:t>
                      </a:r>
                      <a:r>
                        <a:rPr lang="en-US" altLang="zh-TW" sz="1600" b="1" dirty="0">
                          <a:solidFill>
                            <a:srgbClr val="FF0000"/>
                          </a:solidFill>
                          <a:latin typeface="+mj-ea"/>
                          <a:ea typeface="+mj-ea"/>
                          <a:cs typeface="Times New Roman" panose="02020603050405020304" pitchFamily="18" charset="0"/>
                        </a:rPr>
                        <a:t>8</a:t>
                      </a:r>
                      <a:r>
                        <a:rPr lang="zh-TW" altLang="en-US" sz="1600" b="1" dirty="0">
                          <a:solidFill>
                            <a:srgbClr val="FF0000"/>
                          </a:solidFill>
                          <a:latin typeface="+mj-ea"/>
                          <a:ea typeface="+mj-ea"/>
                          <a:cs typeface="Times New Roman" panose="02020603050405020304" pitchFamily="18" charset="0"/>
                        </a:rPr>
                        <a:t>日下午</a:t>
                      </a:r>
                      <a:r>
                        <a:rPr lang="en-US" altLang="zh-TW" sz="1600" b="1" dirty="0">
                          <a:solidFill>
                            <a:srgbClr val="FF0000"/>
                          </a:solidFill>
                          <a:latin typeface="+mj-ea"/>
                          <a:ea typeface="+mj-ea"/>
                          <a:cs typeface="Times New Roman" panose="02020603050405020304" pitchFamily="18" charset="0"/>
                        </a:rPr>
                        <a:t>5</a:t>
                      </a:r>
                      <a:r>
                        <a:rPr lang="zh-TW" altLang="en-US" sz="1600" b="1" dirty="0">
                          <a:solidFill>
                            <a:srgbClr val="FF0000"/>
                          </a:solidFill>
                          <a:latin typeface="+mj-ea"/>
                          <a:ea typeface="+mj-ea"/>
                          <a:cs typeface="Times New Roman" panose="02020603050405020304" pitchFamily="18" charset="0"/>
                        </a:rPr>
                        <a:t>時前</a:t>
                      </a:r>
                      <a:r>
                        <a:rPr lang="zh-TW" altLang="en-US" sz="1600" dirty="0">
                          <a:latin typeface="+mj-ea"/>
                          <a:ea typeface="+mj-ea"/>
                          <a:cs typeface="Times New Roman" panose="02020603050405020304" pitchFamily="18" charset="0"/>
                        </a:rPr>
                        <a:t>免試生確認是否收到通知單，</a:t>
                      </a:r>
                      <a:r>
                        <a:rPr lang="zh-TW" altLang="en-US" sz="1600" b="0" i="0" u="none" strike="noStrike" kern="1200" baseline="0" dirty="0">
                          <a:solidFill>
                            <a:schemeClr val="tx1"/>
                          </a:solidFill>
                          <a:latin typeface="+mj-ea"/>
                          <a:ea typeface="+mj-ea"/>
                          <a:cs typeface="+mn-cs"/>
                        </a:rPr>
                        <a:t>若未收到逕向各招生學校查詢</a:t>
                      </a:r>
                      <a:r>
                        <a:rPr lang="en-US" altLang="zh-TW" sz="1600" dirty="0">
                          <a:latin typeface="+mj-ea"/>
                          <a:ea typeface="+mj-ea"/>
                          <a:cs typeface="Times New Roman" panose="02020603050405020304" pitchFamily="18" charset="0"/>
                        </a:rPr>
                        <a:t>)</a:t>
                      </a:r>
                      <a:endParaRPr lang="zh-TW" altLang="en-US" sz="16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702178">
                <a:tc>
                  <a:txBody>
                    <a:bodyPr/>
                    <a:lstStyle/>
                    <a:p>
                      <a:pPr algn="ctr">
                        <a:lnSpc>
                          <a:spcPct val="150000"/>
                        </a:lnSpc>
                        <a:spcBef>
                          <a:spcPts val="0"/>
                        </a:spcBef>
                        <a:spcAft>
                          <a:spcPts val="0"/>
                        </a:spcAft>
                      </a:pPr>
                      <a:r>
                        <a:rPr lang="zh-TW" altLang="en-US" sz="1800" dirty="0">
                          <a:latin typeface="+mj-ea"/>
                          <a:ea typeface="+mj-ea"/>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星期三</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0217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800" kern="1200" dirty="0">
                          <a:solidFill>
                            <a:schemeClr val="tx1"/>
                          </a:solidFill>
                          <a:latin typeface="+mj-ea"/>
                          <a:ea typeface="+mj-ea"/>
                          <a:cs typeface="Times New Roman" panose="02020603050405020304" pitchFamily="18" charset="0"/>
                        </a:rPr>
                        <a:t>錄取生</a:t>
                      </a:r>
                      <a:r>
                        <a:rPr lang="zh-TW" altLang="en-US" sz="1800" kern="1200" dirty="0">
                          <a:solidFill>
                            <a:srgbClr val="FF0000"/>
                          </a:solidFill>
                          <a:latin typeface="+mj-ea"/>
                          <a:ea typeface="+mj-ea"/>
                          <a:cs typeface="Times New Roman" panose="02020603050405020304" pitchFamily="18" charset="0"/>
                        </a:rPr>
                        <a:t>放棄錄取資格截止日</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15</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星期一</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中午</a:t>
                      </a:r>
                      <a:r>
                        <a:rPr lang="en-US" altLang="zh-TW" sz="1800" dirty="0">
                          <a:latin typeface="+mj-ea"/>
                          <a:ea typeface="+mj-ea"/>
                          <a:cs typeface="Times New Roman" panose="02020603050405020304" pitchFamily="18" charset="0"/>
                        </a:rPr>
                        <a:t>12</a:t>
                      </a:r>
                      <a:r>
                        <a:rPr lang="zh-TW" altLang="en-US" sz="1800" dirty="0">
                          <a:latin typeface="+mj-ea"/>
                          <a:ea typeface="+mj-ea"/>
                          <a:cs typeface="Times New Roman" panose="02020603050405020304" pitchFamily="18" charset="0"/>
                        </a:rPr>
                        <a:t>時止。</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535951723"/>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238784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normAutofit/>
          </a:bodyPr>
          <a:lstStyle/>
          <a:p>
            <a:pPr algn="ctr"/>
            <a:r>
              <a:rPr lang="en-US" altLang="zh-TW" dirty="0">
                <a:latin typeface="+mj-ea"/>
              </a:rPr>
              <a:t>113</a:t>
            </a:r>
            <a:r>
              <a:rPr lang="zh-TW" altLang="en-US" dirty="0">
                <a:latin typeface="+mj-ea"/>
              </a:rPr>
              <a:t>學年度五專聯免超額比序項目</a:t>
            </a:r>
          </a:p>
        </p:txBody>
      </p:sp>
      <p:graphicFrame>
        <p:nvGraphicFramePr>
          <p:cNvPr id="3" name="資料庫圖表 2"/>
          <p:cNvGraphicFramePr/>
          <p:nvPr>
            <p:extLst>
              <p:ext uri="{D42A27DB-BD31-4B8C-83A1-F6EECF244321}">
                <p14:modId xmlns:p14="http://schemas.microsoft.com/office/powerpoint/2010/main" val="2149827463"/>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53869" y="6015726"/>
            <a:ext cx="6213567" cy="646331"/>
          </a:xfrm>
          <a:prstGeom prst="rect">
            <a:avLst/>
          </a:prstGeom>
          <a:ln w="38100">
            <a:solidFill>
              <a:srgbClr val="7030A0"/>
            </a:solidFill>
          </a:ln>
        </p:spPr>
        <p:txBody>
          <a:bodyPr wrap="square">
            <a:spAutoFit/>
          </a:bodyPr>
          <a:lstStyle/>
          <a:p>
            <a:r>
              <a:rPr lang="zh-TW" altLang="en-US" dirty="0">
                <a:solidFill>
                  <a:srgbClr val="000000"/>
                </a:solidFill>
                <a:latin typeface="+mj-ea"/>
                <a:ea typeface="+mj-ea"/>
              </a:rPr>
              <a:t>各招生學校訂定各項目積分採計</a:t>
            </a:r>
            <a:r>
              <a:rPr lang="zh-TW" altLang="en-US" dirty="0">
                <a:solidFill>
                  <a:srgbClr val="FF0000"/>
                </a:solidFill>
                <a:latin typeface="+mj-ea"/>
                <a:ea typeface="+mj-ea"/>
              </a:rPr>
              <a:t>權重</a:t>
            </a:r>
            <a:r>
              <a:rPr lang="zh-TW" altLang="en-US" dirty="0">
                <a:solidFill>
                  <a:srgbClr val="000000"/>
                </a:solidFill>
                <a:latin typeface="+mj-ea"/>
                <a:ea typeface="+mj-ea"/>
              </a:rPr>
              <a:t>及同分比序項目</a:t>
            </a:r>
            <a:r>
              <a:rPr lang="zh-TW" altLang="en-US" dirty="0">
                <a:solidFill>
                  <a:srgbClr val="FF0000"/>
                </a:solidFill>
                <a:latin typeface="+mj-ea"/>
                <a:ea typeface="+mj-ea"/>
              </a:rPr>
              <a:t>順序</a:t>
            </a:r>
            <a:r>
              <a:rPr lang="zh-TW" altLang="en-US" dirty="0">
                <a:solidFill>
                  <a:srgbClr val="000000"/>
                </a:solidFill>
                <a:latin typeface="+mj-ea"/>
                <a:ea typeface="+mj-ea"/>
              </a:rPr>
              <a:t>，依此計算各項目積分所得之超額比序總積分與分發順位。</a:t>
            </a:r>
            <a:endParaRPr lang="zh-TW" altLang="en-US" dirty="0">
              <a:latin typeface="+mj-ea"/>
              <a:ea typeface="+mj-ea"/>
            </a:endParaRPr>
          </a:p>
        </p:txBody>
      </p:sp>
    </p:spTree>
    <p:extLst>
      <p:ext uri="{BB962C8B-B14F-4D97-AF65-F5344CB8AC3E}">
        <p14:creationId xmlns:p14="http://schemas.microsoft.com/office/powerpoint/2010/main" val="4091420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113</a:t>
            </a:r>
            <a:r>
              <a:rPr lang="zh-TW" altLang="en-US" dirty="0">
                <a:latin typeface="+mj-ea"/>
              </a:rPr>
              <a:t>學年度五專聯免重點提醒</a:t>
            </a:r>
          </a:p>
        </p:txBody>
      </p:sp>
      <p:sp>
        <p:nvSpPr>
          <p:cNvPr id="3" name="矩形 2"/>
          <p:cNvSpPr/>
          <p:nvPr/>
        </p:nvSpPr>
        <p:spPr>
          <a:xfrm>
            <a:off x="1206137" y="1613823"/>
            <a:ext cx="9753600" cy="3970318"/>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高級中等學校各就學區免試入學及各區五專聯合免試入學可同時報名，但二者皆錄取時，</a:t>
            </a:r>
            <a:r>
              <a:rPr lang="zh-TW" altLang="en-US" sz="2800" b="1" dirty="0">
                <a:solidFill>
                  <a:srgbClr val="FF0000"/>
                </a:solidFill>
                <a:latin typeface="+mj-ea"/>
                <a:ea typeface="+mj-ea"/>
              </a:rPr>
              <a:t>僅能擇一</a:t>
            </a:r>
            <a:r>
              <a:rPr lang="zh-TW" altLang="en-US" sz="2800" dirty="0">
                <a:solidFill>
                  <a:srgbClr val="000000"/>
                </a:solidFill>
                <a:latin typeface="+mj-ea"/>
                <a:ea typeface="+mj-ea"/>
              </a:rPr>
              <a:t>報到。</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雖可同時報名多區之五專聯合免試入學，但各區招生學校現場登記分發日期皆訂於同一天辦理且須攜帶</a:t>
            </a:r>
            <a:r>
              <a:rPr lang="zh-TW" altLang="en-US" sz="2800" b="1" dirty="0">
                <a:solidFill>
                  <a:srgbClr val="00B050"/>
                </a:solidFill>
                <a:latin typeface="+mj-ea"/>
                <a:ea typeface="+mj-ea"/>
              </a:rPr>
              <a:t>學歷</a:t>
            </a:r>
            <a:r>
              <a:rPr lang="en-US" altLang="zh-TW" sz="2800" b="1" dirty="0">
                <a:solidFill>
                  <a:srgbClr val="00B050"/>
                </a:solidFill>
                <a:latin typeface="+mj-ea"/>
                <a:ea typeface="+mj-ea"/>
              </a:rPr>
              <a:t>(</a:t>
            </a:r>
            <a:r>
              <a:rPr lang="zh-TW" altLang="en-US" sz="2800" b="1" dirty="0">
                <a:solidFill>
                  <a:srgbClr val="00B050"/>
                </a:solidFill>
                <a:latin typeface="+mj-ea"/>
                <a:ea typeface="+mj-ea"/>
              </a:rPr>
              <a:t>力</a:t>
            </a:r>
            <a:r>
              <a:rPr lang="en-US" altLang="zh-TW" sz="2800" b="1" dirty="0">
                <a:solidFill>
                  <a:srgbClr val="00B050"/>
                </a:solidFill>
                <a:latin typeface="+mj-ea"/>
                <a:ea typeface="+mj-ea"/>
              </a:rPr>
              <a:t>)</a:t>
            </a:r>
            <a:r>
              <a:rPr lang="zh-TW" altLang="en-US" sz="2800" b="1" dirty="0">
                <a:solidFill>
                  <a:srgbClr val="00B050"/>
                </a:solidFill>
                <a:latin typeface="+mj-ea"/>
                <a:ea typeface="+mj-ea"/>
              </a:rPr>
              <a:t>證件正本</a:t>
            </a:r>
            <a:r>
              <a:rPr lang="zh-TW" altLang="en-US" sz="2800" dirty="0">
                <a:solidFill>
                  <a:srgbClr val="000000"/>
                </a:solidFill>
                <a:latin typeface="+mj-ea"/>
                <a:ea typeface="+mj-ea"/>
              </a:rPr>
              <a:t>，故同時被多區通知到現場時，僅能擇一所招生學校參加現場登記分發。</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請務必注意現場登記分發報到通知單寄送時間，若於</a:t>
            </a:r>
            <a:r>
              <a:rPr lang="en-US" altLang="zh-TW" sz="2800" b="1" dirty="0">
                <a:solidFill>
                  <a:srgbClr val="0070C0"/>
                </a:solidFill>
                <a:latin typeface="+mj-ea"/>
                <a:ea typeface="+mj-ea"/>
              </a:rPr>
              <a:t>113</a:t>
            </a:r>
            <a:r>
              <a:rPr lang="zh-TW" altLang="en-US" sz="2800" b="1" dirty="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a:solidFill>
                  <a:srgbClr val="0070C0"/>
                </a:solidFill>
                <a:latin typeface="+mj-ea"/>
                <a:ea typeface="+mj-ea"/>
              </a:rPr>
              <a:t>8</a:t>
            </a:r>
            <a:r>
              <a:rPr lang="zh-TW" altLang="en-US" sz="2800" b="1" dirty="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一</a:t>
            </a:r>
            <a:r>
              <a:rPr lang="en-US" altLang="zh-TW" sz="2800" b="1" dirty="0">
                <a:solidFill>
                  <a:srgbClr val="0070C0"/>
                </a:solidFill>
                <a:latin typeface="+mj-ea"/>
                <a:ea typeface="+mj-ea"/>
              </a:rPr>
              <a:t>)</a:t>
            </a:r>
            <a:r>
              <a:rPr lang="zh-TW" altLang="en-US" sz="2800" dirty="0">
                <a:solidFill>
                  <a:srgbClr val="000000"/>
                </a:solidFill>
                <a:latin typeface="+mj-ea"/>
                <a:ea typeface="+mj-ea"/>
              </a:rPr>
              <a:t>下午</a:t>
            </a:r>
            <a:r>
              <a:rPr lang="en-US" altLang="zh-TW" sz="2800" dirty="0">
                <a:solidFill>
                  <a:srgbClr val="000000"/>
                </a:solidFill>
                <a:latin typeface="+mj-ea"/>
                <a:ea typeface="+mj-ea"/>
              </a:rPr>
              <a:t>5</a:t>
            </a:r>
            <a:r>
              <a:rPr lang="zh-TW" altLang="en-US" sz="2800" dirty="0">
                <a:solidFill>
                  <a:srgbClr val="000000"/>
                </a:solidFill>
                <a:latin typeface="+mj-ea"/>
                <a:ea typeface="+mj-ea"/>
              </a:rPr>
              <a:t>時前尚未收到通知單，逕向</a:t>
            </a:r>
            <a:r>
              <a:rPr lang="zh-TW" altLang="en-US" sz="2800" dirty="0">
                <a:solidFill>
                  <a:srgbClr val="7030A0"/>
                </a:solidFill>
                <a:latin typeface="+mj-ea"/>
                <a:ea typeface="+mj-ea"/>
              </a:rPr>
              <a:t>各招生學校</a:t>
            </a:r>
            <a:r>
              <a:rPr lang="zh-TW" altLang="en-US" sz="2800" dirty="0">
                <a:solidFill>
                  <a:srgbClr val="000000"/>
                </a:solidFill>
                <a:latin typeface="+mj-ea"/>
                <a:ea typeface="+mj-ea"/>
              </a:rPr>
              <a:t>洽詢，並請於</a:t>
            </a:r>
            <a:r>
              <a:rPr lang="en-US" altLang="zh-TW" sz="2800" b="1" dirty="0">
                <a:solidFill>
                  <a:srgbClr val="0070C0"/>
                </a:solidFill>
                <a:latin typeface="+mj-ea"/>
                <a:ea typeface="+mj-ea"/>
              </a:rPr>
              <a:t>113</a:t>
            </a:r>
            <a:r>
              <a:rPr lang="zh-TW" altLang="en-US" sz="2800" b="1" dirty="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a:solidFill>
                  <a:srgbClr val="0070C0"/>
                </a:solidFill>
                <a:latin typeface="+mj-ea"/>
                <a:ea typeface="+mj-ea"/>
              </a:rPr>
              <a:t>10</a:t>
            </a:r>
            <a:r>
              <a:rPr lang="zh-TW" altLang="en-US" sz="2800" b="1" dirty="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三</a:t>
            </a:r>
            <a:r>
              <a:rPr lang="en-US" altLang="zh-TW" sz="2800" b="1" dirty="0">
                <a:solidFill>
                  <a:srgbClr val="0070C0"/>
                </a:solidFill>
                <a:latin typeface="+mj-ea"/>
                <a:ea typeface="+mj-ea"/>
              </a:rPr>
              <a:t>)</a:t>
            </a:r>
            <a:r>
              <a:rPr lang="zh-TW" altLang="en-US" sz="2800" dirty="0">
                <a:solidFill>
                  <a:srgbClr val="000000"/>
                </a:solidFill>
                <a:latin typeface="+mj-ea"/>
                <a:ea typeface="+mj-ea"/>
              </a:rPr>
              <a:t>準時前往參加現場分發。</a:t>
            </a:r>
          </a:p>
        </p:txBody>
      </p:sp>
    </p:spTree>
    <p:extLst>
      <p:ext uri="{BB962C8B-B14F-4D97-AF65-F5344CB8AC3E}">
        <p14:creationId xmlns:p14="http://schemas.microsoft.com/office/powerpoint/2010/main" val="2697055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4575" y="-122195"/>
            <a:ext cx="7766582" cy="1609344"/>
          </a:xfrm>
        </p:spPr>
        <p:txBody>
          <a:bodyPr/>
          <a:lstStyle/>
          <a:p>
            <a:r>
              <a:rPr lang="zh-TW" altLang="en-US" dirty="0"/>
              <a:t>技術型高中學生升學進路圖</a:t>
            </a:r>
          </a:p>
        </p:txBody>
      </p:sp>
      <p:pic>
        <p:nvPicPr>
          <p:cNvPr id="5" name="圖片 4"/>
          <p:cNvPicPr>
            <a:picLocks noChangeAspect="1"/>
          </p:cNvPicPr>
          <p:nvPr/>
        </p:nvPicPr>
        <p:blipFill>
          <a:blip r:embed="rId2"/>
          <a:stretch>
            <a:fillRect/>
          </a:stretch>
        </p:blipFill>
        <p:spPr>
          <a:xfrm>
            <a:off x="2867371" y="958140"/>
            <a:ext cx="6010622" cy="5664166"/>
          </a:xfrm>
          <a:prstGeom prst="rect">
            <a:avLst/>
          </a:prstGeom>
        </p:spPr>
      </p:pic>
    </p:spTree>
    <p:extLst>
      <p:ext uri="{BB962C8B-B14F-4D97-AF65-F5344CB8AC3E}">
        <p14:creationId xmlns:p14="http://schemas.microsoft.com/office/powerpoint/2010/main" val="34674059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右箭號 8"/>
          <p:cNvSpPr/>
          <p:nvPr/>
        </p:nvSpPr>
        <p:spPr>
          <a:xfrm rot="10800000">
            <a:off x="5048660" y="1051900"/>
            <a:ext cx="6936862" cy="2005926"/>
          </a:xfrm>
          <a:prstGeom prst="rightArrow">
            <a:avLst>
              <a:gd name="adj1" fmla="val 50000"/>
              <a:gd name="adj2" fmla="val 57964"/>
            </a:avLst>
          </a:prstGeom>
          <a:solidFill>
            <a:srgbClr val="F2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292480" y="-48724"/>
            <a:ext cx="10058400" cy="1004534"/>
          </a:xfrm>
        </p:spPr>
        <p:txBody>
          <a:bodyPr/>
          <a:lstStyle/>
          <a:p>
            <a:pPr algn="ctr"/>
            <a:r>
              <a:rPr lang="zh-TW" altLang="en-US" dirty="0"/>
              <a:t>優免、聯免、完免比較</a:t>
            </a:r>
          </a:p>
        </p:txBody>
      </p:sp>
      <p:sp>
        <p:nvSpPr>
          <p:cNvPr id="4" name="流程圖: 程序 3">
            <a:extLst>
              <a:ext uri="{FF2B5EF4-FFF2-40B4-BE49-F238E27FC236}">
                <a16:creationId xmlns:a16="http://schemas.microsoft.com/office/drawing/2014/main" id="{8AC7359D-1575-4AA6-B46E-CAEB5A2C8F29}"/>
              </a:ext>
            </a:extLst>
          </p:cNvPr>
          <p:cNvSpPr/>
          <p:nvPr/>
        </p:nvSpPr>
        <p:spPr>
          <a:xfrm>
            <a:off x="295694" y="1195784"/>
            <a:ext cx="4546483" cy="1468757"/>
          </a:xfrm>
          <a:prstGeom prst="flowChartProcess">
            <a:avLst/>
          </a:prstGeom>
          <a:solidFill>
            <a:srgbClr val="F2F8FC"/>
          </a:solidFill>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1600" dirty="0"/>
          </a:p>
          <a:p>
            <a:pPr marL="342900" lvl="1"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五專優先免試入學之免試就學區為</a:t>
            </a:r>
            <a:r>
              <a:rPr lang="zh-TW" altLang="zh-TW" sz="1600" dirty="0">
                <a:solidFill>
                  <a:srgbClr val="FF0000"/>
                </a:solidFill>
                <a:latin typeface="微軟正黑體" panose="020B0604030504040204" pitchFamily="34" charset="-120"/>
                <a:ea typeface="微軟正黑體" panose="020B0604030504040204" pitchFamily="34" charset="-120"/>
              </a:rPr>
              <a:t>全國一區</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可依志向網路</a:t>
            </a:r>
            <a:r>
              <a:rPr lang="zh-TW" altLang="zh-TW" sz="1600" dirty="0">
                <a:solidFill>
                  <a:srgbClr val="FF0000"/>
                </a:solidFill>
                <a:latin typeface="微軟正黑體" panose="020B0604030504040204" pitchFamily="34" charset="-120"/>
                <a:ea typeface="微軟正黑體" panose="020B0604030504040204" pitchFamily="34" charset="-120"/>
              </a:rPr>
              <a:t>選填</a:t>
            </a:r>
            <a:r>
              <a:rPr lang="en-US" altLang="zh-TW" sz="1600" dirty="0">
                <a:latin typeface="微軟正黑體" panose="020B0604030504040204" pitchFamily="34" charset="-120"/>
                <a:ea typeface="微軟正黑體" panose="020B0604030504040204" pitchFamily="34" charset="-120"/>
              </a:rPr>
              <a:t>30</a:t>
            </a:r>
            <a:r>
              <a:rPr lang="zh-TW" altLang="zh-TW" sz="1600" dirty="0">
                <a:latin typeface="微軟正黑體" panose="020B0604030504040204" pitchFamily="34" charset="-120"/>
                <a:ea typeface="微軟正黑體" panose="020B0604030504040204" pitchFamily="34" charset="-120"/>
              </a:rPr>
              <a:t>個校科（組）為</a:t>
            </a:r>
            <a:r>
              <a:rPr lang="zh-TW" altLang="zh-TW" sz="1600" dirty="0">
                <a:solidFill>
                  <a:srgbClr val="FF0000"/>
                </a:solidFill>
                <a:latin typeface="微軟正黑體" panose="020B0604030504040204" pitchFamily="34" charset="-120"/>
                <a:ea typeface="微軟正黑體" panose="020B0604030504040204" pitchFamily="34" charset="-120"/>
              </a:rPr>
              <a:t>志願</a:t>
            </a:r>
            <a:r>
              <a:rPr lang="zh-TW" altLang="zh-TW" sz="1600" dirty="0">
                <a:latin typeface="微軟正黑體" panose="020B0604030504040204" pitchFamily="34" charset="-120"/>
                <a:ea typeface="微軟正黑體" panose="020B0604030504040204" pitchFamily="34" charset="-120"/>
              </a:rPr>
              <a:t>，經由招生委員會以電腦</a:t>
            </a:r>
            <a:r>
              <a:rPr lang="zh-TW" altLang="zh-TW" sz="1600" dirty="0">
                <a:solidFill>
                  <a:srgbClr val="FF0000"/>
                </a:solidFill>
                <a:latin typeface="微軟正黑體" panose="020B0604030504040204" pitchFamily="34" charset="-120"/>
                <a:ea typeface="微軟正黑體" panose="020B0604030504040204" pitchFamily="34" charset="-120"/>
              </a:rPr>
              <a:t>統一分發</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p:txBody>
      </p:sp>
      <p:sp>
        <p:nvSpPr>
          <p:cNvPr id="5" name="流程圖: 程序 4">
            <a:extLst>
              <a:ext uri="{FF2B5EF4-FFF2-40B4-BE49-F238E27FC236}">
                <a16:creationId xmlns:a16="http://schemas.microsoft.com/office/drawing/2014/main" id="{F0D3DF25-DA52-4D11-86E2-5B51EADA9873}"/>
              </a:ext>
            </a:extLst>
          </p:cNvPr>
          <p:cNvSpPr/>
          <p:nvPr/>
        </p:nvSpPr>
        <p:spPr>
          <a:xfrm>
            <a:off x="295694" y="3046806"/>
            <a:ext cx="4556314" cy="2046304"/>
          </a:xfrm>
          <a:prstGeom prst="flowChartProcess">
            <a:avLst/>
          </a:prstGeom>
          <a:solidFill>
            <a:srgbClr val="E5FFF2"/>
          </a:solidFill>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全國一區，分北、中、南三個招生委員會辦理</a:t>
            </a:r>
            <a:r>
              <a:rPr lang="zh-TW" altLang="en-US" sz="1600" dirty="0">
                <a:latin typeface="微軟正黑體" panose="020B0604030504040204" pitchFamily="34" charset="-120"/>
                <a:ea typeface="微軟正黑體" panose="020B0604030504040204" pitchFamily="34" charset="-120"/>
              </a:rPr>
              <a:t>。</a:t>
            </a:r>
            <a:r>
              <a:rPr lang="zh-TW" altLang="zh-TW" sz="16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1600" dirty="0">
                <a:solidFill>
                  <a:srgbClr val="FF0000"/>
                </a:solidFill>
                <a:latin typeface="微軟正黑體" panose="020B0604030504040204" pitchFamily="34" charset="-120"/>
                <a:ea typeface="微軟正黑體" panose="020B0604030504040204" pitchFamily="34" charset="-120"/>
              </a:rPr>
              <a:t>各區</a:t>
            </a:r>
            <a:r>
              <a:rPr lang="zh-TW" altLang="zh-TW" sz="1600" dirty="0">
                <a:latin typeface="微軟正黑體" panose="020B0604030504040204" pitchFamily="34" charset="-120"/>
                <a:ea typeface="微軟正黑體" panose="020B0604030504040204" pitchFamily="34" charset="-120"/>
              </a:rPr>
              <a:t>限選擇</a:t>
            </a:r>
            <a:r>
              <a:rPr lang="zh-TW" altLang="zh-TW" sz="1600" dirty="0">
                <a:solidFill>
                  <a:srgbClr val="FF0000"/>
                </a:solidFill>
                <a:latin typeface="微軟正黑體" panose="020B0604030504040204" pitchFamily="34" charset="-120"/>
                <a:ea typeface="微軟正黑體" panose="020B0604030504040204" pitchFamily="34" charset="-120"/>
              </a:rPr>
              <a:t>一所五專招生學校</a:t>
            </a:r>
            <a:r>
              <a:rPr lang="zh-TW" altLang="zh-TW" sz="1600" dirty="0">
                <a:latin typeface="微軟正黑體" panose="020B0604030504040204" pitchFamily="34" charset="-120"/>
                <a:ea typeface="微軟正黑體" panose="020B0604030504040204" pitchFamily="34" charset="-120"/>
              </a:rPr>
              <a:t>申請。</a:t>
            </a:r>
            <a:endParaRPr lang="en-US" altLang="zh-TW" sz="16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1600" dirty="0">
                <a:solidFill>
                  <a:srgbClr val="FF0000"/>
                </a:solidFill>
                <a:latin typeface="微軟正黑體" panose="020B0604030504040204" pitchFamily="34" charset="-120"/>
                <a:ea typeface="微軟正黑體" panose="020B0604030504040204" pitchFamily="34" charset="-120"/>
              </a:rPr>
              <a:t>現場登記分發報到</a:t>
            </a:r>
            <a:r>
              <a:rPr lang="zh-TW" altLang="zh-TW" sz="1600" dirty="0">
                <a:latin typeface="微軟正黑體" panose="020B0604030504040204" pitchFamily="34" charset="-120"/>
              </a:rPr>
              <a:t>。</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419B6997-4EA9-4F7E-AAF5-CB6FB24B955D}"/>
              </a:ext>
            </a:extLst>
          </p:cNvPr>
          <p:cNvSpPr/>
          <p:nvPr/>
        </p:nvSpPr>
        <p:spPr>
          <a:xfrm>
            <a:off x="442473" y="935015"/>
            <a:ext cx="2952328" cy="528623"/>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7" name="流程圖: 程序 6">
            <a:extLst>
              <a:ext uri="{FF2B5EF4-FFF2-40B4-BE49-F238E27FC236}">
                <a16:creationId xmlns:a16="http://schemas.microsoft.com/office/drawing/2014/main" id="{921955F1-C924-4177-80B5-D0E999936752}"/>
              </a:ext>
            </a:extLst>
          </p:cNvPr>
          <p:cNvSpPr/>
          <p:nvPr/>
        </p:nvSpPr>
        <p:spPr>
          <a:xfrm>
            <a:off x="442473" y="2730981"/>
            <a:ext cx="2952328" cy="513653"/>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8" name="矩形 7"/>
          <p:cNvSpPr/>
          <p:nvPr/>
        </p:nvSpPr>
        <p:spPr>
          <a:xfrm>
            <a:off x="5933564" y="1664930"/>
            <a:ext cx="6228939" cy="646331"/>
          </a:xfrm>
          <a:prstGeom prst="rect">
            <a:avLst/>
          </a:prstGeom>
        </p:spPr>
        <p:txBody>
          <a:bodyPr wrap="square">
            <a:spAutoFit/>
          </a:bodyPr>
          <a:lstStyle/>
          <a:p>
            <a:r>
              <a:rPr lang="zh-TW" altLang="en-US" dirty="0">
                <a:solidFill>
                  <a:srgbClr val="000000"/>
                </a:solidFill>
                <a:latin typeface="+mj-ea"/>
                <a:ea typeface="+mj-ea"/>
              </a:rPr>
              <a:t>若學生對於「</a:t>
            </a:r>
            <a:r>
              <a:rPr lang="zh-TW" altLang="en-US" dirty="0">
                <a:solidFill>
                  <a:srgbClr val="FF0000"/>
                </a:solidFill>
                <a:latin typeface="+mj-ea"/>
                <a:ea typeface="+mj-ea"/>
              </a:rPr>
              <a:t>科組</a:t>
            </a:r>
            <a:r>
              <a:rPr lang="zh-TW" altLang="en-US" dirty="0">
                <a:solidFill>
                  <a:srgbClr val="000000"/>
                </a:solidFill>
                <a:latin typeface="+mj-ea"/>
                <a:ea typeface="+mj-ea"/>
              </a:rPr>
              <a:t>」的需求較為明確，則建議可以參加五專</a:t>
            </a:r>
            <a:r>
              <a:rPr lang="zh-TW" altLang="en-US" dirty="0">
                <a:solidFill>
                  <a:srgbClr val="FF0000"/>
                </a:solidFill>
                <a:latin typeface="+mj-ea"/>
                <a:ea typeface="+mj-ea"/>
              </a:rPr>
              <a:t>優先免試入學</a:t>
            </a:r>
            <a:r>
              <a:rPr lang="zh-TW" altLang="en-US" dirty="0">
                <a:solidFill>
                  <a:srgbClr val="000000"/>
                </a:solidFill>
                <a:latin typeface="+mj-ea"/>
                <a:ea typeface="+mj-ea"/>
              </a:rPr>
              <a:t>，全國不分區，可選填</a:t>
            </a:r>
            <a:r>
              <a:rPr lang="en-US" altLang="zh-TW" dirty="0">
                <a:solidFill>
                  <a:srgbClr val="000000"/>
                </a:solidFill>
                <a:latin typeface="+mj-ea"/>
                <a:ea typeface="+mj-ea"/>
              </a:rPr>
              <a:t>30</a:t>
            </a:r>
            <a:r>
              <a:rPr lang="zh-TW" altLang="en-US" dirty="0">
                <a:solidFill>
                  <a:srgbClr val="000000"/>
                </a:solidFill>
                <a:latin typeface="+mj-ea"/>
                <a:ea typeface="+mj-ea"/>
              </a:rPr>
              <a:t>個志願。</a:t>
            </a:r>
            <a:endParaRPr lang="zh-TW" altLang="en-US" dirty="0">
              <a:latin typeface="+mj-ea"/>
              <a:ea typeface="+mj-ea"/>
            </a:endParaRPr>
          </a:p>
        </p:txBody>
      </p:sp>
      <p:sp>
        <p:nvSpPr>
          <p:cNvPr id="10" name="向右箭號 9"/>
          <p:cNvSpPr/>
          <p:nvPr/>
        </p:nvSpPr>
        <p:spPr>
          <a:xfrm flipH="1">
            <a:off x="4899724" y="3165979"/>
            <a:ext cx="7105462" cy="1892712"/>
          </a:xfrm>
          <a:prstGeom prst="rightArrow">
            <a:avLst/>
          </a:prstGeom>
          <a:solidFill>
            <a:srgbClr val="E5FFF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15664" y="3648436"/>
            <a:ext cx="6096000" cy="923330"/>
          </a:xfrm>
          <a:prstGeom prst="rect">
            <a:avLst/>
          </a:prstGeom>
        </p:spPr>
        <p:txBody>
          <a:bodyPr wrap="square">
            <a:spAutoFit/>
          </a:bodyPr>
          <a:lstStyle/>
          <a:p>
            <a:r>
              <a:rPr lang="zh-TW" altLang="en-US" dirty="0">
                <a:solidFill>
                  <a:srgbClr val="000000"/>
                </a:solidFill>
                <a:latin typeface="+mj-ea"/>
                <a:ea typeface="+mj-ea"/>
              </a:rPr>
              <a:t>若</a:t>
            </a:r>
            <a:r>
              <a:rPr lang="zh-TW" altLang="en-US" dirty="0"/>
              <a:t>學生對於「</a:t>
            </a:r>
            <a:r>
              <a:rPr lang="zh-TW" altLang="en-US" dirty="0">
                <a:solidFill>
                  <a:srgbClr val="FF0000"/>
                </a:solidFill>
              </a:rPr>
              <a:t>學校</a:t>
            </a:r>
            <a:r>
              <a:rPr lang="zh-TW" altLang="en-US" dirty="0"/>
              <a:t>」的需求較為明確，則建議可以參加五專</a:t>
            </a:r>
            <a:r>
              <a:rPr lang="zh-TW" altLang="en-US" dirty="0">
                <a:solidFill>
                  <a:srgbClr val="FF0000"/>
                </a:solidFill>
              </a:rPr>
              <a:t>聯合免試入學</a:t>
            </a:r>
            <a:r>
              <a:rPr lang="zh-TW" altLang="en-US" dirty="0"/>
              <a:t>，鎖定志願學校，該校所有招生科組皆可撕榜。</a:t>
            </a:r>
            <a:endParaRPr lang="zh-TW" altLang="en-US" dirty="0">
              <a:latin typeface="+mj-ea"/>
              <a:ea typeface="+mj-ea"/>
            </a:endParaRPr>
          </a:p>
        </p:txBody>
      </p:sp>
      <p:sp>
        <p:nvSpPr>
          <p:cNvPr id="12" name="流程圖: 程序 11">
            <a:extLst>
              <a:ext uri="{FF2B5EF4-FFF2-40B4-BE49-F238E27FC236}">
                <a16:creationId xmlns:a16="http://schemas.microsoft.com/office/drawing/2014/main" id="{F0D3DF25-DA52-4D11-86E2-5B51EADA9873}"/>
              </a:ext>
            </a:extLst>
          </p:cNvPr>
          <p:cNvSpPr/>
          <p:nvPr/>
        </p:nvSpPr>
        <p:spPr>
          <a:xfrm>
            <a:off x="285863" y="5545394"/>
            <a:ext cx="4556314" cy="1052052"/>
          </a:xfrm>
          <a:prstGeom prst="flowChartProcess">
            <a:avLst/>
          </a:prstGeom>
          <a:solidFill>
            <a:srgbClr val="CCCCFF"/>
          </a:solidFill>
          <a:ln>
            <a:solidFill>
              <a:srgbClr val="6600CC"/>
            </a:solidFill>
          </a:ln>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1600" dirty="0"/>
              <a:t>不限學校、地區，但限</a:t>
            </a:r>
            <a:r>
              <a:rPr lang="en-US" altLang="zh-TW" sz="1600" dirty="0"/>
              <a:t>1</a:t>
            </a:r>
            <a:r>
              <a:rPr lang="zh-TW" altLang="en-US" sz="1600" dirty="0"/>
              <a:t>校</a:t>
            </a:r>
            <a:r>
              <a:rPr lang="en-US" altLang="zh-TW" sz="1600" dirty="0"/>
              <a:t>1</a:t>
            </a:r>
            <a:r>
              <a:rPr lang="zh-TW" altLang="en-US" sz="1600" dirty="0"/>
              <a:t>科組</a:t>
            </a:r>
            <a:r>
              <a:rPr lang="zh-TW" altLang="zh-TW"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1600" dirty="0">
                <a:solidFill>
                  <a:srgbClr val="FF0000"/>
                </a:solidFill>
                <a:latin typeface="微軟正黑體" panose="020B0604030504040204" pitchFamily="34" charset="-120"/>
              </a:rPr>
              <a:t>現場登記分發報到。</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13" name="流程圖: 程序 12">
            <a:extLst>
              <a:ext uri="{FF2B5EF4-FFF2-40B4-BE49-F238E27FC236}">
                <a16:creationId xmlns:a16="http://schemas.microsoft.com/office/drawing/2014/main" id="{921955F1-C924-4177-80B5-D0E999936752}"/>
              </a:ext>
            </a:extLst>
          </p:cNvPr>
          <p:cNvSpPr/>
          <p:nvPr/>
        </p:nvSpPr>
        <p:spPr>
          <a:xfrm>
            <a:off x="442473" y="5152571"/>
            <a:ext cx="2952328" cy="513653"/>
          </a:xfrm>
          <a:prstGeom prst="flowChartProcess">
            <a:avLst/>
          </a:prstGeom>
          <a:solidFill>
            <a:srgbClr val="99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
        <p:nvSpPr>
          <p:cNvPr id="14" name="向右箭號 13"/>
          <p:cNvSpPr/>
          <p:nvPr/>
        </p:nvSpPr>
        <p:spPr>
          <a:xfrm flipH="1">
            <a:off x="5150448" y="5147183"/>
            <a:ext cx="6953062" cy="1646904"/>
          </a:xfrm>
          <a:prstGeom prst="rightArrow">
            <a:avLst/>
          </a:prstGeom>
          <a:solidFill>
            <a:srgbClr val="CC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6066503" y="5587626"/>
            <a:ext cx="6096000" cy="646331"/>
          </a:xfrm>
          <a:prstGeom prst="rect">
            <a:avLst/>
          </a:prstGeom>
        </p:spPr>
        <p:txBody>
          <a:bodyPr wrap="square">
            <a:spAutoFit/>
          </a:bodyPr>
          <a:lstStyle/>
          <a:p>
            <a:r>
              <a:rPr lang="zh-TW" altLang="en-US" dirty="0"/>
              <a:t>若學生對於「</a:t>
            </a:r>
            <a:r>
              <a:rPr lang="zh-TW" altLang="en-US" dirty="0">
                <a:solidFill>
                  <a:srgbClr val="FF0000"/>
                </a:solidFill>
              </a:rPr>
              <a:t>就近入學</a:t>
            </a:r>
            <a:r>
              <a:rPr lang="zh-TW" altLang="en-US" dirty="0"/>
              <a:t>」的需求較為明確，則可參加五專</a:t>
            </a:r>
            <a:r>
              <a:rPr lang="zh-TW" altLang="en-US" dirty="0">
                <a:solidFill>
                  <a:srgbClr val="FF0000"/>
                </a:solidFill>
              </a:rPr>
              <a:t>完全免試入學</a:t>
            </a:r>
            <a:r>
              <a:rPr lang="zh-TW" altLang="en-US" dirty="0"/>
              <a:t>， 選擇離家近的學校報名。 </a:t>
            </a:r>
            <a:endParaRPr lang="zh-TW" altLang="en-US" dirty="0">
              <a:latin typeface="+mj-ea"/>
              <a:ea typeface="+mj-ea"/>
            </a:endParaRPr>
          </a:p>
        </p:txBody>
      </p:sp>
    </p:spTree>
    <p:extLst>
      <p:ext uri="{BB962C8B-B14F-4D97-AF65-F5344CB8AC3E}">
        <p14:creationId xmlns:p14="http://schemas.microsoft.com/office/powerpoint/2010/main" val="8157164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其他五專招生管道</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537242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30659"/>
          </a:xfrm>
        </p:spPr>
        <p:txBody>
          <a:bodyPr/>
          <a:lstStyle/>
          <a:p>
            <a:pPr algn="ctr"/>
            <a:r>
              <a:rPr lang="zh-TW" altLang="en-US" dirty="0"/>
              <a:t>五專免試續招</a:t>
            </a:r>
          </a:p>
        </p:txBody>
      </p:sp>
      <p:sp>
        <p:nvSpPr>
          <p:cNvPr id="3" name="矩形 2"/>
          <p:cNvSpPr/>
          <p:nvPr/>
        </p:nvSpPr>
        <p:spPr>
          <a:xfrm>
            <a:off x="1820090" y="1647821"/>
            <a:ext cx="8800013" cy="3539430"/>
          </a:xfrm>
          <a:prstGeom prst="rect">
            <a:avLst/>
          </a:prstGeom>
        </p:spPr>
        <p:txBody>
          <a:bodyPr wrap="square">
            <a:spAutoFit/>
          </a:bodyPr>
          <a:lstStyle/>
          <a:p>
            <a:pPr marL="457200" indent="-457200">
              <a:buFont typeface="Wingdings" panose="05000000000000000000" pitchFamily="2" charset="2"/>
              <a:buChar char="l"/>
            </a:pPr>
            <a:r>
              <a:rPr lang="zh-TW" altLang="en-US" sz="2800" dirty="0">
                <a:solidFill>
                  <a:srgbClr val="000000"/>
                </a:solidFill>
                <a:latin typeface="+mj-ea"/>
                <a:ea typeface="+mj-ea"/>
              </a:rPr>
              <a:t>經五專優先免試入學及各區五專聯合免試入學招生後，仍有招生名額之五專招生學校得經教育部核准辦理續招，</a:t>
            </a:r>
            <a:r>
              <a:rPr lang="zh-TW" altLang="en-US" sz="2800" b="1" dirty="0">
                <a:solidFill>
                  <a:srgbClr val="000000"/>
                </a:solidFill>
                <a:latin typeface="+mj-ea"/>
                <a:ea typeface="+mj-ea"/>
              </a:rPr>
              <a:t>分發作業由五專續招學校自行訂定之招生規定辦理</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457200" indent="-457200">
              <a:buFont typeface="Wingdings" panose="05000000000000000000" pitchFamily="2" charset="2"/>
              <a:buChar char="l"/>
            </a:pPr>
            <a:r>
              <a:rPr lang="zh-TW" altLang="en-US" sz="2800" dirty="0">
                <a:solidFill>
                  <a:srgbClr val="000000"/>
                </a:solidFill>
                <a:latin typeface="+mj-ea"/>
                <a:ea typeface="+mj-ea"/>
              </a:rPr>
              <a:t>各校辦理五專免試續招時間，</a:t>
            </a:r>
            <a:r>
              <a:rPr lang="zh-TW" altLang="en-US" sz="2800" dirty="0">
                <a:solidFill>
                  <a:srgbClr val="FF0000"/>
                </a:solidFill>
                <a:latin typeface="+mj-ea"/>
                <a:ea typeface="+mj-ea"/>
              </a:rPr>
              <a:t>與高級中等學校相同時間</a:t>
            </a:r>
            <a:r>
              <a:rPr lang="zh-TW" altLang="en-US" sz="2800" dirty="0">
                <a:solidFill>
                  <a:srgbClr val="000000"/>
                </a:solidFill>
                <a:latin typeface="+mj-ea"/>
                <a:ea typeface="+mj-ea"/>
              </a:rPr>
              <a:t>開始辦理，有意報名者可至</a:t>
            </a:r>
            <a:r>
              <a:rPr lang="zh-TW" altLang="en-US" sz="2800" b="1" dirty="0">
                <a:solidFill>
                  <a:srgbClr val="0070C0"/>
                </a:solidFill>
                <a:latin typeface="+mj-ea"/>
                <a:ea typeface="+mj-ea"/>
              </a:rPr>
              <a:t>技專校院招生策略委員會</a:t>
            </a:r>
            <a:r>
              <a:rPr lang="zh-TW" altLang="en-US" sz="2800" dirty="0">
                <a:solidFill>
                  <a:srgbClr val="000000"/>
                </a:solidFill>
                <a:latin typeface="+mj-ea"/>
                <a:ea typeface="+mj-ea"/>
              </a:rPr>
              <a:t>網站</a:t>
            </a:r>
            <a:r>
              <a:rPr lang="en-US" altLang="zh-TW" sz="2800" dirty="0">
                <a:solidFill>
                  <a:srgbClr val="000000"/>
                </a:solidFill>
                <a:latin typeface="+mj-ea"/>
                <a:ea typeface="+mj-ea"/>
              </a:rPr>
              <a:t>(</a:t>
            </a:r>
            <a:r>
              <a:rPr lang="en-US" altLang="zh-TW" sz="2800" dirty="0">
                <a:solidFill>
                  <a:srgbClr val="0070C0"/>
                </a:solidFill>
                <a:latin typeface="+mj-ea"/>
                <a:ea typeface="+mj-ea"/>
              </a:rPr>
              <a:t>http://www.techadmi.edu.tw</a:t>
            </a:r>
            <a:r>
              <a:rPr lang="en-US" altLang="zh-TW" sz="2800" dirty="0">
                <a:solidFill>
                  <a:srgbClr val="000000"/>
                </a:solidFill>
                <a:latin typeface="+mj-ea"/>
                <a:ea typeface="+mj-ea"/>
              </a:rPr>
              <a:t>)</a:t>
            </a:r>
            <a:r>
              <a:rPr lang="zh-TW" altLang="en-US" sz="2800" dirty="0">
                <a:solidFill>
                  <a:srgbClr val="000000"/>
                </a:solidFill>
                <a:latin typeface="+mj-ea"/>
                <a:ea typeface="+mj-ea"/>
              </a:rPr>
              <a:t>查詢招生學校科組名額等資訊。</a:t>
            </a:r>
            <a:endParaRPr lang="zh-TW" altLang="en-US" sz="2800" dirty="0">
              <a:latin typeface="+mj-ea"/>
              <a:ea typeface="+mj-ea"/>
            </a:endParaRPr>
          </a:p>
        </p:txBody>
      </p:sp>
      <p:pic>
        <p:nvPicPr>
          <p:cNvPr id="5" name="圖形 4" descr="救護車">
            <a:extLst>
              <a:ext uri="{FF2B5EF4-FFF2-40B4-BE49-F238E27FC236}">
                <a16:creationId xmlns:a16="http://schemas.microsoft.com/office/drawing/2014/main" id="{A854DB1F-DADE-40A1-82D8-A17EAB36E6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669" y="5187251"/>
            <a:ext cx="1303421" cy="1303421"/>
          </a:xfrm>
          <a:prstGeom prst="rect">
            <a:avLst/>
          </a:prstGeom>
        </p:spPr>
      </p:pic>
    </p:spTree>
    <p:extLst>
      <p:ext uri="{BB962C8B-B14F-4D97-AF65-F5344CB8AC3E}">
        <p14:creationId xmlns:p14="http://schemas.microsoft.com/office/powerpoint/2010/main" val="7725773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39219"/>
          </a:xfrm>
        </p:spPr>
        <p:txBody>
          <a:bodyPr/>
          <a:lstStyle/>
          <a:p>
            <a:pPr algn="ctr"/>
            <a:r>
              <a:rPr lang="zh-TW" altLang="en-US" dirty="0">
                <a:latin typeface="+mj-ea"/>
              </a:rPr>
              <a:t>特色招生甄選入學</a:t>
            </a:r>
            <a:r>
              <a:rPr lang="en-US" altLang="zh-TW" dirty="0">
                <a:latin typeface="+mj-ea"/>
              </a:rPr>
              <a:t>(</a:t>
            </a:r>
            <a:r>
              <a:rPr lang="zh-TW" altLang="en-US" dirty="0">
                <a:latin typeface="+mj-ea"/>
              </a:rPr>
              <a:t>七年一貫制</a:t>
            </a:r>
            <a:r>
              <a:rPr lang="en-US" altLang="zh-TW" dirty="0">
                <a:latin typeface="+mj-ea"/>
              </a:rPr>
              <a:t>)</a:t>
            </a:r>
            <a:endParaRPr lang="zh-TW" altLang="en-US" dirty="0">
              <a:latin typeface="+mj-ea"/>
            </a:endParaRP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七年一貫制為特殊的藝術類科教育學制，學生修業期間</a:t>
            </a:r>
            <a:r>
              <a:rPr lang="zh-TW" altLang="en-US" sz="2800" b="1" dirty="0">
                <a:solidFill>
                  <a:srgbClr val="0070C0"/>
                </a:solidFill>
                <a:latin typeface="微軟正黑體" panose="020B0604030504040204" pitchFamily="34" charset="-120"/>
                <a:ea typeface="微軟正黑體" panose="020B0604030504040204" pitchFamily="34" charset="-120"/>
              </a:rPr>
              <a:t>前</a:t>
            </a:r>
            <a:r>
              <a:rPr lang="en-US" altLang="zh-TW" sz="2800" b="1" dirty="0">
                <a:solidFill>
                  <a:srgbClr val="0070C0"/>
                </a:solidFill>
                <a:latin typeface="微軟正黑體" panose="020B0604030504040204" pitchFamily="34" charset="-120"/>
                <a:ea typeface="微軟正黑體" panose="020B0604030504040204" pitchFamily="34" charset="-120"/>
              </a:rPr>
              <a:t>5</a:t>
            </a:r>
            <a:r>
              <a:rPr lang="zh-TW" altLang="en-US" sz="2800" b="1" dirty="0">
                <a:solidFill>
                  <a:srgbClr val="0070C0"/>
                </a:solidFill>
                <a:latin typeface="微軟正黑體" panose="020B0604030504040204" pitchFamily="34" charset="-120"/>
                <a:ea typeface="微軟正黑體" panose="020B0604030504040204" pitchFamily="34" charset="-120"/>
              </a:rPr>
              <a:t>年視同五專生</a:t>
            </a:r>
            <a:r>
              <a:rPr lang="zh-TW" altLang="en-US" sz="2800" dirty="0">
                <a:latin typeface="微軟正黑體" panose="020B0604030504040204" pitchFamily="34" charset="-120"/>
                <a:ea typeface="微軟正黑體" panose="020B0604030504040204" pitchFamily="34" charset="-120"/>
              </a:rPr>
              <a:t>，五年級在校生成績及格者，應參加</a:t>
            </a:r>
            <a:r>
              <a:rPr lang="zh-TW" altLang="en-US" sz="2800" b="1" dirty="0">
                <a:latin typeface="微軟正黑體" panose="020B0604030504040204" pitchFamily="34" charset="-120"/>
                <a:ea typeface="微軟正黑體" panose="020B0604030504040204" pitchFamily="34" charset="-120"/>
              </a:rPr>
              <a:t>公開升級甄試</a:t>
            </a:r>
            <a:r>
              <a:rPr lang="zh-TW" altLang="en-US" sz="2800" dirty="0">
                <a:latin typeface="微軟正黑體" panose="020B0604030504040204" pitchFamily="34" charset="-120"/>
                <a:ea typeface="微軟正黑體" panose="020B0604030504040204" pitchFamily="34" charset="-120"/>
              </a:rPr>
              <a:t>；通過甄試者得直升並繼續後</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年大學部</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二技</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學業。</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未參加或未通過升級甄試者，由學校視其修業情形，發給</a:t>
            </a:r>
            <a:r>
              <a:rPr lang="zh-TW" altLang="en-US" sz="2800" dirty="0">
                <a:solidFill>
                  <a:srgbClr val="00B050"/>
                </a:solidFill>
                <a:latin typeface="微軟正黑體" panose="020B0604030504040204" pitchFamily="34" charset="-120"/>
                <a:ea typeface="微軟正黑體" panose="020B0604030504040204" pitchFamily="34" charset="-120"/>
              </a:rPr>
              <a:t>修業證明</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00B050"/>
                </a:solidFill>
                <a:latin typeface="微軟正黑體" panose="020B0604030504040204" pitchFamily="34" charset="-120"/>
                <a:ea typeface="微軟正黑體" panose="020B0604030504040204" pitchFamily="34" charset="-120"/>
              </a:rPr>
              <a:t>五專副學士學位</a:t>
            </a:r>
            <a:r>
              <a:rPr lang="zh-TW" altLang="en-US" sz="2800" dirty="0">
                <a:latin typeface="微軟正黑體" panose="020B0604030504040204" pitchFamily="34" charset="-120"/>
                <a:ea typeface="微軟正黑體" panose="020B0604030504040204" pitchFamily="34" charset="-120"/>
              </a:rPr>
              <a:t>證書</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學生完成七年一貫制學業，成績及格者，授予</a:t>
            </a:r>
            <a:r>
              <a:rPr lang="zh-TW" altLang="en-US" sz="2800" dirty="0">
                <a:solidFill>
                  <a:srgbClr val="FF66CC"/>
                </a:solidFill>
                <a:latin typeface="微軟正黑體" panose="020B0604030504040204" pitchFamily="34" charset="-120"/>
                <a:ea typeface="微軟正黑體" panose="020B0604030504040204" pitchFamily="34" charset="-120"/>
              </a:rPr>
              <a:t>藝術學學士學位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招生學校：</a:t>
            </a:r>
            <a:br>
              <a:rPr lang="en-US" altLang="zh-TW" sz="2800"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臺南應用科技大學</a:t>
            </a: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藝術家">
            <a:extLst>
              <a:ext uri="{FF2B5EF4-FFF2-40B4-BE49-F238E27FC236}">
                <a16:creationId xmlns:a16="http://schemas.microsoft.com/office/drawing/2014/main" id="{6B1D298A-C9C3-4264-AEF7-2E88D03711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016" y="5351850"/>
            <a:ext cx="1151663" cy="1151663"/>
          </a:xfrm>
          <a:prstGeom prst="rect">
            <a:avLst/>
          </a:prstGeom>
        </p:spPr>
      </p:pic>
    </p:spTree>
    <p:extLst>
      <p:ext uri="{BB962C8B-B14F-4D97-AF65-F5344CB8AC3E}">
        <p14:creationId xmlns:p14="http://schemas.microsoft.com/office/powerpoint/2010/main" val="7972539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6224" y="140093"/>
            <a:ext cx="10058400" cy="1161288"/>
          </a:xfrm>
        </p:spPr>
        <p:txBody>
          <a:bodyPr/>
          <a:lstStyle/>
          <a:p>
            <a:pPr algn="ctr"/>
            <a:r>
              <a:rPr lang="zh-TW" altLang="en-US" dirty="0"/>
              <a:t>其他特殊專班招生</a:t>
            </a: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graphicFrame>
        <p:nvGraphicFramePr>
          <p:cNvPr id="5" name="資料庫圖表 4"/>
          <p:cNvGraphicFramePr/>
          <p:nvPr>
            <p:extLst>
              <p:ext uri="{D42A27DB-BD31-4B8C-83A1-F6EECF244321}">
                <p14:modId xmlns:p14="http://schemas.microsoft.com/office/powerpoint/2010/main" val="1068748015"/>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48698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1256224" y="140093"/>
            <a:ext cx="10058400" cy="1161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a:t>其他特殊專班招生</a:t>
            </a:r>
            <a:endParaRPr lang="zh-TW" altLang="en-US" dirty="0"/>
          </a:p>
        </p:txBody>
      </p:sp>
      <p:graphicFrame>
        <p:nvGraphicFramePr>
          <p:cNvPr id="10" name="資料庫圖表 9"/>
          <p:cNvGraphicFramePr/>
          <p:nvPr>
            <p:extLst>
              <p:ext uri="{D42A27DB-BD31-4B8C-83A1-F6EECF244321}">
                <p14:modId xmlns:p14="http://schemas.microsoft.com/office/powerpoint/2010/main" val="4139868710"/>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7145098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藝術才能班特色招生</a:t>
            </a:r>
          </a:p>
        </p:txBody>
      </p:sp>
      <p:sp>
        <p:nvSpPr>
          <p:cNvPr id="5" name="文字版面配置區 4"/>
          <p:cNvSpPr>
            <a:spLocks noGrp="1"/>
          </p:cNvSpPr>
          <p:nvPr>
            <p:ph type="body" idx="1"/>
          </p:nvPr>
        </p:nvSpPr>
        <p:spPr>
          <a:xfrm>
            <a:off x="2165774" y="5020055"/>
            <a:ext cx="9052560" cy="1642001"/>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甄選入學聯合分發</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以競賽表現入學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0849676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5854"/>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grpSp>
        <p:nvGrpSpPr>
          <p:cNvPr id="23" name="群組 22"/>
          <p:cNvGrpSpPr/>
          <p:nvPr/>
        </p:nvGrpSpPr>
        <p:grpSpPr>
          <a:xfrm>
            <a:off x="165100" y="177800"/>
            <a:ext cx="12573001" cy="6680200"/>
            <a:chOff x="165100" y="177800"/>
            <a:chExt cx="12573001" cy="6680200"/>
          </a:xfrm>
        </p:grpSpPr>
        <p:sp>
          <p:nvSpPr>
            <p:cNvPr id="24" name="文字方塊 23"/>
            <p:cNvSpPr txBox="1"/>
            <p:nvPr/>
          </p:nvSpPr>
          <p:spPr>
            <a:xfrm>
              <a:off x="7089776" y="1477963"/>
              <a:ext cx="5648325" cy="3000375"/>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新北：新北高中、新店高中、淡江高中、光仁高中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桃園：中大壢中、南崁高中、武陵高中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宜蘭：羅東高中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花蓮：花蓮高中</a:t>
              </a:r>
              <a:endParaRPr kumimoji="0" lang="en-US" altLang="zh-TW" spc="-100" dirty="0">
                <a:latin typeface="標楷體" pitchFamily="65" charset="-120"/>
                <a:ea typeface="標楷體" pitchFamily="65" charset="-120"/>
                <a:cs typeface="標楷體" charset="0"/>
              </a:endParaRPr>
            </a:p>
          </p:txBody>
        </p:sp>
        <p:grpSp>
          <p:nvGrpSpPr>
            <p:cNvPr id="25" name="组合 125"/>
            <p:cNvGrpSpPr>
              <a:grpSpLocks/>
            </p:cNvGrpSpPr>
            <p:nvPr/>
          </p:nvGrpSpPr>
          <p:grpSpPr bwMode="auto">
            <a:xfrm>
              <a:off x="165100" y="177800"/>
              <a:ext cx="644525" cy="284164"/>
              <a:chOff x="164616" y="178180"/>
              <a:chExt cx="261041" cy="284206"/>
            </a:xfrm>
          </p:grpSpPr>
          <p:sp>
            <p:nvSpPr>
              <p:cNvPr id="39" name="矩形 38"/>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40" name="矩形 39"/>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41" name="矩形 40"/>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6" name="文字方塊 17"/>
            <p:cNvSpPr txBox="1">
              <a:spLocks noChangeArrowheads="1"/>
            </p:cNvSpPr>
            <p:nvPr/>
          </p:nvSpPr>
          <p:spPr bwMode="auto">
            <a:xfrm>
              <a:off x="830264" y="815975"/>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音樂班</a:t>
              </a:r>
            </a:p>
          </p:txBody>
        </p:sp>
        <p:pic>
          <p:nvPicPr>
            <p:cNvPr id="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6" y="1277938"/>
              <a:ext cx="3970338"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9"/>
            <p:cNvSpPr>
              <a:spLocks noChangeArrowheads="1"/>
            </p:cNvSpPr>
            <p:nvPr/>
          </p:nvSpPr>
          <p:spPr bwMode="gray">
            <a:xfrm>
              <a:off x="6577014" y="4422775"/>
              <a:ext cx="1187450" cy="820738"/>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29" name="AutoShape 38"/>
            <p:cNvSpPr>
              <a:spLocks noChangeArrowheads="1"/>
            </p:cNvSpPr>
            <p:nvPr/>
          </p:nvSpPr>
          <p:spPr bwMode="gray">
            <a:xfrm>
              <a:off x="2011364" y="2371725"/>
              <a:ext cx="1331912"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30" name="AutoShape 37"/>
            <p:cNvSpPr>
              <a:spLocks noChangeArrowheads="1"/>
            </p:cNvSpPr>
            <p:nvPr/>
          </p:nvSpPr>
          <p:spPr bwMode="gray">
            <a:xfrm>
              <a:off x="7089776" y="781050"/>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31" name="文字方塊 30"/>
            <p:cNvSpPr txBox="1"/>
            <p:nvPr/>
          </p:nvSpPr>
          <p:spPr>
            <a:xfrm>
              <a:off x="7034265" y="5243513"/>
              <a:ext cx="5646737" cy="133826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臺南：臺南女中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高雄：鳳新高中、高雄高中、新莊高中、新興高中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屏東：屏東女中</a:t>
              </a:r>
              <a:endParaRPr kumimoji="0" lang="en-US" altLang="zh-TW" spc="-100" dirty="0">
                <a:latin typeface="標楷體" pitchFamily="65" charset="-120"/>
                <a:ea typeface="標楷體" pitchFamily="65" charset="-120"/>
                <a:cs typeface="標楷體" charset="0"/>
              </a:endParaRPr>
            </a:p>
          </p:txBody>
        </p:sp>
        <p:sp>
          <p:nvSpPr>
            <p:cNvPr id="32" name="文字方塊 31"/>
            <p:cNvSpPr txBox="1"/>
            <p:nvPr/>
          </p:nvSpPr>
          <p:spPr>
            <a:xfrm>
              <a:off x="877889" y="3190875"/>
              <a:ext cx="4324259" cy="1754187"/>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臺中：臺中二中、清水高中、新民高中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南投：南投高中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a:t>
              </a:r>
              <a:endParaRPr kumimoji="0" lang="en-US" altLang="zh-TW" spc="-100" dirty="0">
                <a:latin typeface="標楷體" pitchFamily="65" charset="-120"/>
                <a:ea typeface="標楷體" pitchFamily="65" charset="-120"/>
                <a:cs typeface="標楷體" charset="0"/>
              </a:endParaRPr>
            </a:p>
          </p:txBody>
        </p:sp>
        <p:sp>
          <p:nvSpPr>
            <p:cNvPr id="33" name="矩形: 圓角 2"/>
            <p:cNvSpPr/>
            <p:nvPr/>
          </p:nvSpPr>
          <p:spPr>
            <a:xfrm>
              <a:off x="630239" y="544512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34" name="文字方塊 33"/>
            <p:cNvSpPr txBox="1"/>
            <p:nvPr/>
          </p:nvSpPr>
          <p:spPr>
            <a:xfrm>
              <a:off x="1812926" y="5520375"/>
              <a:ext cx="3258804" cy="45910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彰化成功高中</a:t>
              </a:r>
              <a:r>
                <a:rPr lang="en-US" altLang="zh-TW" spc="-100" dirty="0">
                  <a:latin typeface="標楷體" pitchFamily="65" charset="-120"/>
                  <a:ea typeface="標楷體" pitchFamily="65" charset="-120"/>
                  <a:cs typeface="標楷體" charset="0"/>
                </a:rPr>
                <a:t>*</a:t>
              </a: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sp>
          <p:nvSpPr>
            <p:cNvPr id="35" name="文字方塊 34">
              <a:extLst>
                <a:ext uri="{FF2B5EF4-FFF2-40B4-BE49-F238E27FC236}">
                  <a16:creationId xmlns:a16="http://schemas.microsoft.com/office/drawing/2014/main" id="{68F951F4-17B3-451B-142D-C429CC312C0B}"/>
                </a:ext>
              </a:extLst>
            </p:cNvPr>
            <p:cNvSpPr txBox="1"/>
            <p:nvPr/>
          </p:nvSpPr>
          <p:spPr>
            <a:xfrm>
              <a:off x="1949491" y="6253190"/>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36" name="文字方塊 35">
              <a:extLst>
                <a:ext uri="{FF2B5EF4-FFF2-40B4-BE49-F238E27FC236}">
                  <a16:creationId xmlns:a16="http://schemas.microsoft.com/office/drawing/2014/main" id="{2ACA6F9F-78F9-4A4D-A717-E72DC324E14B}"/>
                </a:ext>
              </a:extLst>
            </p:cNvPr>
            <p:cNvSpPr txBox="1"/>
            <p:nvPr/>
          </p:nvSpPr>
          <p:spPr>
            <a:xfrm>
              <a:off x="5906998" y="6437856"/>
              <a:ext cx="291999" cy="369332"/>
            </a:xfrm>
            <a:prstGeom prst="rect">
              <a:avLst/>
            </a:prstGeom>
            <a:noFill/>
          </p:spPr>
          <p:txBody>
            <a:bodyPr wrap="square" rtlCol="0">
              <a:spAutoFit/>
            </a:bodyPr>
            <a:lstStyle/>
            <a:p>
              <a:r>
                <a:rPr lang="en-US" altLang="zh-TW" dirty="0"/>
                <a:t>7</a:t>
              </a:r>
              <a:endParaRPr lang="zh-TW" altLang="en-US" dirty="0"/>
            </a:p>
          </p:txBody>
        </p:sp>
      </p:grpSp>
    </p:spTree>
    <p:extLst>
      <p:ext uri="{BB962C8B-B14F-4D97-AF65-F5344CB8AC3E}">
        <p14:creationId xmlns:p14="http://schemas.microsoft.com/office/powerpoint/2010/main" val="30968442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554"/>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grpSp>
        <p:nvGrpSpPr>
          <p:cNvPr id="5" name="群組 4"/>
          <p:cNvGrpSpPr/>
          <p:nvPr/>
        </p:nvGrpSpPr>
        <p:grpSpPr>
          <a:xfrm>
            <a:off x="692150" y="860425"/>
            <a:ext cx="12159887" cy="6092825"/>
            <a:chOff x="692150" y="765175"/>
            <a:chExt cx="12159887" cy="6092825"/>
          </a:xfrm>
        </p:grpSpPr>
        <p:sp>
          <p:nvSpPr>
            <p:cNvPr id="6" name="文字方塊 5"/>
            <p:cNvSpPr txBox="1"/>
            <p:nvPr/>
          </p:nvSpPr>
          <p:spPr>
            <a:xfrm>
              <a:off x="7203712" y="1476375"/>
              <a:ext cx="5648325" cy="2586037"/>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臺北：師大附中、中正高中、明倫高中、復興高中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新北：三重高中、新莊高中、永平高中、淡江高中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苗栗：苗栗高中、</a:t>
              </a:r>
              <a:r>
                <a:rPr kumimoji="0" lang="zh-TW" altLang="en-US" spc="-100" dirty="0">
                  <a:solidFill>
                    <a:srgbClr val="FF0000"/>
                  </a:solidFill>
                  <a:latin typeface="標楷體" pitchFamily="65" charset="-120"/>
                  <a:ea typeface="標楷體" pitchFamily="65" charset="-120"/>
                  <a:cs typeface="標楷體" charset="0"/>
                </a:rPr>
                <a:t>苑裡高中（北區部分名額）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宜蘭：宜蘭高中</a:t>
              </a:r>
              <a:endParaRPr kumimoji="0" lang="en-US" altLang="zh-TW" spc="-100" dirty="0">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944200" y="804862"/>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美術班</a:t>
              </a:r>
            </a:p>
          </p:txBody>
        </p:sp>
        <p:sp>
          <p:nvSpPr>
            <p:cNvPr id="8" name="AutoShape 39"/>
            <p:cNvSpPr>
              <a:spLocks noChangeArrowheads="1"/>
            </p:cNvSpPr>
            <p:nvPr/>
          </p:nvSpPr>
          <p:spPr bwMode="gray">
            <a:xfrm>
              <a:off x="6751275" y="4548187"/>
              <a:ext cx="1189037" cy="822325"/>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9" name="AutoShape 38"/>
            <p:cNvSpPr>
              <a:spLocks noChangeArrowheads="1"/>
            </p:cNvSpPr>
            <p:nvPr/>
          </p:nvSpPr>
          <p:spPr bwMode="gray">
            <a:xfrm>
              <a:off x="1895112" y="2592387"/>
              <a:ext cx="1330325"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0" name="AutoShape 37"/>
            <p:cNvSpPr>
              <a:spLocks noChangeArrowheads="1"/>
            </p:cNvSpPr>
            <p:nvPr/>
          </p:nvSpPr>
          <p:spPr bwMode="gray">
            <a:xfrm>
              <a:off x="7203712" y="769937"/>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11" name="文字方塊 10"/>
            <p:cNvSpPr txBox="1"/>
            <p:nvPr/>
          </p:nvSpPr>
          <p:spPr>
            <a:xfrm>
              <a:off x="6670312" y="5313362"/>
              <a:ext cx="5646738" cy="1338263"/>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臺南：新營高中、臺南二中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高雄：鳳新高中、前鎮高中、鼓山高中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屏東：屏東高中、大同高中</a:t>
              </a:r>
              <a:r>
                <a:rPr kumimoji="0" lang="en-US" altLang="zh-TW" spc="-100" dirty="0">
                  <a:latin typeface="標楷體" pitchFamily="65" charset="-120"/>
                  <a:ea typeface="標楷體" pitchFamily="65" charset="-120"/>
                  <a:cs typeface="標楷體" charset="0"/>
                </a:rPr>
                <a:t>*</a:t>
              </a:r>
            </a:p>
          </p:txBody>
        </p:sp>
        <p:sp>
          <p:nvSpPr>
            <p:cNvPr id="12" name="文字方塊 11"/>
            <p:cNvSpPr txBox="1"/>
            <p:nvPr/>
          </p:nvSpPr>
          <p:spPr>
            <a:xfrm>
              <a:off x="692150" y="3289300"/>
              <a:ext cx="4318000" cy="2586038"/>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a:t>
              </a:r>
              <a:r>
                <a:rPr kumimoji="0" lang="zh-TW" altLang="en-US" spc="-100" dirty="0">
                  <a:solidFill>
                    <a:srgbClr val="FF0000"/>
                  </a:solidFill>
                  <a:latin typeface="標楷體" pitchFamily="65" charset="-120"/>
                  <a:ea typeface="標楷體" pitchFamily="65" charset="-120"/>
                  <a:cs typeface="標楷體" charset="0"/>
                </a:rPr>
                <a:t>苑裡高中（中區部分名額）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臺中：豐原高中、臺中一中、龍津高中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彰化：員林高中、彰化藝術高中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南投：竹山高中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雲林：斗六高中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嘉義：嘉義高中、竹崎高中</a:t>
              </a:r>
              <a:r>
                <a:rPr kumimoji="0" lang="en-US" altLang="zh-TW" spc="-100" dirty="0">
                  <a:latin typeface="標楷體" pitchFamily="65" charset="-120"/>
                  <a:ea typeface="標楷體" pitchFamily="65" charset="-120"/>
                  <a:cs typeface="標楷體" charset="0"/>
                </a:rPr>
                <a:t>*</a:t>
              </a:r>
            </a:p>
          </p:txBody>
        </p:sp>
        <p:sp>
          <p:nvSpPr>
            <p:cNvPr id="13" name="矩形: 圓角 2"/>
            <p:cNvSpPr/>
            <p:nvPr/>
          </p:nvSpPr>
          <p:spPr>
            <a:xfrm>
              <a:off x="744175" y="611187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14" name="文字方塊 13"/>
            <p:cNvSpPr txBox="1"/>
            <p:nvPr/>
          </p:nvSpPr>
          <p:spPr>
            <a:xfrm>
              <a:off x="1926862" y="6181725"/>
              <a:ext cx="3406775" cy="508000"/>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臺東女中、花蓮女中、馬公高中</a:t>
              </a:r>
              <a:endParaRPr kumimoji="0" lang="en-US" altLang="zh-TW" spc="-100" dirty="0">
                <a:latin typeface="標楷體" pitchFamily="65" charset="-120"/>
                <a:ea typeface="標楷體" pitchFamily="65" charset="-120"/>
                <a:cs typeface="標楷體" charset="0"/>
              </a:endParaRPr>
            </a:p>
          </p:txBody>
        </p:sp>
        <p:pic>
          <p:nvPicPr>
            <p:cNvPr id="1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737" y="1354137"/>
              <a:ext cx="3895725"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36"/>
            <p:cNvSpPr>
              <a:spLocks noChangeArrowheads="1"/>
            </p:cNvSpPr>
            <p:nvPr/>
          </p:nvSpPr>
          <p:spPr bwMode="gray">
            <a:xfrm>
              <a:off x="2784112" y="765175"/>
              <a:ext cx="1435100" cy="771525"/>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桃園區</a:t>
              </a:r>
            </a:p>
          </p:txBody>
        </p:sp>
        <p:sp>
          <p:nvSpPr>
            <p:cNvPr id="17" name="文字方塊 16"/>
            <p:cNvSpPr txBox="1"/>
            <p:nvPr/>
          </p:nvSpPr>
          <p:spPr>
            <a:xfrm>
              <a:off x="2684100" y="1500187"/>
              <a:ext cx="2581275" cy="923925"/>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內壢高中、平鎮高中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陽明高中、南崁高中</a:t>
              </a:r>
              <a:endParaRPr kumimoji="0" lang="en-US" altLang="zh-TW" spc="-100" dirty="0">
                <a:latin typeface="標楷體" pitchFamily="65" charset="-120"/>
                <a:ea typeface="標楷體" pitchFamily="65" charset="-120"/>
                <a:cs typeface="標楷體" charset="0"/>
              </a:endParaRPr>
            </a:p>
          </p:txBody>
        </p:sp>
        <p:sp>
          <p:nvSpPr>
            <p:cNvPr id="18" name="文字方塊 17">
              <a:extLst>
                <a:ext uri="{FF2B5EF4-FFF2-40B4-BE49-F238E27FC236}">
                  <a16:creationId xmlns:a16="http://schemas.microsoft.com/office/drawing/2014/main" id="{B95EACE0-0C14-B9C4-6C1D-F6275FA807EB}"/>
                </a:ext>
              </a:extLst>
            </p:cNvPr>
            <p:cNvSpPr txBox="1"/>
            <p:nvPr/>
          </p:nvSpPr>
          <p:spPr>
            <a:xfrm>
              <a:off x="9636831" y="909122"/>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19" name="文字方塊 18">
              <a:extLst>
                <a:ext uri="{FF2B5EF4-FFF2-40B4-BE49-F238E27FC236}">
                  <a16:creationId xmlns:a16="http://schemas.microsoft.com/office/drawing/2014/main" id="{097E6D18-7C01-41C8-82BF-A13BCAD9C1DE}"/>
                </a:ext>
              </a:extLst>
            </p:cNvPr>
            <p:cNvSpPr txBox="1"/>
            <p:nvPr/>
          </p:nvSpPr>
          <p:spPr>
            <a:xfrm>
              <a:off x="5933719" y="6466959"/>
              <a:ext cx="282561" cy="369332"/>
            </a:xfrm>
            <a:prstGeom prst="rect">
              <a:avLst/>
            </a:prstGeom>
            <a:noFill/>
          </p:spPr>
          <p:txBody>
            <a:bodyPr wrap="square" rtlCol="0">
              <a:spAutoFit/>
            </a:bodyPr>
            <a:lstStyle/>
            <a:p>
              <a:r>
                <a:rPr lang="en-US" altLang="zh-TW" dirty="0"/>
                <a:t>8</a:t>
              </a:r>
              <a:endParaRPr lang="zh-TW" altLang="en-US" dirty="0"/>
            </a:p>
          </p:txBody>
        </p:sp>
      </p:grpSp>
    </p:spTree>
    <p:extLst>
      <p:ext uri="{BB962C8B-B14F-4D97-AF65-F5344CB8AC3E}">
        <p14:creationId xmlns:p14="http://schemas.microsoft.com/office/powerpoint/2010/main" val="5871444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grpSp>
        <p:nvGrpSpPr>
          <p:cNvPr id="5" name="群組 4"/>
          <p:cNvGrpSpPr/>
          <p:nvPr/>
        </p:nvGrpSpPr>
        <p:grpSpPr>
          <a:xfrm>
            <a:off x="809625" y="935038"/>
            <a:ext cx="10285412" cy="5897317"/>
            <a:chOff x="809625" y="935038"/>
            <a:chExt cx="10285412" cy="5897317"/>
          </a:xfrm>
        </p:grpSpPr>
        <p:sp>
          <p:nvSpPr>
            <p:cNvPr id="6" name="文字方塊 5"/>
            <p:cNvSpPr txBox="1"/>
            <p:nvPr/>
          </p:nvSpPr>
          <p:spPr>
            <a:xfrm>
              <a:off x="8151812" y="1930401"/>
              <a:ext cx="2943225" cy="211931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桃園：桃園高中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新竹：竹北高中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宜蘭：蘭陽女中</a:t>
              </a:r>
              <a:endParaRPr kumimoji="0" lang="en-US" altLang="zh-TW" spc="-100" dirty="0">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809625" y="935038"/>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舞蹈班</a:t>
              </a:r>
            </a:p>
          </p:txBody>
        </p:sp>
        <p:sp>
          <p:nvSpPr>
            <p:cNvPr id="8" name="AutoShape 39"/>
            <p:cNvSpPr>
              <a:spLocks noChangeArrowheads="1"/>
            </p:cNvSpPr>
            <p:nvPr/>
          </p:nvSpPr>
          <p:spPr bwMode="gray">
            <a:xfrm>
              <a:off x="2233612" y="2936876"/>
              <a:ext cx="1189038" cy="822325"/>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9" name="AutoShape 37"/>
            <p:cNvSpPr>
              <a:spLocks noChangeArrowheads="1"/>
            </p:cNvSpPr>
            <p:nvPr/>
          </p:nvSpPr>
          <p:spPr bwMode="gray">
            <a:xfrm>
              <a:off x="8151812" y="1139826"/>
              <a:ext cx="1228725"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10" name="文字方塊 9"/>
            <p:cNvSpPr txBox="1"/>
            <p:nvPr/>
          </p:nvSpPr>
          <p:spPr>
            <a:xfrm>
              <a:off x="2230437" y="3856038"/>
              <a:ext cx="2659063" cy="2586038"/>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臺中：文華高中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臺南：家齊高中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高雄：左營高中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100" dirty="0">
                <a:solidFill>
                  <a:srgbClr val="FF0000"/>
                </a:solidFill>
                <a:latin typeface="標楷體" pitchFamily="65" charset="-120"/>
                <a:ea typeface="標楷體" pitchFamily="65" charset="-120"/>
                <a:cs typeface="標楷體" charset="0"/>
              </a:endParaRPr>
            </a:p>
          </p:txBody>
        </p:sp>
        <p:sp>
          <p:nvSpPr>
            <p:cNvPr id="11" name="矩形: 圓角 2"/>
            <p:cNvSpPr/>
            <p:nvPr/>
          </p:nvSpPr>
          <p:spPr>
            <a:xfrm>
              <a:off x="7837487" y="5103813"/>
              <a:ext cx="1181100" cy="5984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12" name="文字方塊 11"/>
            <p:cNvSpPr txBox="1"/>
            <p:nvPr/>
          </p:nvSpPr>
          <p:spPr>
            <a:xfrm>
              <a:off x="9032875" y="5175251"/>
              <a:ext cx="1182687" cy="45561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pic>
          <p:nvPicPr>
            <p:cNvPr id="1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954088"/>
              <a:ext cx="4518025"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5D6D340A-5000-068B-7F41-ABC487BF4BB2}"/>
                </a:ext>
              </a:extLst>
            </p:cNvPr>
            <p:cNvSpPr txBox="1"/>
            <p:nvPr/>
          </p:nvSpPr>
          <p:spPr>
            <a:xfrm>
              <a:off x="1949491" y="6253190"/>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15" name="文字方塊 14">
              <a:extLst>
                <a:ext uri="{FF2B5EF4-FFF2-40B4-BE49-F238E27FC236}">
                  <a16:creationId xmlns:a16="http://schemas.microsoft.com/office/drawing/2014/main" id="{208D8756-D4E0-459A-88F3-27207B1E0FAC}"/>
                </a:ext>
              </a:extLst>
            </p:cNvPr>
            <p:cNvSpPr txBox="1"/>
            <p:nvPr/>
          </p:nvSpPr>
          <p:spPr>
            <a:xfrm>
              <a:off x="5985535" y="6463023"/>
              <a:ext cx="474576" cy="369332"/>
            </a:xfrm>
            <a:prstGeom prst="rect">
              <a:avLst/>
            </a:prstGeom>
            <a:noFill/>
          </p:spPr>
          <p:txBody>
            <a:bodyPr wrap="square" rtlCol="0">
              <a:spAutoFit/>
            </a:bodyPr>
            <a:lstStyle/>
            <a:p>
              <a:r>
                <a:rPr lang="en-US" altLang="zh-TW" dirty="0"/>
                <a:t>9</a:t>
              </a:r>
              <a:endParaRPr lang="zh-TW" altLang="en-US" dirty="0"/>
            </a:p>
          </p:txBody>
        </p:sp>
      </p:grpSp>
    </p:spTree>
    <p:extLst>
      <p:ext uri="{BB962C8B-B14F-4D97-AF65-F5344CB8AC3E}">
        <p14:creationId xmlns:p14="http://schemas.microsoft.com/office/powerpoint/2010/main" val="2725345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國中教育會考</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546093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r="1416" b="5242"/>
          <a:stretch/>
        </p:blipFill>
        <p:spPr>
          <a:xfrm>
            <a:off x="1212233" y="1034578"/>
            <a:ext cx="9916015" cy="5666667"/>
          </a:xfrm>
          <a:prstGeom prst="rect">
            <a:avLst/>
          </a:prstGeom>
        </p:spPr>
      </p:pic>
    </p:spTree>
    <p:extLst>
      <p:ext uri="{BB962C8B-B14F-4D97-AF65-F5344CB8AC3E}">
        <p14:creationId xmlns:p14="http://schemas.microsoft.com/office/powerpoint/2010/main" val="13351012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69847" y="197249"/>
            <a:ext cx="10058400" cy="1082911"/>
          </a:xfrm>
        </p:spPr>
        <p:txBody>
          <a:bodyPr>
            <a:normAutofit/>
          </a:bodyPr>
          <a:lstStyle/>
          <a:p>
            <a:pPr algn="ctr"/>
            <a:r>
              <a:rPr lang="en-US" altLang="zh-TW" sz="4400" dirty="0">
                <a:latin typeface="+mj-ea"/>
              </a:rPr>
              <a:t>113</a:t>
            </a:r>
            <a:r>
              <a:rPr lang="zh-TW" altLang="en-US" sz="4400" dirty="0">
                <a:latin typeface="+mj-ea"/>
              </a:rPr>
              <a:t>學年度藝才班各類各區主委學校</a:t>
            </a:r>
          </a:p>
        </p:txBody>
      </p:sp>
      <p:sp>
        <p:nvSpPr>
          <p:cNvPr id="4" name="矩形 3"/>
          <p:cNvSpPr/>
          <p:nvPr/>
        </p:nvSpPr>
        <p:spPr>
          <a:xfrm>
            <a:off x="1246196" y="1164134"/>
            <a:ext cx="9705703" cy="4893647"/>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FF66CC"/>
                </a:solidFill>
                <a:latin typeface="+mj-ea"/>
                <a:ea typeface="+mj-ea"/>
              </a:rPr>
              <a:t>音樂班</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國立新竹高中     </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a:solidFill>
                  <a:srgbClr val="000000"/>
                </a:solidFill>
                <a:latin typeface="+mj-ea"/>
                <a:ea typeface="+mj-ea"/>
              </a:rPr>
              <a:t>)</a:t>
            </a:r>
            <a:r>
              <a:rPr lang="zh-TW" altLang="en-US" sz="2600" dirty="0">
                <a:solidFill>
                  <a:srgbClr val="000000"/>
                </a:solidFill>
                <a:latin typeface="+mj-ea"/>
                <a:ea typeface="+mj-ea"/>
              </a:rPr>
              <a:t>國立南投高中 </a:t>
            </a:r>
            <a:endParaRPr lang="en-US" altLang="zh-TW" sz="2600" dirty="0">
              <a:solidFill>
                <a:srgbClr val="000000"/>
              </a:solidFill>
              <a:latin typeface="+mj-ea"/>
              <a:ea typeface="+mj-ea"/>
            </a:endParaRPr>
          </a:p>
          <a:p>
            <a:r>
              <a:rPr lang="zh-TW" altLang="en-US" sz="2600" dirty="0">
                <a:solidFill>
                  <a:srgbClr val="000000"/>
                </a:solidFill>
                <a:latin typeface="+mj-ea"/>
                <a:ea typeface="+mj-ea"/>
              </a:rPr>
              <a:t>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國立臺南女中</a:t>
            </a:r>
            <a:endParaRPr lang="en-US" altLang="zh-TW" sz="2000" dirty="0">
              <a:solidFill>
                <a:srgbClr val="7030A1"/>
              </a:solidFill>
              <a:latin typeface="+mj-ea"/>
              <a:ea typeface="+mj-ea"/>
            </a:endParaRPr>
          </a:p>
          <a:p>
            <a:pPr marL="342900" indent="-342900">
              <a:buFont typeface="Wingdings" panose="05000000000000000000" pitchFamily="2" charset="2"/>
              <a:buChar char="l"/>
            </a:pPr>
            <a:r>
              <a:rPr lang="zh-TW" altLang="en-US" sz="2800" b="1" dirty="0">
                <a:solidFill>
                  <a:srgbClr val="7030A1"/>
                </a:solidFill>
                <a:latin typeface="+mj-ea"/>
                <a:ea typeface="+mj-ea"/>
              </a:rPr>
              <a:t>美術班</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新北市立永平高中、</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a:solidFill>
                  <a:srgbClr val="000000"/>
                </a:solidFill>
                <a:latin typeface="+mj-ea"/>
                <a:ea typeface="+mj-ea"/>
              </a:rPr>
              <a:t>)</a:t>
            </a:r>
            <a:r>
              <a:rPr lang="zh-TW" altLang="en-US" sz="2600" dirty="0">
                <a:solidFill>
                  <a:srgbClr val="000000"/>
                </a:solidFill>
                <a:latin typeface="+mj-ea"/>
              </a:rPr>
              <a:t>國立竹山高中 </a:t>
            </a:r>
            <a:br>
              <a:rPr lang="en-US" altLang="zh-TW" sz="2600" dirty="0">
                <a:solidFill>
                  <a:srgbClr val="000000"/>
                </a:solidFill>
                <a:latin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國立臺南二中、</a:t>
            </a:r>
            <a:r>
              <a:rPr lang="en-US" altLang="zh-TW" sz="2600" dirty="0">
                <a:solidFill>
                  <a:srgbClr val="000000"/>
                </a:solidFill>
                <a:latin typeface="+mj-ea"/>
                <a:ea typeface="+mj-ea"/>
              </a:rPr>
              <a:t>(</a:t>
            </a:r>
            <a:r>
              <a:rPr lang="zh-TW" altLang="en-US" sz="2600" dirty="0">
                <a:solidFill>
                  <a:srgbClr val="000000"/>
                </a:solidFill>
                <a:latin typeface="+mj-ea"/>
                <a:ea typeface="+mj-ea"/>
              </a:rPr>
              <a:t>桃</a:t>
            </a:r>
            <a:r>
              <a:rPr lang="en-US" altLang="zh-TW" sz="2600" dirty="0">
                <a:solidFill>
                  <a:srgbClr val="000000"/>
                </a:solidFill>
                <a:latin typeface="+mj-ea"/>
                <a:ea typeface="+mj-ea"/>
              </a:rPr>
              <a:t>)</a:t>
            </a:r>
            <a:r>
              <a:rPr lang="zh-TW" altLang="en-US" sz="2600" dirty="0">
                <a:solidFill>
                  <a:srgbClr val="000000"/>
                </a:solidFill>
                <a:latin typeface="+mj-ea"/>
                <a:ea typeface="+mj-ea"/>
              </a:rPr>
              <a:t>桃園市立內壢高中</a:t>
            </a:r>
            <a:endParaRPr lang="en-US" altLang="zh-TW" sz="2600" dirty="0">
              <a:solidFill>
                <a:srgbClr val="000000"/>
              </a:solidFill>
              <a:latin typeface="+mj-ea"/>
              <a:ea typeface="+mj-ea"/>
            </a:endParaRPr>
          </a:p>
          <a:p>
            <a:pPr marL="342900" indent="-342900">
              <a:buFont typeface="Wingdings" panose="05000000000000000000" pitchFamily="2" charset="2"/>
              <a:buChar char="l"/>
            </a:pPr>
            <a:endParaRPr lang="en-US" altLang="zh-TW" dirty="0">
              <a:solidFill>
                <a:srgbClr val="FD2204"/>
              </a:solidFill>
              <a:latin typeface="+mj-ea"/>
              <a:ea typeface="+mj-ea"/>
            </a:endParaRPr>
          </a:p>
          <a:p>
            <a:pPr marL="342900" indent="-342900">
              <a:buFont typeface="Wingdings" panose="05000000000000000000" pitchFamily="2" charset="2"/>
              <a:buChar char="l"/>
            </a:pPr>
            <a:r>
              <a:rPr lang="zh-TW" altLang="en-US" sz="2800" b="1" dirty="0">
                <a:solidFill>
                  <a:srgbClr val="FD2204"/>
                </a:solidFill>
                <a:latin typeface="+mj-ea"/>
                <a:ea typeface="+mj-ea"/>
              </a:rPr>
              <a:t>舞蹈班</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國立竹北高中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國立家齊高中 </a:t>
            </a:r>
            <a:endParaRPr lang="en-US" altLang="zh-TW"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獨招學校</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zh-TW" altLang="en-US" sz="2600" dirty="0">
                <a:solidFill>
                  <a:srgbClr val="000000"/>
                </a:solidFill>
                <a:latin typeface="+mj-ea"/>
                <a:ea typeface="+mj-ea"/>
              </a:rPr>
              <a:t>國立馬公高中</a:t>
            </a:r>
            <a:r>
              <a:rPr lang="en-US" altLang="zh-TW" sz="2600" dirty="0">
                <a:solidFill>
                  <a:srgbClr val="000000"/>
                </a:solidFill>
                <a:latin typeface="+mj-ea"/>
                <a:ea typeface="+mj-ea"/>
              </a:rPr>
              <a:t>(</a:t>
            </a:r>
            <a:r>
              <a:rPr lang="zh-TW" altLang="en-US" sz="2600" dirty="0">
                <a:solidFill>
                  <a:srgbClr val="000000"/>
                </a:solidFill>
                <a:latin typeface="+mj-ea"/>
                <a:ea typeface="+mj-ea"/>
              </a:rPr>
              <a:t>音、美、舞</a:t>
            </a:r>
            <a:r>
              <a:rPr lang="en-US" altLang="zh-TW" sz="2600" dirty="0">
                <a:solidFill>
                  <a:srgbClr val="000000"/>
                </a:solidFill>
                <a:latin typeface="+mj-ea"/>
                <a:ea typeface="+mj-ea"/>
              </a:rPr>
              <a:t>)</a:t>
            </a:r>
            <a:r>
              <a:rPr lang="zh-TW" altLang="en-US" sz="2600" dirty="0">
                <a:solidFill>
                  <a:srgbClr val="000000"/>
                </a:solidFill>
                <a:latin typeface="+mj-ea"/>
                <a:ea typeface="+mj-ea"/>
              </a:rPr>
              <a:t>、國立臺東女中</a:t>
            </a:r>
            <a:r>
              <a:rPr lang="en-US" altLang="zh-TW" sz="2600" dirty="0">
                <a:solidFill>
                  <a:srgbClr val="000000"/>
                </a:solidFill>
                <a:latin typeface="+mj-ea"/>
                <a:ea typeface="+mj-ea"/>
              </a:rPr>
              <a:t>(</a:t>
            </a:r>
            <a:r>
              <a:rPr lang="zh-TW" altLang="en-US" sz="2600" dirty="0">
                <a:solidFill>
                  <a:srgbClr val="000000"/>
                </a:solidFill>
                <a:latin typeface="+mj-ea"/>
                <a:ea typeface="+mj-ea"/>
              </a:rPr>
              <a:t>美</a:t>
            </a:r>
            <a:r>
              <a:rPr lang="en-US" altLang="zh-TW" sz="2600" dirty="0">
                <a:solidFill>
                  <a:srgbClr val="000000"/>
                </a:solidFill>
                <a:latin typeface="+mj-ea"/>
                <a:ea typeface="+mj-ea"/>
              </a:rPr>
              <a:t>)</a:t>
            </a:r>
            <a:br>
              <a:rPr lang="en-US" altLang="zh-TW" sz="2600" dirty="0">
                <a:solidFill>
                  <a:srgbClr val="000000"/>
                </a:solidFill>
                <a:latin typeface="+mj-ea"/>
                <a:ea typeface="+mj-ea"/>
              </a:rPr>
            </a:br>
            <a:r>
              <a:rPr lang="zh-TW" altLang="en-US" sz="2600" dirty="0">
                <a:solidFill>
                  <a:srgbClr val="000000"/>
                </a:solidFill>
                <a:latin typeface="+mj-ea"/>
                <a:ea typeface="+mj-ea"/>
              </a:rPr>
              <a:t>國立花蓮女中</a:t>
            </a:r>
            <a:r>
              <a:rPr lang="en-US" altLang="zh-TW" sz="2600" dirty="0">
                <a:solidFill>
                  <a:srgbClr val="000000"/>
                </a:solidFill>
                <a:latin typeface="+mj-ea"/>
                <a:ea typeface="+mj-ea"/>
              </a:rPr>
              <a:t>(</a:t>
            </a:r>
            <a:r>
              <a:rPr lang="zh-TW" altLang="en-US" sz="2600" dirty="0">
                <a:solidFill>
                  <a:srgbClr val="000000"/>
                </a:solidFill>
                <a:latin typeface="+mj-ea"/>
                <a:ea typeface="+mj-ea"/>
              </a:rPr>
              <a:t>美</a:t>
            </a:r>
            <a:r>
              <a:rPr lang="en-US" altLang="zh-TW" sz="2600" dirty="0">
                <a:solidFill>
                  <a:srgbClr val="000000"/>
                </a:solidFill>
                <a:latin typeface="+mj-ea"/>
                <a:ea typeface="+mj-ea"/>
              </a:rPr>
              <a:t>)</a:t>
            </a:r>
            <a:r>
              <a:rPr lang="zh-TW" altLang="en-US" sz="2600" dirty="0">
                <a:solidFill>
                  <a:srgbClr val="000000"/>
                </a:solidFill>
                <a:latin typeface="+mj-ea"/>
                <a:ea typeface="+mj-ea"/>
              </a:rPr>
              <a:t>、彰化成功高中</a:t>
            </a:r>
            <a:r>
              <a:rPr lang="en-US" altLang="zh-TW" sz="2600" dirty="0">
                <a:solidFill>
                  <a:srgbClr val="000000"/>
                </a:solidFill>
                <a:latin typeface="+mj-ea"/>
                <a:ea typeface="+mj-ea"/>
              </a:rPr>
              <a:t>(</a:t>
            </a:r>
            <a:r>
              <a:rPr lang="zh-TW" altLang="en-US" sz="2600" dirty="0">
                <a:solidFill>
                  <a:srgbClr val="000000"/>
                </a:solidFill>
                <a:latin typeface="+mj-ea"/>
                <a:ea typeface="+mj-ea"/>
              </a:rPr>
              <a:t>音</a:t>
            </a:r>
            <a:r>
              <a:rPr lang="en-US" altLang="zh-TW" sz="2600" dirty="0">
                <a:solidFill>
                  <a:srgbClr val="000000"/>
                </a:solidFill>
                <a:latin typeface="+mj-ea"/>
                <a:ea typeface="+mj-ea"/>
              </a:rPr>
              <a:t>)</a:t>
            </a:r>
            <a:endParaRPr lang="zh-TW" altLang="en-US" sz="2600" dirty="0">
              <a:latin typeface="+mj-ea"/>
              <a:ea typeface="+mj-ea"/>
            </a:endParaRPr>
          </a:p>
        </p:txBody>
      </p:sp>
      <p:pic>
        <p:nvPicPr>
          <p:cNvPr id="5" name="圖形 4" descr="樂譜">
            <a:extLst>
              <a:ext uri="{FF2B5EF4-FFF2-40B4-BE49-F238E27FC236}">
                <a16:creationId xmlns:a16="http://schemas.microsoft.com/office/drawing/2014/main" id="{08B3F254-86BC-4EFF-8145-18FDFFF12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4684" y="1440929"/>
            <a:ext cx="1159042" cy="1159042"/>
          </a:xfrm>
          <a:prstGeom prst="rect">
            <a:avLst/>
          </a:prstGeom>
        </p:spPr>
      </p:pic>
    </p:spTree>
    <p:extLst>
      <p:ext uri="{BB962C8B-B14F-4D97-AF65-F5344CB8AC3E}">
        <p14:creationId xmlns:p14="http://schemas.microsoft.com/office/powerpoint/2010/main" val="37897362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30659" y="105809"/>
            <a:ext cx="10058400" cy="1030659"/>
          </a:xfrm>
        </p:spPr>
        <p:txBody>
          <a:bodyPr>
            <a:normAutofit/>
          </a:bodyPr>
          <a:lstStyle/>
          <a:p>
            <a:pPr algn="ctr"/>
            <a:r>
              <a:rPr lang="en-US" altLang="zh-TW" sz="4200" dirty="0">
                <a:latin typeface="+mj-ea"/>
              </a:rPr>
              <a:t>113</a:t>
            </a:r>
            <a:r>
              <a:rPr lang="zh-TW" altLang="en-US" sz="4200" dirty="0">
                <a:latin typeface="+mj-ea"/>
              </a:rPr>
              <a:t>學年度藝才班以競賽表現入學日程</a:t>
            </a:r>
            <a:endParaRPr lang="zh-TW" altLang="en-US" sz="4200" dirty="0"/>
          </a:p>
        </p:txBody>
      </p:sp>
      <p:grpSp>
        <p:nvGrpSpPr>
          <p:cNvPr id="5" name="群組 4"/>
          <p:cNvGrpSpPr/>
          <p:nvPr/>
        </p:nvGrpSpPr>
        <p:grpSpPr>
          <a:xfrm>
            <a:off x="681315" y="1401275"/>
            <a:ext cx="10997108" cy="5351827"/>
            <a:chOff x="627528" y="1293701"/>
            <a:chExt cx="10997108" cy="5351827"/>
          </a:xfrm>
        </p:grpSpPr>
        <p:sp>
          <p:nvSpPr>
            <p:cNvPr id="6" name="矩形 5"/>
            <p:cNvSpPr/>
            <p:nvPr/>
          </p:nvSpPr>
          <p:spPr>
            <a:xfrm>
              <a:off x="3505200" y="1293701"/>
              <a:ext cx="8119436" cy="2123658"/>
            </a:xfrm>
            <a:prstGeom prst="rect">
              <a:avLst/>
            </a:prstGeom>
          </p:spPr>
          <p:txBody>
            <a:bodyPr wrap="square">
              <a:spAutoFit/>
            </a:bodyPr>
            <a:lstStyle/>
            <a:p>
              <a:endParaRPr lang="zh-TW" altLang="en-US" sz="2400" dirty="0">
                <a:solidFill>
                  <a:srgbClr val="000000"/>
                </a:solidFill>
                <a:latin typeface="Wingdings" panose="05000000000000000000" pitchFamily="2" charset="2"/>
              </a:endParaRPr>
            </a:p>
            <a:p>
              <a:r>
                <a:rPr lang="zh-TW" altLang="en-US" sz="2400" dirty="0">
                  <a:solidFill>
                    <a:srgbClr val="000000"/>
                  </a:solidFill>
                  <a:latin typeface="Wingdings" panose="05000000000000000000" pitchFamily="2" charset="2"/>
                </a:rPr>
                <a:t></a:t>
              </a:r>
              <a:r>
                <a:rPr lang="zh-TW" altLang="en-US" sz="2400" dirty="0"/>
                <a:t>線上報名，</a:t>
              </a:r>
              <a:r>
                <a:rPr lang="zh-TW" altLang="en-US" sz="2400" dirty="0">
                  <a:solidFill>
                    <a:srgbClr val="FF0000"/>
                  </a:solidFill>
                </a:rPr>
                <a:t>應屆生由學校集體送件</a:t>
              </a:r>
              <a:r>
                <a:rPr lang="zh-TW" altLang="en-US" sz="2400" dirty="0"/>
                <a:t>：</a:t>
              </a:r>
              <a:r>
                <a:rPr lang="en-US" altLang="zh-TW" sz="2400" dirty="0"/>
                <a:t>113</a:t>
              </a:r>
              <a:r>
                <a:rPr lang="zh-TW" altLang="en-US" sz="2400" dirty="0"/>
                <a:t>年</a:t>
              </a:r>
              <a:r>
                <a:rPr lang="en-US" altLang="zh-TW" sz="2400" dirty="0"/>
                <a:t>3</a:t>
              </a:r>
              <a:r>
                <a:rPr lang="zh-TW" altLang="en-US" sz="2400" dirty="0"/>
                <a:t>月</a:t>
              </a:r>
              <a:r>
                <a:rPr lang="en-US" altLang="zh-TW" sz="2400" dirty="0"/>
                <a:t>18</a:t>
              </a:r>
              <a:r>
                <a:rPr lang="zh-TW" altLang="en-US" sz="2400" dirty="0"/>
                <a:t>～</a:t>
              </a:r>
              <a:r>
                <a:rPr lang="en-US" altLang="zh-TW" sz="2400" dirty="0"/>
                <a:t>25</a:t>
              </a:r>
              <a:r>
                <a:rPr lang="zh-TW" altLang="en-US" sz="2400" dirty="0"/>
                <a:t>日</a:t>
              </a:r>
            </a:p>
            <a:p>
              <a:endParaRPr lang="zh-TW" altLang="en-US" sz="2400" dirty="0"/>
            </a:p>
            <a:p>
              <a:endParaRPr lang="en-US" altLang="zh-TW" dirty="0">
                <a:solidFill>
                  <a:srgbClr val="FF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lang="zh-TW" altLang="en-US" sz="2400" dirty="0"/>
                <a:t>由各類各區主委學校將競賽表現資料送該區鑑輔會鑑定。</a:t>
              </a:r>
            </a:p>
            <a:p>
              <a:endParaRPr lang="zh-TW" altLang="en-US" dirty="0"/>
            </a:p>
          </p:txBody>
        </p:sp>
        <p:sp>
          <p:nvSpPr>
            <p:cNvPr id="8" name="矩形 7"/>
            <p:cNvSpPr/>
            <p:nvPr/>
          </p:nvSpPr>
          <p:spPr>
            <a:xfrm>
              <a:off x="3505199" y="3852257"/>
              <a:ext cx="7662236" cy="2585323"/>
            </a:xfrm>
            <a:prstGeom prst="rect">
              <a:avLst/>
            </a:prstGeom>
          </p:spPr>
          <p:txBody>
            <a:bodyPr wrap="square">
              <a:spAutoFit/>
            </a:bodyPr>
            <a:lstStyle/>
            <a:p>
              <a:pPr marL="285750" indent="-285750" fontAlgn="auto">
                <a:spcBef>
                  <a:spcPts val="0"/>
                </a:spcBef>
                <a:spcAft>
                  <a:spcPts val="0"/>
                </a:spcAft>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［音樂、舞蹈］放榜：</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報到：</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9</a:t>
              </a:r>
              <a:r>
                <a:rPr lang="zh-TW" altLang="en-US" sz="2400" dirty="0">
                  <a:latin typeface="微軟正黑體" panose="020B0604030504040204" pitchFamily="34" charset="-120"/>
                  <a:ea typeface="微軟正黑體" panose="020B0604030504040204" pitchFamily="34" charset="-120"/>
                </a:rPr>
                <a:t>日</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報到後聲明放棄：</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10</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［美術］放榜：</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9</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lang="zh-TW" altLang="en-US" sz="2400" dirty="0">
                  <a:latin typeface="微軟正黑體" panose="020B0604030504040204" pitchFamily="34" charset="-120"/>
                  <a:ea typeface="微軟正黑體" panose="020B0604030504040204" pitchFamily="34" charset="-120"/>
                </a:rPr>
                <a:t>                    報到：</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16</a:t>
              </a:r>
              <a:r>
                <a:rPr lang="zh-TW" altLang="en-US" sz="2400" dirty="0">
                  <a:latin typeface="微軟正黑體" panose="020B0604030504040204" pitchFamily="34" charset="-120"/>
                  <a:ea typeface="微軟正黑體" panose="020B0604030504040204" pitchFamily="34" charset="-120"/>
                </a:rPr>
                <a:t>日</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          報到後聲明放棄：</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17</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endParaRPr lang="en-US" altLang="zh-TW" dirty="0">
                <a:solidFill>
                  <a:srgbClr val="000000"/>
                </a:solidFill>
                <a:latin typeface="微軟正黑體" panose="020B0604030504040204" pitchFamily="34" charset="-120"/>
                <a:ea typeface="微軟正黑體" panose="020B0604030504040204" pitchFamily="34" charset="-120"/>
              </a:endParaRPr>
            </a:p>
          </p:txBody>
        </p:sp>
        <p:sp>
          <p:nvSpPr>
            <p:cNvPr id="9" name="向下箭號 8"/>
            <p:cNvSpPr/>
            <p:nvPr/>
          </p:nvSpPr>
          <p:spPr>
            <a:xfrm>
              <a:off x="1102105" y="1391441"/>
              <a:ext cx="1109036" cy="5254087"/>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0" name="五邊形 9"/>
            <p:cNvSpPr/>
            <p:nvPr/>
          </p:nvSpPr>
          <p:spPr>
            <a:xfrm>
              <a:off x="627529" y="163762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第一階段：報名作業</a:t>
              </a:r>
            </a:p>
          </p:txBody>
        </p:sp>
        <p:sp>
          <p:nvSpPr>
            <p:cNvPr id="11" name="五邊形 10"/>
            <p:cNvSpPr/>
            <p:nvPr/>
          </p:nvSpPr>
          <p:spPr>
            <a:xfrm>
              <a:off x="627529" y="2725199"/>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第二階段：資優鑑定</a:t>
              </a:r>
            </a:p>
          </p:txBody>
        </p:sp>
        <p:sp>
          <p:nvSpPr>
            <p:cNvPr id="12" name="五邊形 11"/>
            <p:cNvSpPr/>
            <p:nvPr/>
          </p:nvSpPr>
          <p:spPr>
            <a:xfrm>
              <a:off x="627528" y="377639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第三階段：放榜報到</a:t>
              </a:r>
            </a:p>
          </p:txBody>
        </p:sp>
      </p:grpSp>
      <p:sp>
        <p:nvSpPr>
          <p:cNvPr id="13" name="文字方塊 12"/>
          <p:cNvSpPr txBox="1"/>
          <p:nvPr/>
        </p:nvSpPr>
        <p:spPr>
          <a:xfrm>
            <a:off x="348498" y="1139978"/>
            <a:ext cx="2723823" cy="369332"/>
          </a:xfrm>
          <a:prstGeom prst="rect">
            <a:avLst/>
          </a:prstGeom>
          <a:noFill/>
          <a:ln w="28575">
            <a:solidFill>
              <a:schemeClr val="accent3">
                <a:lumMod val="75000"/>
              </a:schemeClr>
            </a:solidFill>
          </a:ln>
        </p:spPr>
        <p:txBody>
          <a:bodyPr wrap="none" rtlCol="0">
            <a:spAutoFit/>
          </a:bodyPr>
          <a:lstStyle/>
          <a:p>
            <a:r>
              <a:rPr lang="zh-TW" altLang="en-US" dirty="0"/>
              <a:t>管道二：</a:t>
            </a:r>
            <a:r>
              <a:rPr lang="zh-TW" altLang="en-US" dirty="0">
                <a:latin typeface="+mj-ea"/>
              </a:rPr>
              <a:t>以競賽表現入學</a:t>
            </a:r>
            <a:endParaRPr lang="zh-TW" altLang="en-US" dirty="0"/>
          </a:p>
        </p:txBody>
      </p:sp>
    </p:spTree>
    <p:extLst>
      <p:ext uri="{BB962C8B-B14F-4D97-AF65-F5344CB8AC3E}">
        <p14:creationId xmlns:p14="http://schemas.microsoft.com/office/powerpoint/2010/main" val="35148021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89"/>
            <a:ext cx="10058400" cy="1030659"/>
          </a:xfrm>
        </p:spPr>
        <p:txBody>
          <a:bodyPr>
            <a:normAutofit fontScale="90000"/>
          </a:bodyPr>
          <a:lstStyle/>
          <a:p>
            <a:pPr algn="ctr"/>
            <a:r>
              <a:rPr lang="en-US" altLang="zh-TW" sz="4200" dirty="0">
                <a:latin typeface="+mj-ea"/>
              </a:rPr>
              <a:t>113</a:t>
            </a:r>
            <a:r>
              <a:rPr lang="zh-TW" altLang="en-US" sz="4200" dirty="0">
                <a:latin typeface="+mj-ea"/>
              </a:rPr>
              <a:t>學年度藝才班以競賽表現入學報名資格</a:t>
            </a:r>
            <a:endParaRPr lang="zh-TW" altLang="en-US" sz="4200" dirty="0"/>
          </a:p>
        </p:txBody>
      </p:sp>
      <p:sp>
        <p:nvSpPr>
          <p:cNvPr id="2" name="矩形 1"/>
          <p:cNvSpPr/>
          <p:nvPr/>
        </p:nvSpPr>
        <p:spPr>
          <a:xfrm>
            <a:off x="1810076" y="1658983"/>
            <a:ext cx="8734698" cy="4031873"/>
          </a:xfrm>
          <a:prstGeom prst="rect">
            <a:avLst/>
          </a:prstGeom>
        </p:spPr>
        <p:txBody>
          <a:bodyPr wrap="square">
            <a:spAutoFit/>
          </a:bodyPr>
          <a:lstStyle/>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全國</a:t>
            </a:r>
            <a:r>
              <a:rPr lang="zh-TW" altLang="en-US" sz="3200" dirty="0">
                <a:solidFill>
                  <a:srgbClr val="000000"/>
                </a:solidFill>
                <a:latin typeface="+mj-ea"/>
                <a:ea typeface="+mj-ea"/>
              </a:rPr>
              <a:t>學生音樂、美術、舞蹈比賽個人組決賽，成績獲前三等獎項。</a:t>
            </a:r>
            <a:endParaRPr lang="en-US" altLang="zh-TW" sz="3200" dirty="0">
              <a:solidFill>
                <a:srgbClr val="000000"/>
              </a:solidFill>
              <a:latin typeface="+mj-ea"/>
              <a:ea typeface="+mj-ea"/>
            </a:endParaRPr>
          </a:p>
          <a:p>
            <a:pPr marL="457200" indent="-457200">
              <a:buFont typeface="Wingdings" panose="05000000000000000000" pitchFamily="2" charset="2"/>
              <a:buChar char="l"/>
            </a:pPr>
            <a:endParaRPr lang="en-US" altLang="zh-TW" sz="3200" dirty="0">
              <a:solidFill>
                <a:srgbClr val="000000"/>
              </a:solidFill>
              <a:latin typeface="+mj-ea"/>
              <a:ea typeface="+mj-ea"/>
            </a:endParaRPr>
          </a:p>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國際性</a:t>
            </a:r>
            <a:r>
              <a:rPr lang="zh-TW" altLang="en-US" sz="3200" dirty="0">
                <a:solidFill>
                  <a:srgbClr val="000000"/>
                </a:solidFill>
                <a:latin typeface="+mj-ea"/>
                <a:ea typeface="+mj-ea"/>
              </a:rPr>
              <a:t>正式音樂、美術、舞蹈比賽個人賽，成績獲前三等獎項。</a:t>
            </a:r>
            <a:br>
              <a:rPr lang="en-US" altLang="zh-TW" sz="3200" dirty="0">
                <a:solidFill>
                  <a:srgbClr val="000000"/>
                </a:solidFill>
                <a:latin typeface="+mj-ea"/>
                <a:ea typeface="+mj-ea"/>
              </a:rPr>
            </a:br>
            <a:br>
              <a:rPr lang="en-US" altLang="zh-TW" sz="3200" dirty="0">
                <a:solidFill>
                  <a:srgbClr val="000000"/>
                </a:solidFill>
                <a:latin typeface="+mj-ea"/>
                <a:ea typeface="+mj-ea"/>
              </a:rPr>
            </a:br>
            <a:r>
              <a:rPr lang="zh-TW" altLang="en-US" sz="2800" dirty="0">
                <a:solidFill>
                  <a:srgbClr val="000000"/>
                </a:solidFill>
                <a:latin typeface="+mj-ea"/>
                <a:ea typeface="+mj-ea"/>
              </a:rPr>
              <a:t>須依簡章規定檢附國際性比賽相關佐證資料，以供鑑輔會審查。</a:t>
            </a:r>
            <a:endParaRPr lang="zh-TW" altLang="en-US" sz="2800" dirty="0">
              <a:latin typeface="+mj-ea"/>
              <a:ea typeface="+mj-ea"/>
            </a:endParaRPr>
          </a:p>
        </p:txBody>
      </p:sp>
      <p:pic>
        <p:nvPicPr>
          <p:cNvPr id="9" name="圖形 8" descr="體操運動員 (地板動作)">
            <a:extLst>
              <a:ext uri="{FF2B5EF4-FFF2-40B4-BE49-F238E27FC236}">
                <a16:creationId xmlns:a16="http://schemas.microsoft.com/office/drawing/2014/main" id="{120E0D41-7AAE-443D-9C39-7BC7E41BFA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878" y="5005137"/>
            <a:ext cx="1142919" cy="1142919"/>
          </a:xfrm>
          <a:prstGeom prst="rect">
            <a:avLst/>
          </a:prstGeom>
        </p:spPr>
      </p:pic>
    </p:spTree>
    <p:extLst>
      <p:ext uri="{BB962C8B-B14F-4D97-AF65-F5344CB8AC3E}">
        <p14:creationId xmlns:p14="http://schemas.microsoft.com/office/powerpoint/2010/main" val="16712723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113</a:t>
            </a:r>
            <a:r>
              <a:rPr lang="zh-TW" altLang="en-US" sz="4200" dirty="0">
                <a:latin typeface="+mj-ea"/>
              </a:rPr>
              <a:t>學年度藝才班以競賽表現入學重要提醒</a:t>
            </a:r>
            <a:endParaRPr lang="zh-TW" altLang="en-US" sz="4200" dirty="0"/>
          </a:p>
        </p:txBody>
      </p:sp>
      <p:sp>
        <p:nvSpPr>
          <p:cNvPr id="4" name="矩形 3"/>
          <p:cNvSpPr/>
          <p:nvPr/>
        </p:nvSpPr>
        <p:spPr>
          <a:xfrm>
            <a:off x="1577993" y="1742835"/>
            <a:ext cx="9628632" cy="3193182"/>
          </a:xfrm>
          <a:prstGeom prst="rect">
            <a:avLst/>
          </a:prstGeom>
        </p:spPr>
        <p:txBody>
          <a:bodyPr wrap="square">
            <a:spAutoFit/>
          </a:bodyPr>
          <a:lstStyle/>
          <a:p>
            <a:pPr marL="285750" indent="-285750">
              <a:buFont typeface="Wingdings" panose="05000000000000000000" pitchFamily="2" charset="2"/>
              <a:buChar char="l"/>
            </a:pPr>
            <a:r>
              <a:rPr lang="zh-TW" altLang="en-US" sz="2800" dirty="0">
                <a:solidFill>
                  <a:srgbClr val="000000"/>
                </a:solidFill>
                <a:latin typeface="+mj-ea"/>
                <a:ea typeface="+mj-ea"/>
              </a:rPr>
              <a:t>本管道各招生學校名額至少</a:t>
            </a:r>
            <a:r>
              <a:rPr lang="en-US" altLang="zh-TW" sz="2800" dirty="0">
                <a:solidFill>
                  <a:srgbClr val="000000"/>
                </a:solidFill>
                <a:latin typeface="+mj-ea"/>
                <a:ea typeface="+mj-ea"/>
              </a:rPr>
              <a:t>2</a:t>
            </a:r>
            <a:r>
              <a:rPr lang="zh-TW" altLang="en-US" sz="2800" dirty="0">
                <a:solidFill>
                  <a:srgbClr val="000000"/>
                </a:solidFill>
                <a:latin typeface="+mj-ea"/>
                <a:ea typeface="+mj-ea"/>
              </a:rPr>
              <a:t>名以上不等，每位學生僅限向</a:t>
            </a:r>
            <a:r>
              <a:rPr lang="zh-TW" altLang="en-US" sz="2800" b="1" dirty="0">
                <a:solidFill>
                  <a:srgbClr val="FF0000"/>
                </a:solidFill>
                <a:latin typeface="+mj-ea"/>
                <a:ea typeface="+mj-ea"/>
              </a:rPr>
              <a:t>一區一校</a:t>
            </a:r>
            <a:r>
              <a:rPr lang="zh-TW" altLang="en-US" sz="2800" dirty="0">
                <a:solidFill>
                  <a:srgbClr val="000000"/>
                </a:solidFill>
                <a:latin typeface="+mj-ea"/>
                <a:ea typeface="+mj-ea"/>
              </a:rPr>
              <a:t>申請。</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100" dirty="0">
              <a:solidFill>
                <a:srgbClr val="000000"/>
              </a:solidFill>
              <a:latin typeface="+mj-ea"/>
              <a:ea typeface="+mj-ea"/>
            </a:endParaRPr>
          </a:p>
          <a:p>
            <a:pPr marL="285750" indent="-285750">
              <a:buFont typeface="Wingdings" panose="05000000000000000000" pitchFamily="2" charset="2"/>
              <a:buChar char="l"/>
            </a:pPr>
            <a:r>
              <a:rPr lang="zh-TW" altLang="en-US" sz="2800" dirty="0">
                <a:solidFill>
                  <a:srgbClr val="000000"/>
                </a:solidFill>
                <a:latin typeface="+mj-ea"/>
                <a:ea typeface="+mj-ea"/>
              </a:rPr>
              <a:t>各招生學校參採項目積分及同分排序等均有所不同，請務必詳閱簡章內各校錄取方式規定，請審慎選擇。</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200" dirty="0">
              <a:solidFill>
                <a:srgbClr val="000000"/>
              </a:solidFill>
              <a:latin typeface="+mj-ea"/>
              <a:ea typeface="+mj-ea"/>
            </a:endParaRPr>
          </a:p>
          <a:p>
            <a:pPr marL="285750" indent="-285750">
              <a:buFont typeface="Wingdings" panose="05000000000000000000" pitchFamily="2" charset="2"/>
              <a:buChar char="l"/>
            </a:pPr>
            <a:r>
              <a:rPr lang="zh-TW" altLang="en-US" sz="2800" b="1" dirty="0">
                <a:solidFill>
                  <a:srgbClr val="FF0000"/>
                </a:solidFill>
                <a:latin typeface="+mj-ea"/>
                <a:ea typeface="+mj-ea"/>
              </a:rPr>
              <a:t>強烈建議</a:t>
            </a:r>
            <a:r>
              <a:rPr lang="zh-TW" altLang="en-US" sz="2800" dirty="0">
                <a:latin typeface="+mj-ea"/>
                <a:ea typeface="+mj-ea"/>
              </a:rPr>
              <a:t>本管道學生仍應同時報名管道一之術科測驗，以確保入學選擇之權益。</a:t>
            </a:r>
            <a:endParaRPr lang="en-US" altLang="zh-TW" sz="2800" dirty="0">
              <a:latin typeface="+mj-ea"/>
              <a:ea typeface="+mj-ea"/>
            </a:endParaRPr>
          </a:p>
          <a:p>
            <a:pPr marL="285750" indent="-285750">
              <a:buFont typeface="Wingdings" panose="05000000000000000000" pitchFamily="2" charset="2"/>
              <a:buChar char="l"/>
            </a:pPr>
            <a:endParaRPr lang="en-US" altLang="zh-TW" sz="1050" dirty="0">
              <a:latin typeface="+mj-ea"/>
              <a:ea typeface="+mj-ea"/>
            </a:endParaRPr>
          </a:p>
        </p:txBody>
      </p:sp>
      <p:pic>
        <p:nvPicPr>
          <p:cNvPr id="5" name="圖形 4" descr="鋼琴">
            <a:extLst>
              <a:ext uri="{FF2B5EF4-FFF2-40B4-BE49-F238E27FC236}">
                <a16:creationId xmlns:a16="http://schemas.microsoft.com/office/drawing/2014/main" id="{E0BD07F9-5B7E-4199-847B-D5AF24887E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999" y="5239902"/>
            <a:ext cx="1196993" cy="1196993"/>
          </a:xfrm>
          <a:prstGeom prst="rect">
            <a:avLst/>
          </a:prstGeom>
        </p:spPr>
      </p:pic>
    </p:spTree>
    <p:extLst>
      <p:ext uri="{BB962C8B-B14F-4D97-AF65-F5344CB8AC3E}">
        <p14:creationId xmlns:p14="http://schemas.microsoft.com/office/powerpoint/2010/main" val="31093928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113</a:t>
            </a:r>
            <a:r>
              <a:rPr lang="zh-TW" altLang="en-US" sz="4200" dirty="0">
                <a:latin typeface="+mj-ea"/>
              </a:rPr>
              <a:t>學年度藝才班以競賽表現入學重要提醒</a:t>
            </a:r>
            <a:endParaRPr lang="zh-TW" altLang="en-US" sz="4200" dirty="0"/>
          </a:p>
        </p:txBody>
      </p:sp>
      <p:sp>
        <p:nvSpPr>
          <p:cNvPr id="4" name="矩形 3"/>
          <p:cNvSpPr/>
          <p:nvPr/>
        </p:nvSpPr>
        <p:spPr>
          <a:xfrm>
            <a:off x="1245543" y="1481577"/>
            <a:ext cx="9863764" cy="4493538"/>
          </a:xfrm>
          <a:prstGeom prst="rect">
            <a:avLst/>
          </a:prstGeom>
        </p:spPr>
        <p:txBody>
          <a:bodyPr wrap="square">
            <a:spAutoFit/>
          </a:bodyPr>
          <a:lstStyle/>
          <a:p>
            <a:pPr marL="352425" indent="-352425">
              <a:buFont typeface="Wingdings" panose="05000000000000000000" pitchFamily="2" charset="2"/>
              <a:buChar char="l"/>
              <a:tabLst>
                <a:tab pos="274638" algn="l"/>
              </a:tabLst>
            </a:pPr>
            <a:r>
              <a:rPr lang="zh-TW" altLang="en-US" sz="2800" dirty="0">
                <a:latin typeface="+mj-ea"/>
                <a:ea typeface="+mj-ea"/>
              </a:rPr>
              <a:t>報名「以競賽表現入學」同時報名參加</a:t>
            </a:r>
            <a:r>
              <a:rPr lang="zh-TW" altLang="en-US" sz="2800" b="1" dirty="0">
                <a:solidFill>
                  <a:srgbClr val="FF0000"/>
                </a:solidFill>
                <a:latin typeface="+mj-ea"/>
                <a:ea typeface="+mj-ea"/>
              </a:rPr>
              <a:t>同區</a:t>
            </a:r>
            <a:r>
              <a:rPr lang="zh-TW" altLang="en-US" sz="2800" dirty="0">
                <a:latin typeface="+mj-ea"/>
                <a:ea typeface="+mj-ea"/>
              </a:rPr>
              <a:t>「術科測驗」者，「以競賽表現入學」辦理完成後，若聲明不參加術科測驗且繳還准考證正本者，得於</a:t>
            </a:r>
            <a:r>
              <a:rPr lang="zh-TW" altLang="en-US" sz="2800" b="1" dirty="0">
                <a:solidFill>
                  <a:srgbClr val="FF0000"/>
                </a:solidFill>
                <a:latin typeface="+mj-ea"/>
                <a:ea typeface="+mj-ea"/>
              </a:rPr>
              <a:t>期限內</a:t>
            </a:r>
            <a:r>
              <a:rPr lang="zh-TW" altLang="en-US" sz="2800" dirty="0">
                <a:latin typeface="+mj-ea"/>
                <a:ea typeface="+mj-ea"/>
              </a:rPr>
              <a:t>向主委學校申請退還聯合術科測驗報名費。</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本管道辦理完畢所餘名額，將</a:t>
            </a:r>
            <a:r>
              <a:rPr lang="zh-TW" altLang="en-US" sz="2800" b="1" dirty="0">
                <a:solidFill>
                  <a:srgbClr val="FF0000"/>
                </a:solidFill>
                <a:latin typeface="+mj-ea"/>
                <a:ea typeface="+mj-ea"/>
              </a:rPr>
              <a:t>流用</a:t>
            </a:r>
            <a:r>
              <a:rPr lang="zh-TW" altLang="en-US" sz="2800" dirty="0">
                <a:latin typeface="+mj-ea"/>
                <a:ea typeface="+mj-ea"/>
              </a:rPr>
              <a:t>至「管道一：聯合分發」，並由各區重新公告之。</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sz="1600"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本管道錄取者，請務必於</a:t>
            </a:r>
            <a:r>
              <a:rPr lang="zh-TW" altLang="en-US" sz="2800" b="1" dirty="0">
                <a:solidFill>
                  <a:srgbClr val="FF0000"/>
                </a:solidFill>
                <a:latin typeface="+mj-ea"/>
                <a:ea typeface="+mj-ea"/>
              </a:rPr>
              <a:t>期限內</a:t>
            </a:r>
            <a:r>
              <a:rPr lang="zh-TW" altLang="en-US" sz="2800" dirty="0">
                <a:latin typeface="+mj-ea"/>
                <a:ea typeface="+mj-ea"/>
              </a:rPr>
              <a:t>辦理報到或放棄，以確保流用名額之正確性，</a:t>
            </a:r>
            <a:r>
              <a:rPr lang="zh-TW" altLang="en-US" sz="2800" b="1" dirty="0">
                <a:solidFill>
                  <a:srgbClr val="0070C0"/>
                </a:solidFill>
                <a:latin typeface="+mj-ea"/>
                <a:ea typeface="+mj-ea"/>
              </a:rPr>
              <a:t>完成放棄手續後</a:t>
            </a:r>
            <a:r>
              <a:rPr lang="zh-TW" altLang="en-US" sz="2800" b="1" dirty="0">
                <a:latin typeface="+mj-ea"/>
                <a:ea typeface="+mj-ea"/>
              </a:rPr>
              <a:t>，</a:t>
            </a:r>
            <a:r>
              <a:rPr lang="zh-TW" altLang="en-US" sz="2800" b="1" dirty="0">
                <a:solidFill>
                  <a:srgbClr val="0070C0"/>
                </a:solidFill>
                <a:latin typeface="+mj-ea"/>
                <a:ea typeface="+mj-ea"/>
              </a:rPr>
              <a:t>始得參加本年度其他入學管道</a:t>
            </a:r>
            <a:r>
              <a:rPr lang="zh-TW" altLang="en-US" sz="2800" b="1" dirty="0">
                <a:latin typeface="+mj-ea"/>
                <a:ea typeface="+mj-ea"/>
              </a:rPr>
              <a:t>。</a:t>
            </a:r>
          </a:p>
        </p:txBody>
      </p:sp>
    </p:spTree>
    <p:extLst>
      <p:ext uri="{BB962C8B-B14F-4D97-AF65-F5344CB8AC3E}">
        <p14:creationId xmlns:p14="http://schemas.microsoft.com/office/powerpoint/2010/main" val="8890406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62823" y="68630"/>
            <a:ext cx="10058400" cy="1017597"/>
          </a:xfrm>
        </p:spPr>
        <p:txBody>
          <a:bodyPr>
            <a:normAutofit/>
          </a:bodyPr>
          <a:lstStyle/>
          <a:p>
            <a:pPr algn="ctr"/>
            <a:r>
              <a:rPr lang="en-US" altLang="zh-TW" sz="4200" dirty="0">
                <a:latin typeface="+mj-ea"/>
              </a:rPr>
              <a:t>113</a:t>
            </a:r>
            <a:r>
              <a:rPr lang="zh-TW" altLang="en-US" sz="4200" dirty="0">
                <a:latin typeface="+mj-ea"/>
              </a:rPr>
              <a:t>學年度藝才班甄選入學聯合分發日程</a:t>
            </a:r>
            <a:endParaRPr lang="zh-TW" altLang="en-US" sz="4200" dirty="0"/>
          </a:p>
        </p:txBody>
      </p:sp>
      <p:grpSp>
        <p:nvGrpSpPr>
          <p:cNvPr id="12" name="群組 11"/>
          <p:cNvGrpSpPr/>
          <p:nvPr/>
        </p:nvGrpSpPr>
        <p:grpSpPr>
          <a:xfrm>
            <a:off x="681316" y="1334215"/>
            <a:ext cx="11052189" cy="5418888"/>
            <a:chOff x="627529" y="1226641"/>
            <a:chExt cx="11052189" cy="5418888"/>
          </a:xfrm>
        </p:grpSpPr>
        <p:sp>
          <p:nvSpPr>
            <p:cNvPr id="5" name="矩形 4"/>
            <p:cNvSpPr/>
            <p:nvPr/>
          </p:nvSpPr>
          <p:spPr>
            <a:xfrm>
              <a:off x="3505200" y="1335483"/>
              <a:ext cx="8119436" cy="2477601"/>
            </a:xfrm>
            <a:prstGeom prst="rect">
              <a:avLst/>
            </a:prstGeom>
          </p:spPr>
          <p:txBody>
            <a:bodyPr wrap="square">
              <a:spAutoFit/>
            </a:bodyPr>
            <a:lstStyle/>
            <a:p>
              <a:endParaRPr lang="zh-TW" altLang="en-US" sz="1100" dirty="0">
                <a:solidFill>
                  <a:srgbClr val="000000"/>
                </a:solidFill>
                <a:latin typeface="Wingdings" panose="05000000000000000000" pitchFamily="2" charset="2"/>
              </a:endParaRPr>
            </a:p>
            <a:p>
              <a:r>
                <a:rPr lang="zh-TW" altLang="en-US" dirty="0">
                  <a:solidFill>
                    <a:srgbClr val="000000"/>
                  </a:solidFill>
                  <a:latin typeface="Wingdings" panose="05000000000000000000" pitchFamily="2" charset="2"/>
                </a:rPr>
                <a:t></a:t>
              </a:r>
              <a:r>
                <a:rPr lang="zh-TW" altLang="en-US" dirty="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2</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19</a:t>
              </a:r>
              <a:r>
                <a:rPr lang="zh-TW" altLang="en-US" dirty="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3</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進行術科測驗：</a:t>
              </a:r>
            </a:p>
            <a:p>
              <a:r>
                <a:rPr lang="zh-TW" altLang="en-US" dirty="0">
                  <a:solidFill>
                    <a:srgbClr val="000000"/>
                  </a:solidFill>
                  <a:latin typeface="標楷體" panose="03000509000000000000" pitchFamily="65" charset="-120"/>
                  <a:ea typeface="標楷體" panose="03000509000000000000" pitchFamily="65" charset="-120"/>
                </a:rPr>
                <a:t>   </a:t>
              </a:r>
              <a:r>
                <a:rPr lang="en-US" altLang="zh-TW" dirty="0">
                  <a:solidFill>
                    <a:srgbClr val="000000"/>
                  </a:solidFill>
                  <a:latin typeface="標楷體" panose="03000509000000000000" pitchFamily="65" charset="-120"/>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美術、戲劇］</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20~21</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微軟正黑體" panose="020B0604030504040204" pitchFamily="34" charset="-120"/>
                  <a:ea typeface="微軟正黑體" panose="020B0604030504040204" pitchFamily="34" charset="-120"/>
                </a:rPr>
                <a:t>      ［音樂、舞蹈］</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13</a:t>
              </a:r>
              <a:r>
                <a:rPr lang="zh-TW" altLang="en-US" dirty="0">
                  <a:solidFill>
                    <a:srgbClr val="000000"/>
                  </a:solidFill>
                  <a:latin typeface="微軟正黑體" panose="020B0604030504040204" pitchFamily="34" charset="-120"/>
                  <a:ea typeface="微軟正黑體" panose="020B0604030504040204" pitchFamily="34" charset="-120"/>
                </a:rPr>
                <a:t>～</a:t>
              </a:r>
              <a:r>
                <a:rPr lang="en-US" altLang="zh-TW" dirty="0">
                  <a:solidFill>
                    <a:srgbClr val="000000"/>
                  </a:solidFill>
                  <a:latin typeface="微軟正黑體" panose="020B0604030504040204" pitchFamily="34" charset="-120"/>
                  <a:ea typeface="微軟正黑體" panose="020B0604030504040204" pitchFamily="34" charset="-120"/>
                </a:rPr>
                <a:t>14</a:t>
              </a:r>
              <a:r>
                <a:rPr lang="zh-TW" altLang="en-US" dirty="0">
                  <a:solidFill>
                    <a:srgbClr val="000000"/>
                  </a:solidFill>
                  <a:latin typeface="微軟正黑體" panose="020B0604030504040204" pitchFamily="34" charset="-120"/>
                  <a:ea typeface="微軟正黑體" panose="020B0604030504040204" pitchFamily="34" charset="-120"/>
                </a:rPr>
                <a:t>日</a:t>
              </a:r>
              <a:r>
                <a:rPr lang="zh-TW" altLang="en-US" dirty="0">
                  <a:solidFill>
                    <a:srgbClr val="FF0000"/>
                  </a:solidFill>
                  <a:latin typeface="微軟正黑體" panose="020B0604030504040204" pitchFamily="34" charset="-120"/>
                  <a:ea typeface="微軟正黑體" panose="020B0604030504040204" pitchFamily="34" charset="-120"/>
                </a:rPr>
                <a:t>（音樂北區視考程需求至</a:t>
              </a:r>
              <a:r>
                <a:rPr lang="en-US" altLang="zh-TW" dirty="0">
                  <a:solidFill>
                    <a:srgbClr val="FF0000"/>
                  </a:solidFill>
                  <a:latin typeface="微軟正黑體" panose="020B0604030504040204" pitchFamily="34" charset="-120"/>
                  <a:ea typeface="微軟正黑體" panose="020B0604030504040204" pitchFamily="34" charset="-120"/>
                </a:rPr>
                <a:t>15</a:t>
              </a:r>
              <a:r>
                <a:rPr lang="zh-TW" altLang="en-US" dirty="0">
                  <a:solidFill>
                    <a:srgbClr val="FF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寄發成績單暨線上查詢：</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日</a:t>
              </a:r>
            </a:p>
            <a:p>
              <a:endParaRPr lang="zh-TW" altLang="en-US" dirty="0">
                <a:solidFill>
                  <a:srgbClr val="000000"/>
                </a:solidFill>
                <a:latin typeface="標楷體" panose="03000509000000000000" pitchFamily="65" charset="-120"/>
                <a:ea typeface="標楷體" panose="03000509000000000000" pitchFamily="65"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由各類各區主委學校將術科測驗成績逕送該區鑑輔會鑑定。</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資優鑑定結果通知：</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22</a:t>
              </a:r>
              <a:r>
                <a:rPr lang="zh-TW" altLang="en-US" dirty="0">
                  <a:solidFill>
                    <a:srgbClr val="000000"/>
                  </a:solidFill>
                  <a:latin typeface="微軟正黑體" panose="020B0604030504040204" pitchFamily="34" charset="-120"/>
                  <a:ea typeface="微軟正黑體" panose="020B0604030504040204" pitchFamily="34" charset="-120"/>
                </a:rPr>
                <a:t>日</a:t>
              </a:r>
              <a:r>
                <a:rPr lang="zh-TW" altLang="en-US" dirty="0">
                  <a:solidFill>
                    <a:srgbClr val="FF0000"/>
                  </a:solidFill>
                  <a:latin typeface="微軟正黑體" panose="020B0604030504040204" pitchFamily="34" charset="-120"/>
                  <a:ea typeface="微軟正黑體" panose="020B0604030504040204" pitchFamily="34" charset="-120"/>
                </a:rPr>
                <a:t>（鑑定通過者始得報名分發）</a:t>
              </a:r>
            </a:p>
          </p:txBody>
        </p:sp>
        <p:sp>
          <p:nvSpPr>
            <p:cNvPr id="6" name="矩形 5"/>
            <p:cNvSpPr/>
            <p:nvPr/>
          </p:nvSpPr>
          <p:spPr>
            <a:xfrm>
              <a:off x="2310307" y="3952211"/>
              <a:ext cx="9369411" cy="707886"/>
            </a:xfrm>
            <a:prstGeom prst="rect">
              <a:avLst/>
            </a:prstGeom>
            <a:solidFill>
              <a:schemeClr val="accent1">
                <a:lumMod val="20000"/>
                <a:lumOff val="80000"/>
              </a:schemeClr>
            </a:solidFill>
            <a:ln>
              <a:solidFill>
                <a:srgbClr val="0000FF"/>
              </a:solidFill>
              <a:prstDash val="lgDashDotDot"/>
            </a:ln>
          </p:spPr>
          <p:txBody>
            <a:bodyPr wrap="square">
              <a:spAutoFit/>
            </a:bodyPr>
            <a:lstStyle/>
            <a:p>
              <a:r>
                <a:rPr lang="zh-TW" altLang="en-US" sz="2000" dirty="0">
                  <a:solidFill>
                    <a:srgbClr val="000000"/>
                  </a:solidFill>
                  <a:latin typeface="微軟正黑體" panose="020B0604030504040204" pitchFamily="34" charset="-120"/>
                  <a:ea typeface="微軟正黑體" panose="020B0604030504040204" pitchFamily="34" charset="-120"/>
                </a:rPr>
                <a:t>參加國中教育會考：</a:t>
              </a:r>
              <a:r>
                <a:rPr lang="en-US" altLang="zh-TW" sz="2000" b="1" dirty="0">
                  <a:solidFill>
                    <a:srgbClr val="0000FF"/>
                  </a:solidFill>
                  <a:latin typeface="微軟正黑體" panose="020B0604030504040204" pitchFamily="34" charset="-120"/>
                  <a:ea typeface="微軟正黑體" panose="020B0604030504040204" pitchFamily="34" charset="-120"/>
                </a:rPr>
                <a:t>113</a:t>
              </a:r>
              <a:r>
                <a:rPr lang="zh-TW" altLang="en-US" sz="2000" b="1" dirty="0">
                  <a:solidFill>
                    <a:srgbClr val="0000FF"/>
                  </a:solidFill>
                  <a:latin typeface="微軟正黑體" panose="020B0604030504040204" pitchFamily="34" charset="-120"/>
                  <a:ea typeface="微軟正黑體" panose="020B0604030504040204" pitchFamily="34" charset="-120"/>
                </a:rPr>
                <a:t>年</a:t>
              </a:r>
              <a:r>
                <a:rPr lang="en-US" altLang="zh-TW" sz="2000" b="1" dirty="0">
                  <a:solidFill>
                    <a:srgbClr val="0000FF"/>
                  </a:solidFill>
                  <a:latin typeface="微軟正黑體" panose="020B0604030504040204" pitchFamily="34" charset="-120"/>
                  <a:ea typeface="微軟正黑體" panose="020B0604030504040204" pitchFamily="34" charset="-120"/>
                </a:rPr>
                <a:t>5</a:t>
              </a:r>
              <a:r>
                <a:rPr lang="zh-TW" altLang="en-US" sz="2000" b="1" dirty="0">
                  <a:solidFill>
                    <a:srgbClr val="0000FF"/>
                  </a:solidFill>
                  <a:latin typeface="微軟正黑體" panose="020B0604030504040204" pitchFamily="34" charset="-120"/>
                  <a:ea typeface="微軟正黑體" panose="020B0604030504040204" pitchFamily="34" charset="-120"/>
                </a:rPr>
                <a:t>月</a:t>
              </a:r>
              <a:r>
                <a:rPr lang="en-US" altLang="zh-TW" sz="2000" b="1" dirty="0">
                  <a:solidFill>
                    <a:srgbClr val="0000FF"/>
                  </a:solidFill>
                  <a:latin typeface="微軟正黑體" panose="020B0604030504040204" pitchFamily="34" charset="-120"/>
                  <a:ea typeface="微軟正黑體" panose="020B0604030504040204" pitchFamily="34" charset="-120"/>
                </a:rPr>
                <a:t>18</a:t>
              </a:r>
              <a:r>
                <a:rPr lang="zh-TW" altLang="en-US" sz="2000" b="1" dirty="0">
                  <a:solidFill>
                    <a:srgbClr val="0000FF"/>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19</a:t>
              </a:r>
              <a:r>
                <a:rPr lang="zh-TW" altLang="en-US" sz="2000" b="1" dirty="0">
                  <a:solidFill>
                    <a:srgbClr val="0000FF"/>
                  </a:solidFill>
                  <a:latin typeface="微軟正黑體" panose="020B0604030504040204" pitchFamily="34" charset="-120"/>
                  <a:ea typeface="微軟正黑體" panose="020B0604030504040204" pitchFamily="34" charset="-120"/>
                </a:rPr>
                <a:t>日</a:t>
              </a:r>
            </a:p>
            <a:p>
              <a:r>
                <a:rPr lang="zh-TW" altLang="en-US" sz="2000" dirty="0">
                  <a:solidFill>
                    <a:srgbClr val="FF0000"/>
                  </a:solidFill>
                  <a:latin typeface="微軟正黑體" panose="020B0604030504040204" pitchFamily="34" charset="-120"/>
                  <a:ea typeface="微軟正黑體" panose="020B0604030504040204" pitchFamily="34" charset="-120"/>
                </a:rPr>
                <a:t>強烈提醒學生務必報考國中教育會考，多數藝才班學校會採部分科目作為分發門檻。</a:t>
              </a:r>
              <a:endParaRPr lang="zh-TW" altLang="en-US" sz="2000" dirty="0">
                <a:latin typeface="微軟正黑體" panose="020B0604030504040204" pitchFamily="34" charset="-120"/>
                <a:ea typeface="微軟正黑體" panose="020B0604030504040204" pitchFamily="34" charset="-120"/>
              </a:endParaRPr>
            </a:p>
          </p:txBody>
        </p:sp>
        <p:sp>
          <p:nvSpPr>
            <p:cNvPr id="7" name="矩形 6"/>
            <p:cNvSpPr/>
            <p:nvPr/>
          </p:nvSpPr>
          <p:spPr>
            <a:xfrm>
              <a:off x="3505200" y="4721925"/>
              <a:ext cx="7662236" cy="1923604"/>
            </a:xfrm>
            <a:prstGeom prst="rect">
              <a:avLst/>
            </a:prstGeom>
          </p:spPr>
          <p:txBody>
            <a:bodyPr wrap="square">
              <a:spAutoFit/>
            </a:bodyPr>
            <a:lstStyle/>
            <a:p>
              <a:endParaRPr lang="zh-TW" altLang="en-US" sz="1100" dirty="0">
                <a:solidFill>
                  <a:srgbClr val="000000"/>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dirty="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rPr>
                <a:t>113</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7</a:t>
              </a:r>
              <a:r>
                <a:rPr lang="zh-TW" altLang="en-US" dirty="0">
                  <a:solidFill>
                    <a:srgbClr val="000000"/>
                  </a:solidFill>
                  <a:latin typeface="微軟正黑體" panose="020B0604030504040204" pitchFamily="34" charset="-120"/>
                </a:rPr>
                <a:t>～</a:t>
              </a:r>
              <a:r>
                <a:rPr lang="en-US" altLang="zh-TW" dirty="0">
                  <a:solidFill>
                    <a:srgbClr val="000000"/>
                  </a:solidFill>
                  <a:latin typeface="微軟正黑體" panose="020B0604030504040204" pitchFamily="34" charset="-120"/>
                </a:rPr>
                <a:t>13</a:t>
              </a:r>
              <a:r>
                <a:rPr lang="zh-TW" altLang="en-US" dirty="0">
                  <a:solidFill>
                    <a:srgbClr val="000000"/>
                  </a:solidFill>
                  <a:latin typeface="微軟正黑體" panose="020B0604030504040204" pitchFamily="34" charset="-120"/>
                </a:rPr>
                <a:t>日</a:t>
              </a:r>
              <a:endParaRPr lang="zh-TW" altLang="en-US" dirty="0">
                <a:solidFill>
                  <a:srgbClr val="000000"/>
                </a:solidFill>
                <a:latin typeface="微軟正黑體" panose="020B0604030504040204" pitchFamily="34" charset="-120"/>
                <a:ea typeface="微軟正黑體" panose="020B0604030504040204" pitchFamily="34"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寄發志願選填通知單：</a:t>
              </a:r>
              <a:r>
                <a:rPr lang="en-US" altLang="zh-TW" dirty="0">
                  <a:solidFill>
                    <a:srgbClr val="000000"/>
                  </a:solidFill>
                  <a:latin typeface="微軟正黑體" panose="020B0604030504040204" pitchFamily="34" charset="-120"/>
                </a:rPr>
                <a:t>113</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20</a:t>
              </a:r>
              <a:r>
                <a:rPr lang="zh-TW" altLang="en-US" dirty="0">
                  <a:solidFill>
                    <a:srgbClr val="000000"/>
                  </a:solidFill>
                  <a:latin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線上志願選填：</a:t>
              </a:r>
              <a:r>
                <a:rPr lang="en-US" altLang="zh-TW" dirty="0">
                  <a:solidFill>
                    <a:srgbClr val="000000"/>
                  </a:solidFill>
                  <a:latin typeface="微軟正黑體" panose="020B0604030504040204" pitchFamily="34" charset="-120"/>
                </a:rPr>
                <a:t>113</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24</a:t>
              </a:r>
              <a:r>
                <a:rPr lang="zh-TW" altLang="en-US" dirty="0">
                  <a:solidFill>
                    <a:srgbClr val="000000"/>
                  </a:solidFill>
                  <a:latin typeface="微軟正黑體" panose="020B0604030504040204" pitchFamily="34" charset="-120"/>
                </a:rPr>
                <a:t>～</a:t>
              </a:r>
              <a:r>
                <a:rPr lang="en-US" altLang="zh-TW" dirty="0">
                  <a:solidFill>
                    <a:srgbClr val="000000"/>
                  </a:solidFill>
                  <a:latin typeface="微軟正黑體" panose="020B0604030504040204" pitchFamily="34" charset="-120"/>
                </a:rPr>
                <a:t>28</a:t>
              </a:r>
              <a:r>
                <a:rPr lang="zh-TW" altLang="en-US" dirty="0">
                  <a:solidFill>
                    <a:srgbClr val="000000"/>
                  </a:solidFill>
                  <a:latin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放榜：</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9</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10</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報到後聲明放棄：</a:t>
              </a:r>
              <a:r>
                <a:rPr lang="en-US" altLang="zh-TW" dirty="0">
                  <a:solidFill>
                    <a:srgbClr val="000000"/>
                  </a:solidFill>
                  <a:latin typeface="微軟正黑體" panose="020B0604030504040204" pitchFamily="34" charset="-120"/>
                  <a:ea typeface="微軟正黑體" panose="020B0604030504040204" pitchFamily="34" charset="-120"/>
                </a:rPr>
                <a:t>113</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11</a:t>
              </a:r>
              <a:r>
                <a:rPr lang="zh-TW" altLang="en-US" dirty="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未放棄則不得參加後續入學報名</a:t>
              </a:r>
              <a:r>
                <a:rPr lang="en-US" altLang="zh-TW" dirty="0">
                  <a:solidFill>
                    <a:srgbClr val="000000"/>
                  </a:solidFill>
                  <a:latin typeface="微軟正黑體" panose="020B0604030504040204" pitchFamily="34" charset="-120"/>
                  <a:ea typeface="微軟正黑體" panose="020B0604030504040204" pitchFamily="34" charset="-120"/>
                </a:rPr>
                <a:t>)</a:t>
              </a:r>
            </a:p>
          </p:txBody>
        </p:sp>
        <p:sp>
          <p:nvSpPr>
            <p:cNvPr id="8" name="向下箭號 7"/>
            <p:cNvSpPr/>
            <p:nvPr/>
          </p:nvSpPr>
          <p:spPr>
            <a:xfrm>
              <a:off x="1102105" y="1226641"/>
              <a:ext cx="1109036" cy="5418888"/>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9" name="五邊形 8"/>
            <p:cNvSpPr/>
            <p:nvPr/>
          </p:nvSpPr>
          <p:spPr>
            <a:xfrm>
              <a:off x="627529" y="151770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第一階段：術科測驗</a:t>
              </a:r>
            </a:p>
          </p:txBody>
        </p:sp>
        <p:sp>
          <p:nvSpPr>
            <p:cNvPr id="10" name="五邊形 9"/>
            <p:cNvSpPr/>
            <p:nvPr/>
          </p:nvSpPr>
          <p:spPr>
            <a:xfrm>
              <a:off x="627529" y="313176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第二階段：資優鑑定</a:t>
              </a:r>
            </a:p>
          </p:txBody>
        </p:sp>
        <p:sp>
          <p:nvSpPr>
            <p:cNvPr id="11" name="五邊形 10"/>
            <p:cNvSpPr/>
            <p:nvPr/>
          </p:nvSpPr>
          <p:spPr>
            <a:xfrm>
              <a:off x="627529" y="4947863"/>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第三階段：聯合分發</a:t>
              </a:r>
            </a:p>
          </p:txBody>
        </p:sp>
      </p:grpSp>
      <p:sp>
        <p:nvSpPr>
          <p:cNvPr id="13" name="文字方塊 12"/>
          <p:cNvSpPr txBox="1"/>
          <p:nvPr/>
        </p:nvSpPr>
        <p:spPr>
          <a:xfrm>
            <a:off x="233083" y="972322"/>
            <a:ext cx="2954655" cy="369332"/>
          </a:xfrm>
          <a:prstGeom prst="rect">
            <a:avLst/>
          </a:prstGeom>
          <a:noFill/>
          <a:ln w="28575">
            <a:solidFill>
              <a:schemeClr val="accent3">
                <a:lumMod val="75000"/>
              </a:schemeClr>
            </a:solidFill>
          </a:ln>
        </p:spPr>
        <p:txBody>
          <a:bodyPr wrap="none" rtlCol="0">
            <a:spAutoFit/>
          </a:bodyPr>
          <a:lstStyle/>
          <a:p>
            <a:r>
              <a:rPr lang="zh-TW" altLang="en-US" dirty="0"/>
              <a:t>管道一：甄選入學聯合分發</a:t>
            </a:r>
          </a:p>
        </p:txBody>
      </p:sp>
    </p:spTree>
    <p:extLst>
      <p:ext uri="{BB962C8B-B14F-4D97-AF65-F5344CB8AC3E}">
        <p14:creationId xmlns:p14="http://schemas.microsoft.com/office/powerpoint/2010/main" val="8849314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1288" y="288689"/>
            <a:ext cx="10058400" cy="978408"/>
          </a:xfrm>
        </p:spPr>
        <p:txBody>
          <a:bodyPr/>
          <a:lstStyle/>
          <a:p>
            <a:r>
              <a:rPr lang="en-US" altLang="zh-TW" dirty="0">
                <a:latin typeface="+mj-ea"/>
              </a:rPr>
              <a:t>113</a:t>
            </a:r>
            <a:r>
              <a:rPr lang="zh-TW" altLang="en-US" dirty="0">
                <a:latin typeface="+mj-ea"/>
              </a:rPr>
              <a:t>學年度藝才班甄選入學各班考科</a:t>
            </a:r>
            <a:endParaRPr lang="zh-TW" altLang="en-US" dirty="0"/>
          </a:p>
        </p:txBody>
      </p:sp>
      <p:graphicFrame>
        <p:nvGraphicFramePr>
          <p:cNvPr id="3" name="資料庫圖表 2"/>
          <p:cNvGraphicFramePr/>
          <p:nvPr>
            <p:extLst>
              <p:ext uri="{D42A27DB-BD31-4B8C-83A1-F6EECF244321}">
                <p14:modId xmlns:p14="http://schemas.microsoft.com/office/powerpoint/2010/main" val="142042061"/>
              </p:ext>
            </p:extLst>
          </p:nvPr>
        </p:nvGraphicFramePr>
        <p:xfrm>
          <a:off x="827531" y="1567543"/>
          <a:ext cx="10725913" cy="364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9286385"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a:t>
            </a:r>
            <a:r>
              <a:rPr lang="zh-TW" altLang="en-US" sz="1600" b="1" dirty="0">
                <a:solidFill>
                  <a:schemeClr val="bg1"/>
                </a:solidFill>
                <a:latin typeface="+mj-ea"/>
                <a:ea typeface="+mj-ea"/>
              </a:rPr>
              <a:t>分</a:t>
            </a:r>
          </a:p>
        </p:txBody>
      </p:sp>
      <p:sp>
        <p:nvSpPr>
          <p:cNvPr id="5" name="文字方塊 4"/>
          <p:cNvSpPr txBox="1"/>
          <p:nvPr/>
        </p:nvSpPr>
        <p:spPr>
          <a:xfrm>
            <a:off x="6538830"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400</a:t>
            </a:r>
            <a:r>
              <a:rPr lang="zh-TW" altLang="en-US" sz="1600" b="1" dirty="0">
                <a:solidFill>
                  <a:schemeClr val="bg1"/>
                </a:solidFill>
                <a:latin typeface="+mj-ea"/>
                <a:ea typeface="+mj-ea"/>
              </a:rPr>
              <a:t>分</a:t>
            </a:r>
          </a:p>
        </p:txBody>
      </p:sp>
      <p:sp>
        <p:nvSpPr>
          <p:cNvPr id="6" name="文字方塊 5"/>
          <p:cNvSpPr txBox="1"/>
          <p:nvPr/>
        </p:nvSpPr>
        <p:spPr>
          <a:xfrm>
            <a:off x="3791275"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7" name="文字方塊 6"/>
          <p:cNvSpPr txBox="1"/>
          <p:nvPr/>
        </p:nvSpPr>
        <p:spPr>
          <a:xfrm>
            <a:off x="1161288" y="2102580"/>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8" name="矩形 7">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10" name="圖形 9" descr="調色盤">
            <a:extLst>
              <a:ext uri="{FF2B5EF4-FFF2-40B4-BE49-F238E27FC236}">
                <a16:creationId xmlns:a16="http://schemas.microsoft.com/office/drawing/2014/main" id="{49BD8F4E-8EDD-4A99-B83C-9CAE19A439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346" y="5476431"/>
            <a:ext cx="966537" cy="966537"/>
          </a:xfrm>
          <a:prstGeom prst="rect">
            <a:avLst/>
          </a:prstGeom>
        </p:spPr>
      </p:pic>
    </p:spTree>
    <p:extLst>
      <p:ext uri="{BB962C8B-B14F-4D97-AF65-F5344CB8AC3E}">
        <p14:creationId xmlns:p14="http://schemas.microsoft.com/office/powerpoint/2010/main" val="557082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71124"/>
            <a:ext cx="10058400" cy="1030660"/>
          </a:xfrm>
        </p:spPr>
        <p:txBody>
          <a:bodyPr/>
          <a:lstStyle/>
          <a:p>
            <a:pPr algn="ctr"/>
            <a:r>
              <a:rPr lang="en-US" altLang="zh-TW" dirty="0">
                <a:latin typeface="+mj-ea"/>
              </a:rPr>
              <a:t>113</a:t>
            </a:r>
            <a:r>
              <a:rPr lang="zh-TW" altLang="en-US" dirty="0">
                <a:latin typeface="+mj-ea"/>
              </a:rPr>
              <a:t>學年度藝才班甄選入學重要提醒</a:t>
            </a:r>
            <a:endParaRPr lang="zh-TW" altLang="en-US" dirty="0"/>
          </a:p>
        </p:txBody>
      </p:sp>
      <p:sp>
        <p:nvSpPr>
          <p:cNvPr id="3" name="矩形 2"/>
          <p:cNvSpPr/>
          <p:nvPr/>
        </p:nvSpPr>
        <p:spPr>
          <a:xfrm>
            <a:off x="1288868" y="1201784"/>
            <a:ext cx="9836332" cy="5755422"/>
          </a:xfrm>
          <a:prstGeom prst="rect">
            <a:avLst/>
          </a:prstGeom>
        </p:spPr>
        <p:txBody>
          <a:bodyPr wrap="square">
            <a:spAutoFit/>
          </a:bodyPr>
          <a:lstStyle/>
          <a:p>
            <a:pPr marL="342900" indent="-342900">
              <a:buFont typeface="Wingdings" panose="05000000000000000000" pitchFamily="2" charset="2"/>
              <a:buChar char="l"/>
            </a:pPr>
            <a:r>
              <a:rPr lang="zh-TW" altLang="en-US" sz="3200" dirty="0">
                <a:solidFill>
                  <a:srgbClr val="000000"/>
                </a:solidFill>
                <a:latin typeface="+mj-ea"/>
                <a:ea typeface="+mj-ea"/>
              </a:rPr>
              <a:t>可以</a:t>
            </a:r>
            <a:r>
              <a:rPr lang="zh-TW" altLang="en-US" sz="3200" dirty="0">
                <a:solidFill>
                  <a:srgbClr val="FF0000"/>
                </a:solidFill>
                <a:latin typeface="+mj-ea"/>
                <a:ea typeface="+mj-ea"/>
              </a:rPr>
              <a:t>跨區</a:t>
            </a:r>
            <a:r>
              <a:rPr lang="zh-TW" altLang="en-US" sz="3200" dirty="0">
                <a:solidFill>
                  <a:srgbClr val="000000"/>
                </a:solidFill>
                <a:latin typeface="+mj-ea"/>
                <a:ea typeface="+mj-ea"/>
              </a:rPr>
              <a:t>報名，不受原就讀國中就學區限制。</a:t>
            </a:r>
            <a:br>
              <a:rPr lang="en-US" altLang="zh-TW" sz="32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同類藝才班是同時間辦理術科測驗，因此僅能擇一考區</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solidFill>
                <a:srgbClr val="000000"/>
              </a:solidFill>
              <a:latin typeface="+mj-ea"/>
              <a:ea typeface="+mj-ea"/>
            </a:endParaRPr>
          </a:p>
          <a:p>
            <a:pPr marL="342900" indent="-342900">
              <a:buFont typeface="Wingdings" panose="05000000000000000000" pitchFamily="2" charset="2"/>
              <a:buChar char="l"/>
            </a:pPr>
            <a:r>
              <a:rPr lang="zh-TW" altLang="en-US" sz="3200" dirty="0">
                <a:latin typeface="+mj-ea"/>
                <a:ea typeface="+mj-ea"/>
              </a:rPr>
              <a:t>可</a:t>
            </a:r>
            <a:r>
              <a:rPr lang="zh-TW" altLang="en-US" sz="3200" dirty="0">
                <a:solidFill>
                  <a:srgbClr val="FF0000"/>
                </a:solidFill>
                <a:latin typeface="+mj-ea"/>
                <a:ea typeface="+mj-ea"/>
              </a:rPr>
              <a:t>同時報名</a:t>
            </a:r>
            <a:r>
              <a:rPr lang="zh-TW" altLang="en-US" sz="3200" dirty="0">
                <a:latin typeface="+mj-ea"/>
                <a:ea typeface="+mj-ea"/>
              </a:rPr>
              <a:t>不同類別藝術才能班，但仍須考量</a:t>
            </a:r>
            <a:r>
              <a:rPr lang="zh-TW" altLang="en-US" sz="3200" dirty="0">
                <a:solidFill>
                  <a:srgbClr val="FF0000"/>
                </a:solidFill>
                <a:latin typeface="+mj-ea"/>
                <a:ea typeface="+mj-ea"/>
              </a:rPr>
              <a:t>術科測驗日程</a:t>
            </a:r>
            <a:r>
              <a:rPr lang="zh-TW" altLang="en-US" sz="3200" dirty="0">
                <a:latin typeface="+mj-ea"/>
                <a:ea typeface="+mj-ea"/>
              </a:rPr>
              <a:t>。</a:t>
            </a:r>
            <a:br>
              <a:rPr lang="en-US" altLang="zh-TW" sz="3200" dirty="0">
                <a:solidFill>
                  <a:srgbClr val="000000"/>
                </a:solidFill>
                <a:latin typeface="+mj-ea"/>
                <a:ea typeface="+mj-ea"/>
              </a:rPr>
            </a:br>
            <a:r>
              <a:rPr lang="en-US" altLang="zh-TW" sz="2400" dirty="0">
                <a:solidFill>
                  <a:srgbClr val="000000"/>
                </a:solidFill>
                <a:latin typeface="+mj-ea"/>
                <a:ea typeface="+mj-ea"/>
              </a:rPr>
              <a:t>(</a:t>
            </a:r>
            <a:r>
              <a:rPr lang="zh-TW" altLang="en-US" sz="2400" dirty="0">
                <a:solidFill>
                  <a:srgbClr val="000000"/>
                </a:solidFill>
                <a:latin typeface="+mj-ea"/>
                <a:ea typeface="+mj-ea"/>
              </a:rPr>
              <a:t>美術和戲劇同週；音樂和舞蹈同週</a:t>
            </a:r>
            <a:r>
              <a:rPr lang="en-US" altLang="zh-TW" sz="2400" dirty="0">
                <a:solidFill>
                  <a:srgbClr val="000000"/>
                </a:solidFill>
                <a:latin typeface="+mj-ea"/>
                <a:ea typeface="+mj-ea"/>
              </a:rPr>
              <a:t>)</a:t>
            </a:r>
            <a:br>
              <a:rPr lang="en-US" altLang="zh-TW" sz="28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例如</a:t>
            </a:r>
            <a:r>
              <a:rPr lang="en-US" altLang="zh-TW" sz="2000" b="1" dirty="0">
                <a:solidFill>
                  <a:srgbClr val="000000"/>
                </a:solidFill>
                <a:latin typeface="+mj-ea"/>
                <a:ea typeface="+mj-ea"/>
              </a:rPr>
              <a:t>:</a:t>
            </a:r>
            <a:r>
              <a:rPr lang="zh-TW" altLang="en-US" sz="2000" b="1" dirty="0">
                <a:solidFill>
                  <a:srgbClr val="000000"/>
                </a:solidFill>
                <a:latin typeface="+mj-ea"/>
                <a:ea typeface="+mj-ea"/>
              </a:rPr>
              <a:t>可同時報名南區舞蹈和戲劇；中區美術和南區音樂</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latin typeface="+mj-ea"/>
              <a:ea typeface="+mj-ea"/>
            </a:endParaRPr>
          </a:p>
          <a:p>
            <a:pPr marL="342900" indent="-342900">
              <a:buFont typeface="Wingdings" panose="05000000000000000000" pitchFamily="2" charset="2"/>
              <a:buChar char="l"/>
            </a:pPr>
            <a:r>
              <a:rPr lang="zh-TW" altLang="en-US" sz="3200" dirty="0">
                <a:latin typeface="+mj-ea"/>
              </a:rPr>
              <a:t>「術科測驗」及「聯合分發」別報名，須</a:t>
            </a:r>
            <a:r>
              <a:rPr lang="zh-TW" altLang="en-US" sz="3200" dirty="0">
                <a:solidFill>
                  <a:srgbClr val="FF0000"/>
                </a:solidFill>
                <a:latin typeface="+mj-ea"/>
              </a:rPr>
              <a:t>同一區</a:t>
            </a:r>
            <a:r>
              <a:rPr lang="zh-TW" altLang="en-US" sz="3200" dirty="0">
                <a:latin typeface="+mj-ea"/>
              </a:rPr>
              <a:t> 。</a:t>
            </a:r>
            <a:endParaRPr lang="en-US" altLang="zh-TW" sz="3200" dirty="0">
              <a:latin typeface="+mj-ea"/>
              <a:ea typeface="+mj-ea"/>
            </a:endParaRPr>
          </a:p>
          <a:p>
            <a:pPr marL="342900" indent="-342900">
              <a:buFont typeface="Wingdings" panose="05000000000000000000" pitchFamily="2" charset="2"/>
              <a:buChar char="l"/>
            </a:pPr>
            <a:r>
              <a:rPr lang="zh-TW" altLang="en-US" sz="3200" dirty="0">
                <a:latin typeface="+mj-ea"/>
                <a:ea typeface="+mj-ea"/>
              </a:rPr>
              <a:t>強烈提醒考生於術科測驗之外，均須報名</a:t>
            </a:r>
            <a:r>
              <a:rPr lang="zh-TW" altLang="en-US" sz="3200" dirty="0">
                <a:solidFill>
                  <a:srgbClr val="FF0000"/>
                </a:solidFill>
                <a:latin typeface="+mj-ea"/>
                <a:ea typeface="+mj-ea"/>
              </a:rPr>
              <a:t>該年度</a:t>
            </a:r>
            <a:r>
              <a:rPr lang="zh-TW" altLang="en-US" sz="3200" dirty="0">
                <a:latin typeface="+mj-ea"/>
                <a:ea typeface="+mj-ea"/>
              </a:rPr>
              <a:t>國中教育會考，因為各招生學校可針對</a:t>
            </a:r>
            <a:r>
              <a:rPr lang="zh-TW" altLang="en-US" sz="3200" u="sng" dirty="0">
                <a:latin typeface="+mj-ea"/>
                <a:ea typeface="+mj-ea"/>
              </a:rPr>
              <a:t>國中教育會考</a:t>
            </a:r>
            <a:r>
              <a:rPr lang="zh-TW" altLang="en-US" sz="3200" dirty="0">
                <a:latin typeface="+mj-ea"/>
                <a:ea typeface="+mj-ea"/>
              </a:rPr>
              <a:t>、</a:t>
            </a:r>
            <a:r>
              <a:rPr lang="zh-TW" altLang="en-US" sz="3200" u="sng" dirty="0">
                <a:latin typeface="+mj-ea"/>
                <a:ea typeface="+mj-ea"/>
              </a:rPr>
              <a:t>術科測驗某科目</a:t>
            </a:r>
            <a:r>
              <a:rPr lang="zh-TW" altLang="en-US" sz="3200" dirty="0">
                <a:latin typeface="+mj-ea"/>
                <a:ea typeface="+mj-ea"/>
              </a:rPr>
              <a:t>或</a:t>
            </a:r>
            <a:r>
              <a:rPr lang="zh-TW" altLang="en-US" sz="3200" u="sng" dirty="0">
                <a:latin typeface="+mj-ea"/>
                <a:ea typeface="+mj-ea"/>
              </a:rPr>
              <a:t>總成績</a:t>
            </a:r>
            <a:r>
              <a:rPr lang="zh-TW" altLang="en-US" sz="3200" dirty="0">
                <a:latin typeface="+mj-ea"/>
                <a:ea typeface="+mj-ea"/>
              </a:rPr>
              <a:t>設定門檻。</a:t>
            </a:r>
            <a:br>
              <a:rPr lang="en-US" altLang="zh-TW" sz="3200" dirty="0">
                <a:latin typeface="+mj-ea"/>
                <a:ea typeface="+mj-ea"/>
              </a:rPr>
            </a:br>
            <a:r>
              <a:rPr lang="zh-TW" altLang="en-US" sz="2400" dirty="0">
                <a:solidFill>
                  <a:srgbClr val="0070C0"/>
                </a:solidFill>
                <a:latin typeface="+mj-ea"/>
                <a:ea typeface="+mj-ea"/>
              </a:rPr>
              <a:t>通過該校門檻者，使得參加該校分發。國中教育會考僅做為門檻，不列入總成績計算。</a:t>
            </a:r>
            <a:endParaRPr lang="zh-TW" altLang="en-US" sz="3200" dirty="0">
              <a:solidFill>
                <a:srgbClr val="0070C0"/>
              </a:solidFill>
              <a:latin typeface="+mj-ea"/>
              <a:ea typeface="+mj-ea"/>
            </a:endParaRPr>
          </a:p>
        </p:txBody>
      </p:sp>
      <p:pic>
        <p:nvPicPr>
          <p:cNvPr id="5" name="圖形 4" descr="戲劇">
            <a:extLst>
              <a:ext uri="{FF2B5EF4-FFF2-40B4-BE49-F238E27FC236}">
                <a16:creationId xmlns:a16="http://schemas.microsoft.com/office/drawing/2014/main" id="{F63D91C3-3F1F-44CF-B773-CB5EFC03D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679" y="5414211"/>
            <a:ext cx="914400" cy="914400"/>
          </a:xfrm>
          <a:prstGeom prst="rect">
            <a:avLst/>
          </a:prstGeom>
        </p:spPr>
      </p:pic>
    </p:spTree>
    <p:extLst>
      <p:ext uri="{BB962C8B-B14F-4D97-AF65-F5344CB8AC3E}">
        <p14:creationId xmlns:p14="http://schemas.microsoft.com/office/powerpoint/2010/main" val="6226255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04534"/>
          </a:xfrm>
        </p:spPr>
        <p:txBody>
          <a:bodyPr/>
          <a:lstStyle/>
          <a:p>
            <a:pPr algn="ctr"/>
            <a:r>
              <a:rPr lang="zh-TW" altLang="en-US" dirty="0"/>
              <a:t>藝才班相關資訊</a:t>
            </a:r>
          </a:p>
        </p:txBody>
      </p:sp>
      <p:sp>
        <p:nvSpPr>
          <p:cNvPr id="3" name="矩形 2"/>
          <p:cNvSpPr/>
          <p:nvPr/>
        </p:nvSpPr>
        <p:spPr>
          <a:xfrm>
            <a:off x="1816607" y="3429375"/>
            <a:ext cx="9860731" cy="2800767"/>
          </a:xfrm>
          <a:prstGeom prst="rect">
            <a:avLst/>
          </a:prstGeom>
        </p:spPr>
        <p:txBody>
          <a:bodyPr wrap="square">
            <a:spAutoFit/>
          </a:bodyPr>
          <a:lstStyle/>
          <a:p>
            <a:pPr algn="ctr"/>
            <a:r>
              <a:rPr lang="zh-TW" altLang="en-US" sz="4800" dirty="0">
                <a:solidFill>
                  <a:srgbClr val="000000"/>
                </a:solidFill>
                <a:latin typeface="+mj-ea"/>
                <a:ea typeface="+mj-ea"/>
              </a:rPr>
              <a:t>高級中等學校藝術才能班</a:t>
            </a:r>
            <a:br>
              <a:rPr lang="en-US" altLang="zh-TW" sz="4800" dirty="0">
                <a:solidFill>
                  <a:srgbClr val="000000"/>
                </a:solidFill>
                <a:latin typeface="+mj-ea"/>
                <a:ea typeface="+mj-ea"/>
              </a:rPr>
            </a:br>
            <a:r>
              <a:rPr lang="zh-TW" altLang="en-US" sz="4800" dirty="0">
                <a:solidFill>
                  <a:srgbClr val="000000"/>
                </a:solidFill>
                <a:latin typeface="+mj-ea"/>
                <a:ea typeface="+mj-ea"/>
              </a:rPr>
              <a:t>線上報名登錄系統</a:t>
            </a:r>
          </a:p>
          <a:p>
            <a:r>
              <a:rPr lang="en-US" altLang="zh-TW" sz="4400" dirty="0">
                <a:solidFill>
                  <a:srgbClr val="0563C2"/>
                </a:solidFill>
                <a:latin typeface="+mj-ea"/>
                <a:ea typeface="+mj-ea"/>
              </a:rPr>
              <a:t>https://art.sen.edu.tw</a:t>
            </a:r>
          </a:p>
          <a:p>
            <a:r>
              <a:rPr lang="zh-TW" altLang="en-US" sz="3600" dirty="0">
                <a:solidFill>
                  <a:srgbClr val="000000"/>
                </a:solidFill>
                <a:latin typeface="+mj-ea"/>
                <a:ea typeface="+mj-ea"/>
              </a:rPr>
              <a:t>系統專線</a:t>
            </a:r>
            <a:r>
              <a:rPr lang="en-US" altLang="zh-TW" sz="3600" dirty="0">
                <a:solidFill>
                  <a:srgbClr val="000000"/>
                </a:solidFill>
                <a:latin typeface="+mj-ea"/>
                <a:ea typeface="+mj-ea"/>
              </a:rPr>
              <a:t>:049-2910960 </a:t>
            </a:r>
            <a:r>
              <a:rPr lang="zh-TW" altLang="en-US" sz="3600" dirty="0">
                <a:solidFill>
                  <a:srgbClr val="000000"/>
                </a:solidFill>
                <a:latin typeface="+mj-ea"/>
                <a:ea typeface="+mj-ea"/>
              </a:rPr>
              <a:t>轉 </a:t>
            </a:r>
            <a:r>
              <a:rPr lang="en-US" altLang="zh-TW" sz="3600" dirty="0">
                <a:solidFill>
                  <a:srgbClr val="000000"/>
                </a:solidFill>
                <a:latin typeface="+mj-ea"/>
                <a:ea typeface="+mj-ea"/>
              </a:rPr>
              <a:t>3971</a:t>
            </a:r>
            <a:r>
              <a:rPr lang="zh-TW" altLang="en-US" sz="3600" dirty="0">
                <a:solidFill>
                  <a:srgbClr val="000000"/>
                </a:solidFill>
                <a:latin typeface="+mj-ea"/>
                <a:ea typeface="+mj-ea"/>
              </a:rPr>
              <a:t>、</a:t>
            </a:r>
            <a:r>
              <a:rPr lang="en-US" altLang="zh-TW" sz="3600" dirty="0">
                <a:solidFill>
                  <a:srgbClr val="000000"/>
                </a:solidFill>
                <a:latin typeface="+mj-ea"/>
                <a:ea typeface="+mj-ea"/>
              </a:rPr>
              <a:t>3765</a:t>
            </a:r>
            <a:r>
              <a:rPr lang="zh-TW" altLang="en-US" sz="3600" dirty="0">
                <a:solidFill>
                  <a:srgbClr val="000000"/>
                </a:solidFill>
                <a:latin typeface="+mj-ea"/>
                <a:ea typeface="+mj-ea"/>
              </a:rPr>
              <a:t>、</a:t>
            </a:r>
            <a:r>
              <a:rPr lang="en-US" altLang="zh-TW" sz="3600" dirty="0">
                <a:solidFill>
                  <a:srgbClr val="000000"/>
                </a:solidFill>
                <a:latin typeface="+mj-ea"/>
                <a:ea typeface="+mj-ea"/>
              </a:rPr>
              <a:t>3785</a:t>
            </a:r>
            <a:endParaRPr lang="zh-TW" altLang="en-US" sz="3600" dirty="0">
              <a:latin typeface="+mj-ea"/>
              <a:ea typeface="+mj-ea"/>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 t="10621" r="779" b="57287"/>
          <a:stretch/>
        </p:blipFill>
        <p:spPr>
          <a:xfrm>
            <a:off x="1148224" y="1401178"/>
            <a:ext cx="9980024" cy="1815739"/>
          </a:xfrm>
          <a:prstGeom prst="rect">
            <a:avLst/>
          </a:prstGeom>
        </p:spPr>
      </p:pic>
    </p:spTree>
    <p:extLst>
      <p:ext uri="{BB962C8B-B14F-4D97-AF65-F5344CB8AC3E}">
        <p14:creationId xmlns:p14="http://schemas.microsoft.com/office/powerpoint/2010/main" val="132911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45301" y="1515649"/>
            <a:ext cx="8059871" cy="3776846"/>
          </a:xfrm>
        </p:spPr>
        <p:txBody>
          <a:bodyPr>
            <a:noAutofit/>
          </a:bodyPr>
          <a:lstStyle/>
          <a:p>
            <a:r>
              <a:rPr lang="zh-TW" altLang="en-US" sz="6600" dirty="0">
                <a:latin typeface="+mj-ea"/>
              </a:rPr>
              <a:t>國中教育會考</a:t>
            </a:r>
            <a:br>
              <a:rPr lang="en-US" altLang="zh-TW" sz="6600" dirty="0">
                <a:latin typeface="+mj-ea"/>
              </a:rPr>
            </a:br>
            <a:r>
              <a:rPr lang="zh-TW" altLang="en-US" sz="6600" dirty="0">
                <a:latin typeface="+mj-ea"/>
              </a:rPr>
              <a:t>為</a:t>
            </a:r>
            <a:r>
              <a:rPr lang="zh-TW" altLang="en-US" sz="6600" dirty="0">
                <a:solidFill>
                  <a:srgbClr val="FF0000"/>
                </a:solidFill>
                <a:latin typeface="+mj-ea"/>
              </a:rPr>
              <a:t>學力品質測驗</a:t>
            </a:r>
            <a:br>
              <a:rPr lang="en-US" altLang="zh-TW" sz="6600" dirty="0">
                <a:latin typeface="+mj-ea"/>
              </a:rPr>
            </a:br>
            <a:r>
              <a:rPr lang="zh-TW" altLang="en-US" sz="5400" dirty="0">
                <a:solidFill>
                  <a:schemeClr val="accent2">
                    <a:lumMod val="75000"/>
                  </a:schemeClr>
                </a:solidFill>
                <a:latin typeface="+mj-ea"/>
              </a:rPr>
              <a:t>所有國中九年級同學</a:t>
            </a:r>
            <a:br>
              <a:rPr lang="en-US" altLang="zh-TW" sz="5400" dirty="0">
                <a:solidFill>
                  <a:schemeClr val="accent2">
                    <a:lumMod val="75000"/>
                  </a:schemeClr>
                </a:solidFill>
                <a:latin typeface="+mj-ea"/>
              </a:rPr>
            </a:br>
            <a:r>
              <a:rPr lang="zh-TW" altLang="en-US" sz="5400" dirty="0">
                <a:solidFill>
                  <a:schemeClr val="accent2">
                    <a:lumMod val="75000"/>
                  </a:schemeClr>
                </a:solidFill>
                <a:latin typeface="+mj-ea"/>
              </a:rPr>
              <a:t>都必須參加國中教育會考</a:t>
            </a:r>
          </a:p>
        </p:txBody>
      </p:sp>
      <p:pic>
        <p:nvPicPr>
          <p:cNvPr id="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6293" y="2038570"/>
            <a:ext cx="649929" cy="649929"/>
          </a:xfrm>
          <a:prstGeom prst="rect">
            <a:avLst/>
          </a:prstGeom>
        </p:spPr>
      </p:pic>
    </p:spTree>
    <p:extLst>
      <p:ext uri="{BB962C8B-B14F-4D97-AF65-F5344CB8AC3E}">
        <p14:creationId xmlns:p14="http://schemas.microsoft.com/office/powerpoint/2010/main" val="17633099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體育班甄選入學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212466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97249"/>
            <a:ext cx="10058400" cy="1017597"/>
          </a:xfrm>
        </p:spPr>
        <p:txBody>
          <a:bodyPr/>
          <a:lstStyle/>
          <a:p>
            <a:pPr algn="ctr"/>
            <a:r>
              <a:rPr lang="zh-TW" altLang="en-US" dirty="0"/>
              <a:t>體育班甄選入學</a:t>
            </a:r>
          </a:p>
        </p:txBody>
      </p:sp>
      <p:sp>
        <p:nvSpPr>
          <p:cNvPr id="3" name="內容版面配置區 2"/>
          <p:cNvSpPr txBox="1">
            <a:spLocks/>
          </p:cNvSpPr>
          <p:nvPr/>
        </p:nvSpPr>
        <p:spPr>
          <a:xfrm>
            <a:off x="1528873" y="1214846"/>
            <a:ext cx="9300236" cy="535577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體育班招生管道分成</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種：</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多數招生名額採</a:t>
            </a:r>
            <a:r>
              <a:rPr lang="zh-TW" altLang="en-US" sz="2800" b="1" dirty="0">
                <a:solidFill>
                  <a:srgbClr val="FF0000"/>
                </a:solidFill>
                <a:latin typeface="微軟正黑體" panose="020B0604030504040204" pitchFamily="34" charset="-120"/>
                <a:ea typeface="微軟正黑體" panose="020B0604030504040204" pitchFamily="34" charset="-120"/>
              </a:rPr>
              <a:t>獨招</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部分招生名額採</a:t>
            </a:r>
            <a:r>
              <a:rPr lang="zh-TW" altLang="en-US" sz="2800" b="1" dirty="0">
                <a:solidFill>
                  <a:srgbClr val="FF0000"/>
                </a:solidFill>
                <a:latin typeface="微軟正黑體" panose="020B0604030504040204" pitchFamily="34" charset="-120"/>
                <a:ea typeface="微軟正黑體" panose="020B0604030504040204" pitchFamily="34" charset="-120"/>
              </a:rPr>
              <a:t>甄審</a:t>
            </a:r>
            <a:r>
              <a:rPr lang="zh-TW" altLang="en-US" sz="2800"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甄試</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個管道</a:t>
            </a:r>
            <a:endParaRPr lang="en-US" altLang="zh-TW" sz="28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高級中等學校體育班辦理</a:t>
            </a:r>
            <a:r>
              <a:rPr lang="zh-TW" altLang="en-US" sz="2800" dirty="0">
                <a:solidFill>
                  <a:srgbClr val="FF0000"/>
                </a:solidFill>
                <a:latin typeface="微軟正黑體" panose="020B0604030504040204" pitchFamily="34" charset="-120"/>
                <a:ea typeface="微軟正黑體" panose="020B0604030504040204" pitchFamily="34" charset="-120"/>
              </a:rPr>
              <a:t>特色招生甄選入學</a:t>
            </a:r>
            <a:r>
              <a:rPr lang="zh-TW" altLang="en-US" sz="2800" dirty="0">
                <a:latin typeface="微軟正黑體" panose="020B0604030504040204" pitchFamily="34" charset="-120"/>
                <a:ea typeface="微軟正黑體" panose="020B0604030504040204" pitchFamily="34" charset="-120"/>
              </a:rPr>
              <a:t>，係依</a:t>
            </a:r>
            <a:r>
              <a:rPr lang="zh-TW" altLang="en-US" sz="2800" dirty="0">
                <a:solidFill>
                  <a:srgbClr val="FF0000"/>
                </a:solidFill>
                <a:latin typeface="微軟正黑體" panose="020B0604030504040204" pitchFamily="34" charset="-120"/>
                <a:ea typeface="微軟正黑體" panose="020B0604030504040204" pitchFamily="34" charset="-120"/>
              </a:rPr>
              <a:t>術科測驗</a:t>
            </a:r>
            <a:r>
              <a:rPr lang="zh-TW" altLang="en-US" sz="2800" dirty="0">
                <a:latin typeface="微軟正黑體" panose="020B0604030504040204" pitchFamily="34" charset="-120"/>
                <a:ea typeface="微軟正黑體" panose="020B0604030504040204" pitchFamily="34" charset="-120"/>
              </a:rPr>
              <a:t>分數作為入學依據。</a:t>
            </a:r>
            <a:endParaRPr lang="en-US" altLang="zh-TW" sz="2800" dirty="0">
              <a:latin typeface="微軟正黑體" panose="020B0604030504040204" pitchFamily="34" charset="-120"/>
              <a:ea typeface="微軟正黑體" panose="020B0604030504040204" pitchFamily="34" charset="-120"/>
            </a:endParaRPr>
          </a:p>
          <a:p>
            <a:pPr marL="718820" lvl="1"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術科測驗內容包括基礎體能、專項技術及運動成就表現等，由學校依體育班發展運動種類及特色課程內容，設計考科及計分方式。</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招生方式得由學校選擇採取</a:t>
            </a:r>
            <a:r>
              <a:rPr lang="zh-TW" altLang="en-US" sz="2800" dirty="0">
                <a:solidFill>
                  <a:srgbClr val="FF0000"/>
                </a:solidFill>
                <a:latin typeface="微軟正黑體" panose="020B0604030504040204" pitchFamily="34" charset="-120"/>
                <a:ea typeface="微軟正黑體" panose="020B0604030504040204" pitchFamily="34" charset="-120"/>
              </a:rPr>
              <a:t>獨立</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FF0000"/>
                </a:solidFill>
                <a:latin typeface="微軟正黑體" panose="020B0604030504040204" pitchFamily="34" charset="-120"/>
                <a:ea typeface="微軟正黑體" panose="020B0604030504040204" pitchFamily="34" charset="-120"/>
              </a:rPr>
              <a:t>聯合</a:t>
            </a:r>
            <a:r>
              <a:rPr lang="zh-TW" altLang="en-US" sz="2800" dirty="0">
                <a:latin typeface="微軟正黑體" panose="020B0604030504040204" pitchFamily="34" charset="-120"/>
                <a:ea typeface="微軟正黑體" panose="020B0604030504040204" pitchFamily="34" charset="-120"/>
              </a:rPr>
              <a:t>招生方式為之，招生範圍則不受免試就學區限制，各校可跨區招生，學生也可跨區報考。</a:t>
            </a:r>
          </a:p>
        </p:txBody>
      </p:sp>
      <p:pic>
        <p:nvPicPr>
          <p:cNvPr id="5" name="圖形 4" descr="體操環">
            <a:extLst>
              <a:ext uri="{FF2B5EF4-FFF2-40B4-BE49-F238E27FC236}">
                <a16:creationId xmlns:a16="http://schemas.microsoft.com/office/drawing/2014/main" id="{E12146E0-00F4-41E0-9236-81AD083B1B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9830" y="1214845"/>
            <a:ext cx="1038727" cy="1038727"/>
          </a:xfrm>
          <a:prstGeom prst="rect">
            <a:avLst/>
          </a:prstGeom>
        </p:spPr>
      </p:pic>
    </p:spTree>
    <p:extLst>
      <p:ext uri="{BB962C8B-B14F-4D97-AF65-F5344CB8AC3E}">
        <p14:creationId xmlns:p14="http://schemas.microsoft.com/office/powerpoint/2010/main" val="12588785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241343651"/>
              </p:ext>
            </p:extLst>
          </p:nvPr>
        </p:nvGraphicFramePr>
        <p:xfrm>
          <a:off x="1445768" y="1410789"/>
          <a:ext cx="9775226"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足球">
            <a:extLst>
              <a:ext uri="{FF2B5EF4-FFF2-40B4-BE49-F238E27FC236}">
                <a16:creationId xmlns:a16="http://schemas.microsoft.com/office/drawing/2014/main" id="{50010F08-3B1C-42AC-B5A0-5D7A1F8A8E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8969" y="5582653"/>
            <a:ext cx="914400" cy="914400"/>
          </a:xfrm>
          <a:prstGeom prst="rect">
            <a:avLst/>
          </a:prstGeom>
        </p:spPr>
      </p:pic>
    </p:spTree>
    <p:extLst>
      <p:ext uri="{BB962C8B-B14F-4D97-AF65-F5344CB8AC3E}">
        <p14:creationId xmlns:p14="http://schemas.microsoft.com/office/powerpoint/2010/main" val="33053504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a:latin typeface="+mj-ea"/>
              </a:rPr>
              <a:t>113</a:t>
            </a:r>
            <a:r>
              <a:rPr lang="zh-TW" altLang="en-US">
                <a:latin typeface="+mj-ea"/>
              </a:rPr>
              <a:t>學年</a:t>
            </a:r>
            <a:r>
              <a:rPr lang="zh-TW" altLang="en-US" dirty="0">
                <a:latin typeface="+mj-ea"/>
              </a:rPr>
              <a:t>度</a:t>
            </a: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3860888242"/>
              </p:ext>
            </p:extLst>
          </p:nvPr>
        </p:nvGraphicFramePr>
        <p:xfrm>
          <a:off x="1445767" y="1410789"/>
          <a:ext cx="10297741"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游泳">
            <a:extLst>
              <a:ext uri="{FF2B5EF4-FFF2-40B4-BE49-F238E27FC236}">
                <a16:creationId xmlns:a16="http://schemas.microsoft.com/office/drawing/2014/main" id="{F28E8BD4-FC5F-4117-B94F-8AEE51846C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492" y="5534527"/>
            <a:ext cx="914400" cy="914400"/>
          </a:xfrm>
          <a:prstGeom prst="rect">
            <a:avLst/>
          </a:prstGeom>
        </p:spPr>
      </p:pic>
    </p:spTree>
    <p:extLst>
      <p:ext uri="{BB962C8B-B14F-4D97-AF65-F5344CB8AC3E}">
        <p14:creationId xmlns:p14="http://schemas.microsoft.com/office/powerpoint/2010/main" val="27547654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910335285"/>
              </p:ext>
            </p:extLst>
          </p:nvPr>
        </p:nvGraphicFramePr>
        <p:xfrm>
          <a:off x="1328201" y="1397727"/>
          <a:ext cx="10297741"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3260758" y="5875487"/>
            <a:ext cx="6771515" cy="493725"/>
          </a:xfrm>
          <a:prstGeom prst="rect">
            <a:avLst/>
          </a:prstGeom>
          <a:ln w="57150">
            <a:solidFill>
              <a:schemeClr val="accent2"/>
            </a:solidFill>
          </a:ln>
        </p:spPr>
        <p:txBody>
          <a:bodyPr wrap="square">
            <a:spAutoFit/>
          </a:bodyPr>
          <a:lstStyle/>
          <a:p>
            <a:pPr algn="ctr">
              <a:lnSpc>
                <a:spcPts val="3500"/>
              </a:lnSpc>
              <a:spcBef>
                <a:spcPct val="0"/>
              </a:spcBef>
            </a:pPr>
            <a:r>
              <a:rPr lang="zh-TW" altLang="en-US" sz="2200" b="1" dirty="0">
                <a:latin typeface="微軟正黑體" panose="020B0604030504040204" pitchFamily="34" charset="-120"/>
                <a:cs typeface="Times New Roman" pitchFamily="18" charset="0"/>
              </a:rPr>
              <a:t>甄審及甄試由教育部辦理，單獨招生由學校辦理。</a:t>
            </a:r>
          </a:p>
        </p:txBody>
      </p:sp>
      <p:pic>
        <p:nvPicPr>
          <p:cNvPr id="6" name="圖形 5" descr="棒球">
            <a:extLst>
              <a:ext uri="{FF2B5EF4-FFF2-40B4-BE49-F238E27FC236}">
                <a16:creationId xmlns:a16="http://schemas.microsoft.com/office/drawing/2014/main" id="{1FD9E6E2-F329-4956-A838-B9B7EB9014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801" y="5277394"/>
            <a:ext cx="914400" cy="914400"/>
          </a:xfrm>
          <a:prstGeom prst="rect">
            <a:avLst/>
          </a:prstGeom>
        </p:spPr>
      </p:pic>
    </p:spTree>
    <p:extLst>
      <p:ext uri="{BB962C8B-B14F-4D97-AF65-F5344CB8AC3E}">
        <p14:creationId xmlns:p14="http://schemas.microsoft.com/office/powerpoint/2010/main" val="34531699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dirty="0">
                <a:latin typeface="+mj-ea"/>
              </a:rPr>
              <a:t>113</a:t>
            </a:r>
            <a:r>
              <a:rPr lang="zh-TW" altLang="en-US" dirty="0">
                <a:latin typeface="+mj-ea"/>
              </a:rPr>
              <a:t>學年度</a:t>
            </a: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3160540584"/>
              </p:ext>
            </p:extLst>
          </p:nvPr>
        </p:nvGraphicFramePr>
        <p:xfrm>
          <a:off x="1049455" y="1502229"/>
          <a:ext cx="10511174"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健身運動員">
            <a:extLst>
              <a:ext uri="{FF2B5EF4-FFF2-40B4-BE49-F238E27FC236}">
                <a16:creationId xmlns:a16="http://schemas.microsoft.com/office/drawing/2014/main" id="{5CF54E60-68FB-4BDC-AC43-D2C82D3813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095" y="5544838"/>
            <a:ext cx="914400" cy="914400"/>
          </a:xfrm>
          <a:prstGeom prst="rect">
            <a:avLst/>
          </a:prstGeom>
        </p:spPr>
      </p:pic>
    </p:spTree>
    <p:extLst>
      <p:ext uri="{BB962C8B-B14F-4D97-AF65-F5344CB8AC3E}">
        <p14:creationId xmlns:p14="http://schemas.microsoft.com/office/powerpoint/2010/main" val="15076323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0659" y="197249"/>
            <a:ext cx="10058400" cy="1017597"/>
          </a:xfrm>
        </p:spPr>
        <p:txBody>
          <a:bodyPr>
            <a:normAutofit/>
          </a:bodyPr>
          <a:lstStyle/>
          <a:p>
            <a:pPr algn="ctr"/>
            <a:r>
              <a:rPr lang="zh-TW" altLang="en-US" sz="4400" dirty="0">
                <a:latin typeface="微軟正黑體" panose="020B0604030504040204" pitchFamily="34" charset="-120"/>
              </a:rPr>
              <a:t>中等以上學校運動績優學生升學輔導網</a:t>
            </a:r>
            <a:endParaRPr lang="zh-TW" altLang="en-US" sz="44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311" t="9495" r="1344" b="5080"/>
          <a:stretch/>
        </p:blipFill>
        <p:spPr>
          <a:xfrm>
            <a:off x="1142346" y="1214846"/>
            <a:ext cx="9791265" cy="4833257"/>
          </a:xfrm>
          <a:prstGeom prst="rect">
            <a:avLst/>
          </a:prstGeom>
        </p:spPr>
      </p:pic>
      <p:sp>
        <p:nvSpPr>
          <p:cNvPr id="4" name="矩形 3"/>
          <p:cNvSpPr/>
          <p:nvPr/>
        </p:nvSpPr>
        <p:spPr>
          <a:xfrm>
            <a:off x="6325011" y="6048103"/>
            <a:ext cx="4720287"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https://lulu.ntus.edu.tw/</a:t>
            </a:r>
          </a:p>
        </p:txBody>
      </p:sp>
    </p:spTree>
    <p:extLst>
      <p:ext uri="{BB962C8B-B14F-4D97-AF65-F5344CB8AC3E}">
        <p14:creationId xmlns:p14="http://schemas.microsoft.com/office/powerpoint/2010/main" val="37220147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其他入學管道</a:t>
            </a:r>
          </a:p>
        </p:txBody>
      </p:sp>
      <p:sp>
        <p:nvSpPr>
          <p:cNvPr id="5" name="文字版面配置區 4"/>
          <p:cNvSpPr>
            <a:spLocks noGrp="1"/>
          </p:cNvSpPr>
          <p:nvPr>
            <p:ph type="body" idx="1"/>
          </p:nvPr>
        </p:nvSpPr>
        <p:spPr/>
        <p:txBody>
          <a:bodyPr>
            <a:normAutofit/>
          </a:bodyPr>
          <a:lstStyle/>
          <a:p>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含特殊身分學生入學</a:t>
            </a:r>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endParaRPr lang="zh-TW" altLang="en-US" sz="1100" dirty="0"/>
          </a:p>
        </p:txBody>
      </p:sp>
    </p:spTree>
    <p:extLst>
      <p:ext uri="{BB962C8B-B14F-4D97-AF65-F5344CB8AC3E}">
        <p14:creationId xmlns:p14="http://schemas.microsoft.com/office/powerpoint/2010/main" val="2610365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65036"/>
            <a:ext cx="10058400" cy="1283208"/>
          </a:xfrm>
        </p:spPr>
        <p:txBody>
          <a:bodyPr/>
          <a:lstStyle/>
          <a:p>
            <a:pPr algn="ctr"/>
            <a:r>
              <a:rPr lang="zh-TW" altLang="en-US" dirty="0"/>
              <a:t>實驗學校單獨招生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584089" y="1676100"/>
            <a:ext cx="9436608" cy="4829631"/>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ea typeface="微軟正黑體" panose="020B0604030504040204" pitchFamily="34" charset="-120"/>
              </a:rPr>
              <a:t>臺北市芳和實驗中學</a:t>
            </a:r>
            <a:r>
              <a:rPr lang="zh-TW" altLang="en-US" sz="3600" dirty="0">
                <a:latin typeface="微軟正黑體" panose="020B0604030504040204" pitchFamily="34" charset="-120"/>
                <a:ea typeface="微軟正黑體" panose="020B0604030504040204" pitchFamily="34" charset="-120"/>
              </a:rPr>
              <a:t>，於</a:t>
            </a:r>
            <a:r>
              <a:rPr lang="en-US" altLang="zh-TW" sz="3600" dirty="0">
                <a:latin typeface="微軟正黑體" panose="020B0604030504040204" pitchFamily="34" charset="-120"/>
                <a:ea typeface="微軟正黑體" panose="020B0604030504040204" pitchFamily="34" charset="-120"/>
              </a:rPr>
              <a:t>110</a:t>
            </a:r>
            <a:r>
              <a:rPr lang="zh-TW" altLang="en-US" sz="3600" dirty="0">
                <a:latin typeface="微軟正黑體" panose="020B0604030504040204" pitchFamily="34" charset="-120"/>
                <a:ea typeface="微軟正黑體" panose="020B0604030504040204" pitchFamily="34" charset="-120"/>
              </a:rPr>
              <a:t>學年度起轉型為實驗完中，並開始招收高中部學生。</a:t>
            </a:r>
            <a:endParaRPr lang="en-US" altLang="zh-TW" sz="3600" dirty="0">
              <a:latin typeface="微軟正黑體" panose="020B0604030504040204" pitchFamily="34" charset="-120"/>
              <a:ea typeface="微軟正黑體" panose="020B0604030504040204" pitchFamily="34" charset="-120"/>
            </a:endParaRPr>
          </a:p>
          <a:p>
            <a:pPr marL="444500" indent="-444500">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718820" lvl="1" indent="-444500">
              <a:buClr>
                <a:schemeClr val="tx1"/>
              </a:buClr>
              <a:buFont typeface="Wingdings" panose="05000000000000000000" pitchFamily="2" charset="2"/>
              <a:buChar char="l"/>
            </a:pPr>
            <a:r>
              <a:rPr lang="en-US" altLang="zh-TW" sz="3400" dirty="0">
                <a:latin typeface="微軟正黑體" panose="020B0604030504040204" pitchFamily="34" charset="-120"/>
                <a:ea typeface="微軟正黑體" panose="020B0604030504040204" pitchFamily="34" charset="-120"/>
              </a:rPr>
              <a:t>113</a:t>
            </a:r>
            <a:r>
              <a:rPr lang="zh-TW" altLang="en-US" sz="3400" dirty="0">
                <a:latin typeface="微軟正黑體" panose="020B0604030504040204" pitchFamily="34" charset="-120"/>
                <a:ea typeface="微軟正黑體" panose="020B0604030504040204" pitchFamily="34" charset="-120"/>
              </a:rPr>
              <a:t>學年度預計</a:t>
            </a:r>
            <a:r>
              <a:rPr lang="en-US" altLang="zh-TW" sz="3400" dirty="0">
                <a:solidFill>
                  <a:srgbClr val="7030A0"/>
                </a:solidFill>
                <a:latin typeface="微軟正黑體" panose="020B0604030504040204" pitchFamily="34" charset="-120"/>
                <a:ea typeface="微軟正黑體" panose="020B0604030504040204" pitchFamily="34" charset="-120"/>
              </a:rPr>
              <a:t>50</a:t>
            </a:r>
            <a:r>
              <a:rPr lang="zh-TW" altLang="en-US" sz="3400" dirty="0">
                <a:solidFill>
                  <a:srgbClr val="7030A0"/>
                </a:solidFill>
                <a:latin typeface="微軟正黑體" panose="020B0604030504040204" pitchFamily="34" charset="-120"/>
                <a:ea typeface="微軟正黑體" panose="020B0604030504040204" pitchFamily="34" charset="-120"/>
              </a:rPr>
              <a:t>名</a:t>
            </a:r>
            <a:r>
              <a:rPr lang="zh-TW" altLang="en-US" sz="3400" dirty="0">
                <a:latin typeface="微軟正黑體" panose="020B0604030504040204" pitchFamily="34" charset="-120"/>
                <a:ea typeface="微軟正黑體" panose="020B0604030504040204" pitchFamily="34" charset="-120"/>
              </a:rPr>
              <a:t>高一新生</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對內直升招收</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對外單獨招生</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endParaRPr lang="en-US" altLang="zh-TW" sz="3400" dirty="0">
              <a:solidFill>
                <a:srgbClr val="7030A0"/>
              </a:solidFill>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rPr>
              <a:t>臺北市數位實驗高級中等學校</a:t>
            </a:r>
            <a:r>
              <a:rPr lang="zh-TW" altLang="en-US" sz="3600" dirty="0">
                <a:latin typeface="微軟正黑體" panose="020B0604030504040204" pitchFamily="34" charset="-120"/>
              </a:rPr>
              <a:t>，於</a:t>
            </a:r>
            <a:r>
              <a:rPr lang="en-US" altLang="zh-TW" sz="3600" dirty="0">
                <a:latin typeface="微軟正黑體" panose="020B0604030504040204" pitchFamily="34" charset="-120"/>
              </a:rPr>
              <a:t>111</a:t>
            </a:r>
            <a:r>
              <a:rPr lang="zh-TW" altLang="en-US" sz="3600" dirty="0">
                <a:latin typeface="微軟正黑體" panose="020B0604030504040204" pitchFamily="34" charset="-120"/>
              </a:rPr>
              <a:t>學年度起開始招生。</a:t>
            </a:r>
            <a:endParaRPr lang="en-US" altLang="zh-TW" sz="3600" dirty="0">
              <a:latin typeface="微軟正黑體" panose="020B0604030504040204" pitchFamily="34" charset="-120"/>
            </a:endParaRPr>
          </a:p>
          <a:p>
            <a:pPr lvl="1">
              <a:buClr>
                <a:schemeClr val="tx1"/>
              </a:buClr>
              <a:buFont typeface="Wingdings" panose="05000000000000000000" pitchFamily="2" charset="2"/>
              <a:buChar char="l"/>
            </a:pPr>
            <a:r>
              <a:rPr lang="en-US" altLang="zh-TW" sz="3400" dirty="0">
                <a:latin typeface="微軟正黑體" panose="020B0604030504040204" pitchFamily="34" charset="-120"/>
              </a:rPr>
              <a:t>113</a:t>
            </a:r>
            <a:r>
              <a:rPr lang="zh-TW" altLang="en-US" sz="3400" dirty="0">
                <a:latin typeface="微軟正黑體" panose="020B0604030504040204" pitchFamily="34" charset="-120"/>
              </a:rPr>
              <a:t>學年度招收</a:t>
            </a:r>
            <a:r>
              <a:rPr lang="en-US" altLang="zh-TW" sz="3400" dirty="0">
                <a:solidFill>
                  <a:srgbClr val="7030A0"/>
                </a:solidFill>
                <a:latin typeface="微軟正黑體" panose="020B0604030504040204" pitchFamily="34" charset="-120"/>
              </a:rPr>
              <a:t>48</a:t>
            </a:r>
            <a:r>
              <a:rPr lang="zh-TW" altLang="en-US" sz="3400" dirty="0">
                <a:solidFill>
                  <a:srgbClr val="7030A0"/>
                </a:solidFill>
                <a:latin typeface="微軟正黑體" panose="020B0604030504040204" pitchFamily="34" charset="-120"/>
              </a:rPr>
              <a:t>名</a:t>
            </a:r>
            <a:r>
              <a:rPr lang="zh-TW" altLang="en-US" sz="3400" dirty="0">
                <a:latin typeface="微軟正黑體" panose="020B0604030504040204" pitchFamily="34" charset="-120"/>
              </a:rPr>
              <a:t>高一新生</a:t>
            </a:r>
            <a:br>
              <a:rPr lang="en-US" altLang="zh-TW" sz="3400" dirty="0">
                <a:latin typeface="微軟正黑體" panose="020B0604030504040204" pitchFamily="34" charset="-120"/>
              </a:rPr>
            </a:br>
            <a:endParaRPr lang="en-US" altLang="zh-TW" sz="3400" dirty="0">
              <a:latin typeface="微軟正黑體" panose="020B0604030504040204" pitchFamily="34" charset="-120"/>
            </a:endParaRPr>
          </a:p>
          <a:p>
            <a:pPr lvl="1">
              <a:buClr>
                <a:schemeClr val="tx1"/>
              </a:buClr>
              <a:buFont typeface="Wingdings" panose="05000000000000000000" pitchFamily="2" charset="2"/>
              <a:buChar char="l"/>
            </a:pPr>
            <a:endParaRPr lang="en-US" altLang="zh-TW" sz="3400" dirty="0">
              <a:latin typeface="微軟正黑體" panose="020B0604030504040204" pitchFamily="34" charset="-120"/>
              <a:ea typeface="微軟正黑體" panose="020B0604030504040204" pitchFamily="34" charset="-120"/>
            </a:endParaRPr>
          </a:p>
        </p:txBody>
      </p:sp>
      <p:pic>
        <p:nvPicPr>
          <p:cNvPr id="5" name="圖形 4" descr="攀登">
            <a:extLst>
              <a:ext uri="{FF2B5EF4-FFF2-40B4-BE49-F238E27FC236}">
                <a16:creationId xmlns:a16="http://schemas.microsoft.com/office/drawing/2014/main" id="{3BFE11B9-4897-44CB-8EC0-6BB31B3460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904" y="5257800"/>
            <a:ext cx="1106905" cy="1106905"/>
          </a:xfrm>
          <a:prstGeom prst="rect">
            <a:avLst/>
          </a:prstGeom>
        </p:spPr>
      </p:pic>
    </p:spTree>
    <p:extLst>
      <p:ext uri="{BB962C8B-B14F-4D97-AF65-F5344CB8AC3E}">
        <p14:creationId xmlns:p14="http://schemas.microsoft.com/office/powerpoint/2010/main" val="17928202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7B1B03-B76E-4F3C-A397-2D74E4CC3236}"/>
              </a:ext>
            </a:extLst>
          </p:cNvPr>
          <p:cNvSpPr>
            <a:spLocks noGrp="1"/>
          </p:cNvSpPr>
          <p:nvPr>
            <p:ph type="title"/>
          </p:nvPr>
        </p:nvSpPr>
        <p:spPr>
          <a:xfrm>
            <a:off x="1066800" y="362559"/>
            <a:ext cx="10058400" cy="1149096"/>
          </a:xfrm>
        </p:spPr>
        <p:txBody>
          <a:bodyPr/>
          <a:lstStyle/>
          <a:p>
            <a:pPr algn="ctr"/>
            <a:r>
              <a:rPr lang="zh-TW" altLang="en-US" dirty="0"/>
              <a:t>未接受政府補助之私校單獨招生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688592" y="1898168"/>
            <a:ext cx="9436608" cy="402272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a:latin typeface="微軟正黑體" panose="020B0604030504040204" pitchFamily="34" charset="-120"/>
                <a:ea typeface="微軟正黑體" panose="020B0604030504040204" pitchFamily="34" charset="-120"/>
              </a:rPr>
              <a:t>113</a:t>
            </a:r>
            <a:r>
              <a:rPr lang="zh-TW" altLang="en-US" sz="3600" dirty="0">
                <a:latin typeface="微軟正黑體" panose="020B0604030504040204" pitchFamily="34" charset="-120"/>
                <a:ea typeface="微軟正黑體" panose="020B0604030504040204" pitchFamily="34" charset="-120"/>
              </a:rPr>
              <a:t>學年度申辦學校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7</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1</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東山高中、薇閣中學、復興實中、延平中學</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再興中學、奎山實中、靜心中學</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a:t>
            </a:r>
            <a:r>
              <a:rPr lang="zh-TW" altLang="en-US" sz="3200">
                <a:solidFill>
                  <a:srgbClr val="0070C0"/>
                </a:solidFill>
                <a:latin typeface="微軟正黑體" panose="020B0604030504040204" pitchFamily="34" charset="-120"/>
                <a:ea typeface="微軟正黑體" panose="020B0604030504040204" pitchFamily="34" charset="-120"/>
              </a:rPr>
              <a:t>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p:txBody>
      </p:sp>
      <p:pic>
        <p:nvPicPr>
          <p:cNvPr id="5" name="圖形 4" descr="地球">
            <a:extLst>
              <a:ext uri="{FF2B5EF4-FFF2-40B4-BE49-F238E27FC236}">
                <a16:creationId xmlns:a16="http://schemas.microsoft.com/office/drawing/2014/main" id="{563A1177-9EEA-4F34-86D3-508CE698E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094" y="5463693"/>
            <a:ext cx="914400" cy="914400"/>
          </a:xfrm>
          <a:prstGeom prst="rect">
            <a:avLst/>
          </a:prstGeom>
        </p:spPr>
      </p:pic>
    </p:spTree>
    <p:extLst>
      <p:ext uri="{BB962C8B-B14F-4D97-AF65-F5344CB8AC3E}">
        <p14:creationId xmlns:p14="http://schemas.microsoft.com/office/powerpoint/2010/main" val="2511447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69848" y="108851"/>
            <a:ext cx="10058400" cy="980913"/>
          </a:xfrm>
        </p:spPr>
        <p:txBody>
          <a:bodyPr/>
          <a:lstStyle/>
          <a:p>
            <a:pPr algn="ctr"/>
            <a:r>
              <a:rPr lang="zh-TW" altLang="en-US" dirty="0"/>
              <a:t>國中教育會考各科時間及題數</a:t>
            </a:r>
          </a:p>
        </p:txBody>
      </p:sp>
      <p:graphicFrame>
        <p:nvGraphicFramePr>
          <p:cNvPr id="8" name="表格 7"/>
          <p:cNvGraphicFramePr>
            <a:graphicFrameLocks noGrp="1"/>
          </p:cNvGraphicFramePr>
          <p:nvPr>
            <p:extLst>
              <p:ext uri="{D42A27DB-BD31-4B8C-83A1-F6EECF244321}">
                <p14:modId xmlns:p14="http://schemas.microsoft.com/office/powerpoint/2010/main" val="23620169"/>
              </p:ext>
            </p:extLst>
          </p:nvPr>
        </p:nvGraphicFramePr>
        <p:xfrm>
          <a:off x="839847" y="1089764"/>
          <a:ext cx="10518401" cy="5139699"/>
        </p:xfrm>
        <a:graphic>
          <a:graphicData uri="http://schemas.openxmlformats.org/drawingml/2006/table">
            <a:tbl>
              <a:tblPr firstRow="1" bandRow="1">
                <a:tableStyleId>{5C22544A-7EE6-4342-B048-85BDC9FD1C3A}</a:tableStyleId>
              </a:tblPr>
              <a:tblGrid>
                <a:gridCol w="886842">
                  <a:extLst>
                    <a:ext uri="{9D8B030D-6E8A-4147-A177-3AD203B41FA5}">
                      <a16:colId xmlns:a16="http://schemas.microsoft.com/office/drawing/2014/main" val="1232146278"/>
                    </a:ext>
                  </a:extLst>
                </a:gridCol>
                <a:gridCol w="1095061">
                  <a:extLst>
                    <a:ext uri="{9D8B030D-6E8A-4147-A177-3AD203B41FA5}">
                      <a16:colId xmlns:a16="http://schemas.microsoft.com/office/drawing/2014/main" val="3820374934"/>
                    </a:ext>
                  </a:extLst>
                </a:gridCol>
                <a:gridCol w="1791918">
                  <a:extLst>
                    <a:ext uri="{9D8B030D-6E8A-4147-A177-3AD203B41FA5}">
                      <a16:colId xmlns:a16="http://schemas.microsoft.com/office/drawing/2014/main" val="3836136440"/>
                    </a:ext>
                  </a:extLst>
                </a:gridCol>
                <a:gridCol w="3708275">
                  <a:extLst>
                    <a:ext uri="{9D8B030D-6E8A-4147-A177-3AD203B41FA5}">
                      <a16:colId xmlns:a16="http://schemas.microsoft.com/office/drawing/2014/main" val="1530763919"/>
                    </a:ext>
                  </a:extLst>
                </a:gridCol>
                <a:gridCol w="3036305">
                  <a:extLst>
                    <a:ext uri="{9D8B030D-6E8A-4147-A177-3AD203B41FA5}">
                      <a16:colId xmlns:a16="http://schemas.microsoft.com/office/drawing/2014/main" val="3841256224"/>
                    </a:ext>
                  </a:extLst>
                </a:gridCol>
              </a:tblGrid>
              <a:tr h="621384">
                <a:tc gridSpan="2">
                  <a:txBody>
                    <a:bodyPr/>
                    <a:lstStyle/>
                    <a:p>
                      <a:pPr algn="ctr"/>
                      <a:r>
                        <a:rPr lang="zh-TW" altLang="en-US" sz="2800" dirty="0">
                          <a:latin typeface="+mj-ea"/>
                          <a:ea typeface="+mj-ea"/>
                        </a:rPr>
                        <a:t>考試科目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r>
                        <a:rPr lang="zh-TW" altLang="en-US" sz="2800" dirty="0">
                          <a:latin typeface="+mj-ea"/>
                          <a:ea typeface="+mj-ea"/>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題數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結果呈現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1838966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國文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38</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46</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6">
                  <a:txBody>
                    <a:bodyPr/>
                    <a:lstStyle/>
                    <a:p>
                      <a:pPr algn="just">
                        <a:spcAft>
                          <a:spcPts val="0"/>
                        </a:spcAft>
                      </a:pPr>
                      <a:r>
                        <a:rPr lang="zh-TW" altLang="zh-TW" sz="1800" b="0" kern="100" dirty="0">
                          <a:effectLst/>
                          <a:latin typeface="微軟正黑體" panose="020B0604030504040204" pitchFamily="34" charset="-120"/>
                          <a:ea typeface="微軟正黑體" panose="020B0604030504040204" pitchFamily="34" charset="-120"/>
                        </a:rPr>
                        <a:t>分為</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「精熟」</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(A)</a:t>
                      </a:r>
                      <a:r>
                        <a:rPr lang="zh-TW" altLang="en-US" sz="1800" b="0" kern="100" dirty="0">
                          <a:solidFill>
                            <a:schemeClr val="tx1"/>
                          </a:solidFill>
                          <a:effectLst/>
                          <a:latin typeface="微軟正黑體" panose="020B0604030504040204" pitchFamily="34" charset="-120"/>
                          <a:ea typeface="微軟正黑體" panose="020B0604030504040204" pitchFamily="34" charset="-120"/>
                        </a:rPr>
                        <a:t>、</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「基礎」</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(B)</a:t>
                      </a:r>
                      <a:r>
                        <a:rPr lang="zh-TW" altLang="zh-TW" sz="1800" b="0" kern="100" dirty="0">
                          <a:effectLst/>
                          <a:latin typeface="微軟正黑體" panose="020B0604030504040204" pitchFamily="34" charset="-120"/>
                          <a:ea typeface="微軟正黑體" panose="020B0604030504040204" pitchFamily="34" charset="-120"/>
                        </a:rPr>
                        <a:t>和</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「待加強」</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(C)</a:t>
                      </a:r>
                      <a:r>
                        <a:rPr lang="en-US" altLang="zh-TW" sz="1800" b="0" kern="100" dirty="0">
                          <a:solidFill>
                            <a:schemeClr val="tx1"/>
                          </a:solidFill>
                          <a:effectLst/>
                          <a:latin typeface="微軟正黑體" panose="020B0604030504040204" pitchFamily="34" charset="-120"/>
                          <a:ea typeface="微軟正黑體" panose="020B0604030504040204" pitchFamily="34" charset="-120"/>
                        </a:rPr>
                        <a:t>3</a:t>
                      </a:r>
                      <a:r>
                        <a:rPr lang="zh-TW" altLang="zh-TW" sz="1800" b="0" kern="100" dirty="0">
                          <a:effectLst/>
                          <a:latin typeface="微軟正黑體" panose="020B0604030504040204" pitchFamily="34" charset="-120"/>
                          <a:ea typeface="微軟正黑體" panose="020B0604030504040204" pitchFamily="34" charset="-120"/>
                        </a:rPr>
                        <a:t>等級</a:t>
                      </a:r>
                      <a:r>
                        <a:rPr lang="zh-TW" altLang="en-US"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在精熟</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），並在基礎</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endParaRPr lang="en-US" altLang="zh-TW" sz="1800" b="0" kern="100" dirty="0">
                        <a:solidFill>
                          <a:srgbClr val="002060"/>
                        </a:solidFill>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800" b="0" dirty="0">
                          <a:solidFill>
                            <a:schemeClr val="tx1"/>
                          </a:solidFill>
                          <a:latin typeface="微軟正黑體" panose="020B0604030504040204" pitchFamily="34" charset="-120"/>
                          <a:ea typeface="微軟正黑體" panose="020B0604030504040204" pitchFamily="34" charset="-120"/>
                          <a:hlinkClick r:id="rId3"/>
                        </a:rPr>
                        <a:t>https://cap.rcpet.edu.tw</a:t>
                      </a:r>
                      <a:endParaRPr lang="zh-TW" altLang="en-US" sz="18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502311779"/>
                  </a:ext>
                </a:extLst>
              </a:tr>
              <a:tr h="588435">
                <a:tc rowSpan="2">
                  <a:txBody>
                    <a:bodyPr/>
                    <a:lstStyle/>
                    <a:p>
                      <a:pPr algn="ctr"/>
                      <a:endParaRPr lang="en-US" altLang="zh-TW" sz="2400" dirty="0">
                        <a:solidFill>
                          <a:schemeClr val="bg1"/>
                        </a:solidFill>
                        <a:latin typeface="微軟正黑體" panose="020B0604030504040204" pitchFamily="34" charset="-120"/>
                        <a:ea typeface="微軟正黑體" panose="020B0604030504040204" pitchFamily="34" charset="-120"/>
                      </a:endParaRPr>
                    </a:p>
                    <a:p>
                      <a:pPr algn="ctr"/>
                      <a:r>
                        <a:rPr lang="zh-TW" altLang="en-US" sz="2400" dirty="0">
                          <a:solidFill>
                            <a:schemeClr val="bg1"/>
                          </a:solidFill>
                          <a:latin typeface="微軟正黑體" panose="020B0604030504040204" pitchFamily="34" charset="-120"/>
                          <a:ea typeface="微軟正黑體" panose="020B0604030504040204" pitchFamily="34" charset="-120"/>
                        </a:rPr>
                        <a:t>英語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閱讀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60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閱讀</a:t>
                      </a:r>
                      <a:r>
                        <a:rPr lang="en-US" sz="1800" b="0" kern="100" dirty="0">
                          <a:effectLst/>
                          <a:latin typeface="微軟正黑體" panose="020B0604030504040204" pitchFamily="34" charset="-120"/>
                          <a:ea typeface="微軟正黑體" panose="020B0604030504040204" pitchFamily="34" charset="-120"/>
                        </a:rPr>
                        <a:t>40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80%)</a:t>
                      </a:r>
                      <a:r>
                        <a:rPr lang="en-US" altLang="zh-TW" sz="1800" b="0" kern="100" dirty="0">
                          <a:effectLst/>
                          <a:latin typeface="微軟正黑體" panose="020B0604030504040204" pitchFamily="34" charset="-120"/>
                          <a:ea typeface="微軟正黑體" panose="020B0604030504040204" pitchFamily="34" charset="-120"/>
                        </a:rPr>
                        <a:t> </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2943690343"/>
                  </a:ext>
                </a:extLst>
              </a:tr>
              <a:tr h="621384">
                <a:tc vMerge="1">
                  <a:txBody>
                    <a:bodyPr/>
                    <a:lstStyle/>
                    <a:p>
                      <a:endParaRPr lang="zh-TW" altLang="en-US" dirty="0"/>
                    </a:p>
                  </a:txBody>
                  <a:tcPr>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altLang="zh-TW" sz="2000" b="0" kern="100" dirty="0">
                          <a:effectLst/>
                          <a:latin typeface="微軟正黑體" panose="020B0604030504040204" pitchFamily="34" charset="-120"/>
                          <a:ea typeface="微軟正黑體" panose="020B0604030504040204" pitchFamily="34" charset="-120"/>
                        </a:rPr>
                        <a:t>25</a:t>
                      </a:r>
                      <a:r>
                        <a:rPr lang="zh-TW" altLang="en-US" sz="2000" b="0" kern="100" dirty="0">
                          <a:effectLst/>
                          <a:latin typeface="微軟正黑體" panose="020B0604030504040204" pitchFamily="34" charset="-120"/>
                          <a:ea typeface="微軟正黑體" panose="020B0604030504040204" pitchFamily="34" charset="-120"/>
                        </a:rPr>
                        <a:t>分鐘</a:t>
                      </a:r>
                      <a:endParaRPr lang="zh-TW" sz="2000" b="0" kern="100" dirty="0">
                        <a:effectLst/>
                        <a:latin typeface="微軟正黑體" panose="020B0604030504040204" pitchFamily="34" charset="-120"/>
                        <a:ea typeface="微軟正黑體" panose="020B0604030504040204" pitchFamily="34" charset="-120"/>
                      </a:endParaRP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effectLst/>
                          <a:latin typeface="微軟正黑體" panose="020B0604030504040204" pitchFamily="34" charset="-120"/>
                          <a:ea typeface="微軟正黑體" panose="020B0604030504040204" pitchFamily="34" charset="-120"/>
                        </a:rPr>
                        <a:t>20</a:t>
                      </a:r>
                      <a:r>
                        <a:rPr lang="zh-TW" alt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alt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20%)</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72145645"/>
                  </a:ext>
                </a:extLst>
              </a:tr>
              <a:tr h="793882">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數學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80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Bef>
                          <a:spcPts val="0"/>
                        </a:spcBef>
                        <a:spcAft>
                          <a:spcPts val="0"/>
                        </a:spcAft>
                      </a:pP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sz="1800" b="0" kern="100" dirty="0">
                          <a:effectLst/>
                          <a:latin typeface="微軟正黑體" panose="020B0604030504040204" pitchFamily="34" charset="-120"/>
                          <a:ea typeface="微軟正黑體" panose="020B0604030504040204" pitchFamily="34" charset="-120"/>
                        </a:rPr>
                        <a:t>題</a:t>
                      </a:r>
                      <a:r>
                        <a:rPr lang="en-US"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選擇題</a:t>
                      </a: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28</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85%)</a:t>
                      </a:r>
                      <a:r>
                        <a:rPr lang="en-US" altLang="zh-TW"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非選擇題</a:t>
                      </a: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15%)</a:t>
                      </a:r>
                      <a:r>
                        <a:rPr lang="en-US" altLang="zh-TW" sz="1800" b="0" kern="100" dirty="0">
                          <a:effectLst/>
                          <a:latin typeface="微軟正黑體" panose="020B0604030504040204" pitchFamily="34" charset="-120"/>
                          <a:ea typeface="微軟正黑體" panose="020B0604030504040204" pitchFamily="34" charset="-120"/>
                        </a:rPr>
                        <a:t> </a:t>
                      </a:r>
                      <a:endParaRPr lang="zh-TW" alt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591402323"/>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社會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345306852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自然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55</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2331600492"/>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寫作測驗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50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1</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0" kern="100" dirty="0">
                          <a:effectLst/>
                          <a:latin typeface="微軟正黑體" panose="020B0604030504040204" pitchFamily="34" charset="-120"/>
                          <a:ea typeface="微軟正黑體" panose="020B0604030504040204" pitchFamily="34" charset="-120"/>
                        </a:rPr>
                        <a:t>分為一至六級分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09862401"/>
                  </a:ext>
                </a:extLst>
              </a:tr>
            </a:tbl>
          </a:graphicData>
        </a:graphic>
      </p:graphicFrame>
      <p:sp>
        <p:nvSpPr>
          <p:cNvPr id="9" name="Rectangle 2"/>
          <p:cNvSpPr>
            <a:spLocks noChangeArrowheads="1"/>
          </p:cNvSpPr>
          <p:nvPr/>
        </p:nvSpPr>
        <p:spPr bwMode="auto">
          <a:xfrm>
            <a:off x="839847" y="6369681"/>
            <a:ext cx="8354257"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002060"/>
                </a:solidFill>
                <a:latin typeface="微軟正黑體" panose="020B0604030504040204" pitchFamily="34" charset="-120"/>
                <a:ea typeface="微軟正黑體" panose="020B0604030504040204" pitchFamily="34" charset="-120"/>
              </a:rPr>
              <a:t>作答。</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699242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1510EF-397B-47A5-8CC2-7B4CF1E0EE25}"/>
              </a:ext>
            </a:extLst>
          </p:cNvPr>
          <p:cNvSpPr>
            <a:spLocks noGrp="1"/>
          </p:cNvSpPr>
          <p:nvPr>
            <p:ph type="title"/>
          </p:nvPr>
        </p:nvSpPr>
        <p:spPr>
          <a:xfrm>
            <a:off x="1158625" y="209424"/>
            <a:ext cx="10058400" cy="1124712"/>
          </a:xfrm>
        </p:spPr>
        <p:txBody>
          <a:bodyPr/>
          <a:lstStyle/>
          <a:p>
            <a:pPr algn="ctr"/>
            <a:r>
              <a:rPr lang="zh-TW" altLang="en-US" dirty="0"/>
              <a:t>技術型及單科型學校單獨招生</a:t>
            </a:r>
          </a:p>
        </p:txBody>
      </p:sp>
      <p:sp>
        <p:nvSpPr>
          <p:cNvPr id="3" name="內容版面配置區 2">
            <a:extLst>
              <a:ext uri="{FF2B5EF4-FFF2-40B4-BE49-F238E27FC236}">
                <a16:creationId xmlns:a16="http://schemas.microsoft.com/office/drawing/2014/main" id="{071C1003-6797-4A25-B780-94825551B168}"/>
              </a:ext>
            </a:extLst>
          </p:cNvPr>
          <p:cNvSpPr txBox="1">
            <a:spLocks/>
          </p:cNvSpPr>
          <p:nvPr/>
        </p:nvSpPr>
        <p:spPr>
          <a:xfrm>
            <a:off x="1454466" y="1596556"/>
            <a:ext cx="10411558" cy="454035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a:latin typeface="微軟正黑體" panose="020B0604030504040204" pitchFamily="34" charset="-120"/>
                <a:ea typeface="微軟正黑體" panose="020B0604030504040204" pitchFamily="34" charset="-120"/>
              </a:rPr>
              <a:t>113</a:t>
            </a:r>
            <a:r>
              <a:rPr lang="zh-TW" altLang="en-US" sz="3600" dirty="0">
                <a:latin typeface="微軟正黑體" panose="020B0604030504040204" pitchFamily="34" charset="-120"/>
                <a:ea typeface="微軟正黑體" panose="020B0604030504040204" pitchFamily="34" charset="-120"/>
              </a:rPr>
              <a:t>學年度申辦學校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6</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華岡藝校、開平餐飲學校、開南高中</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喬治工商、士林高商進修部、 大安高工進修部</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5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marL="0" indent="0">
              <a:buFont typeface="Wingdings" pitchFamily="2" charset="2"/>
              <a:buNone/>
            </a:pPr>
            <a:endParaRPr lang="en-US" altLang="zh-TW" dirty="0">
              <a:latin typeface="微軟正黑體" panose="020B0604030504040204" pitchFamily="34" charset="-120"/>
              <a:ea typeface="微軟正黑體" panose="020B0604030504040204" pitchFamily="34" charset="-120"/>
            </a:endParaRPr>
          </a:p>
        </p:txBody>
      </p:sp>
      <p:pic>
        <p:nvPicPr>
          <p:cNvPr id="5" name="圖形 4" descr="證書卷">
            <a:extLst>
              <a:ext uri="{FF2B5EF4-FFF2-40B4-BE49-F238E27FC236}">
                <a16:creationId xmlns:a16="http://schemas.microsoft.com/office/drawing/2014/main" id="{642B74EA-6905-474D-98F7-5DD93706A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066" y="5484928"/>
            <a:ext cx="914400" cy="914400"/>
          </a:xfrm>
          <a:prstGeom prst="rect">
            <a:avLst/>
          </a:prstGeom>
        </p:spPr>
      </p:pic>
    </p:spTree>
    <p:extLst>
      <p:ext uri="{BB962C8B-B14F-4D97-AF65-F5344CB8AC3E}">
        <p14:creationId xmlns:p14="http://schemas.microsoft.com/office/powerpoint/2010/main" val="37133842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59FF0B-C17C-422D-BB98-57A620934780}"/>
              </a:ext>
            </a:extLst>
          </p:cNvPr>
          <p:cNvSpPr>
            <a:spLocks noGrp="1"/>
          </p:cNvSpPr>
          <p:nvPr>
            <p:ph type="title"/>
          </p:nvPr>
        </p:nvSpPr>
        <p:spPr>
          <a:xfrm>
            <a:off x="1069848" y="484632"/>
            <a:ext cx="10058400" cy="1002792"/>
          </a:xfrm>
        </p:spPr>
        <p:txBody>
          <a:bodyPr/>
          <a:lstStyle/>
          <a:p>
            <a:pPr algn="ctr"/>
            <a:r>
              <a:rPr lang="zh-TW" altLang="en-US" dirty="0"/>
              <a:t>特殊身分學生入學</a:t>
            </a:r>
          </a:p>
        </p:txBody>
      </p:sp>
      <p:sp>
        <p:nvSpPr>
          <p:cNvPr id="3" name="內容版面配置區 2">
            <a:extLst>
              <a:ext uri="{FF2B5EF4-FFF2-40B4-BE49-F238E27FC236}">
                <a16:creationId xmlns:a16="http://schemas.microsoft.com/office/drawing/2014/main" id="{589C5704-BCFF-475F-86B6-B082905D1293}"/>
              </a:ext>
            </a:extLst>
          </p:cNvPr>
          <p:cNvSpPr txBox="1">
            <a:spLocks/>
          </p:cNvSpPr>
          <p:nvPr/>
        </p:nvSpPr>
        <p:spPr>
          <a:xfrm>
            <a:off x="1292024" y="1487424"/>
            <a:ext cx="10217224" cy="46024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適用對象</a:t>
            </a:r>
            <a:r>
              <a:rPr lang="zh-TW" altLang="en-US" sz="2800" dirty="0">
                <a:latin typeface="微軟正黑體" panose="020B0604030504040204" pitchFamily="34" charset="-120"/>
                <a:ea typeface="微軟正黑體" panose="020B0604030504040204" pitchFamily="34" charset="-120"/>
              </a:rPr>
              <a:t>：</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免試入學</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報名人數未超過招生名額時，全額錄取。</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報名人數超過招生名額時，</a:t>
            </a:r>
            <a:r>
              <a:rPr lang="zh-TW" altLang="en-US" sz="2800" b="1" dirty="0">
                <a:solidFill>
                  <a:srgbClr val="FF0000"/>
                </a:solidFill>
                <a:latin typeface="微軟正黑體" panose="020B0604030504040204" pitchFamily="34" charset="-120"/>
                <a:ea typeface="微軟正黑體" panose="020B0604030504040204" pitchFamily="34" charset="-120"/>
              </a:rPr>
              <a:t>先以原始分數與一般生進行比序</a:t>
            </a:r>
            <a:r>
              <a:rPr lang="zh-TW" altLang="en-US" sz="2800" dirty="0">
                <a:latin typeface="微軟正黑體" panose="020B0604030504040204" pitchFamily="34" charset="-120"/>
                <a:ea typeface="微軟正黑體" panose="020B0604030504040204" pitchFamily="34" charset="-120"/>
              </a:rPr>
              <a:t>。如仍未錄取，則依相關規定加分後之分數再以</a:t>
            </a:r>
            <a:r>
              <a:rPr lang="zh-TW" altLang="en-US" sz="2800" dirty="0">
                <a:solidFill>
                  <a:srgbClr val="FF0000"/>
                </a:solidFill>
                <a:latin typeface="微軟正黑體" panose="020B0604030504040204" pitchFamily="34" charset="-120"/>
                <a:ea typeface="微軟正黑體" panose="020B0604030504040204" pitchFamily="34" charset="-120"/>
              </a:rPr>
              <a:t>外加名額</a:t>
            </a:r>
            <a:r>
              <a:rPr lang="en-US" altLang="zh-TW" sz="2800" dirty="0">
                <a:solidFill>
                  <a:srgbClr val="FF0000"/>
                </a:solidFill>
                <a:latin typeface="微軟正黑體" panose="020B0604030504040204" pitchFamily="34" charset="-120"/>
                <a:ea typeface="微軟正黑體" panose="020B0604030504040204" pitchFamily="34" charset="-120"/>
              </a:rPr>
              <a:t>2</a:t>
            </a:r>
            <a:r>
              <a:rPr lang="zh-TW" altLang="en-US"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與</a:t>
            </a:r>
            <a:r>
              <a:rPr lang="zh-TW" altLang="en-US" sz="2800" dirty="0">
                <a:solidFill>
                  <a:srgbClr val="FF0000"/>
                </a:solidFill>
                <a:latin typeface="微軟正黑體" panose="020B0604030504040204" pitchFamily="34" charset="-120"/>
                <a:ea typeface="微軟正黑體" panose="020B0604030504040204" pitchFamily="34" charset="-120"/>
              </a:rPr>
              <a:t>同類特殊生</a:t>
            </a:r>
            <a:r>
              <a:rPr lang="zh-TW" altLang="en-US" sz="2800" dirty="0">
                <a:latin typeface="微軟正黑體" panose="020B0604030504040204" pitchFamily="34" charset="-120"/>
                <a:ea typeface="微軟正黑體" panose="020B0604030504040204" pitchFamily="34" charset="-120"/>
              </a:rPr>
              <a:t>進行比序不占一般生名額。</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rPr>
              <a:t>詳細規定請參照相關法規。</a:t>
            </a:r>
          </a:p>
        </p:txBody>
      </p:sp>
    </p:spTree>
    <p:extLst>
      <p:ext uri="{BB962C8B-B14F-4D97-AF65-F5344CB8AC3E}">
        <p14:creationId xmlns:p14="http://schemas.microsoft.com/office/powerpoint/2010/main" val="1067847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4E90A41-54CA-4684-8C85-F1D3546E538E}"/>
              </a:ext>
            </a:extLst>
          </p:cNvPr>
          <p:cNvSpPr>
            <a:spLocks noGrp="1"/>
          </p:cNvSpPr>
          <p:nvPr>
            <p:ph type="title"/>
          </p:nvPr>
        </p:nvSpPr>
        <p:spPr>
          <a:xfrm>
            <a:off x="1136904" y="276925"/>
            <a:ext cx="10058400" cy="1198308"/>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C294B67C-C327-4976-B383-54F2937445A6}"/>
              </a:ext>
            </a:extLst>
          </p:cNvPr>
          <p:cNvSpPr txBox="1">
            <a:spLocks/>
          </p:cNvSpPr>
          <p:nvPr/>
        </p:nvSpPr>
        <p:spPr>
          <a:xfrm>
            <a:off x="1591056" y="1929385"/>
            <a:ext cx="9150096" cy="3340968"/>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200" b="1" dirty="0">
                <a:solidFill>
                  <a:srgbClr val="0070C0"/>
                </a:solidFill>
                <a:latin typeface="+mj-ea"/>
                <a:ea typeface="+mj-ea"/>
              </a:rPr>
              <a:t>特色招生入學</a:t>
            </a:r>
            <a:r>
              <a:rPr lang="zh-TW" altLang="en-US" sz="3200" dirty="0">
                <a:latin typeface="+mj-ea"/>
                <a:ea typeface="+mj-ea"/>
              </a:rPr>
              <a:t>：</a:t>
            </a:r>
            <a:br>
              <a:rPr lang="en-US" altLang="zh-TW" sz="3200" dirty="0">
                <a:latin typeface="+mj-ea"/>
                <a:ea typeface="+mj-ea"/>
              </a:rPr>
            </a:br>
            <a:r>
              <a:rPr lang="zh-TW" altLang="en-US" sz="3200" dirty="0">
                <a:latin typeface="+mj-ea"/>
                <a:ea typeface="+mj-ea"/>
              </a:rPr>
              <a:t>依其入學的加分優待方式辦理，外加名額以招生名額</a:t>
            </a:r>
            <a:r>
              <a:rPr lang="en-US" altLang="zh-TW" sz="3200" dirty="0">
                <a:latin typeface="+mj-ea"/>
                <a:ea typeface="+mj-ea"/>
              </a:rPr>
              <a:t>2</a:t>
            </a:r>
            <a:r>
              <a:rPr lang="zh-TW" altLang="en-US" sz="3200" dirty="0">
                <a:latin typeface="+mj-ea"/>
                <a:ea typeface="+mj-ea"/>
              </a:rPr>
              <a:t>％計算。</a:t>
            </a:r>
            <a:endParaRPr lang="en-US" altLang="zh-TW" sz="3200" dirty="0">
              <a:latin typeface="+mj-ea"/>
              <a:ea typeface="+mj-ea"/>
            </a:endParaRPr>
          </a:p>
          <a:p>
            <a:pPr marL="352425" indent="-352425">
              <a:buClr>
                <a:schemeClr val="tx1"/>
              </a:buClr>
              <a:buFont typeface="Wingdings" panose="05000000000000000000" pitchFamily="2" charset="2"/>
              <a:buChar char="l"/>
            </a:pPr>
            <a:endParaRPr lang="en-US" altLang="zh-TW" sz="3200" dirty="0">
              <a:latin typeface="+mj-ea"/>
              <a:ea typeface="+mj-ea"/>
            </a:endParaRPr>
          </a:p>
          <a:p>
            <a:pPr marL="352425" indent="-352425">
              <a:buClr>
                <a:schemeClr val="tx1"/>
              </a:buClr>
              <a:buFont typeface="Wingdings" panose="05000000000000000000" pitchFamily="2" charset="2"/>
              <a:buChar char="l"/>
            </a:pPr>
            <a:r>
              <a:rPr lang="zh-TW" altLang="en-US" sz="3200" dirty="0">
                <a:latin typeface="+mj-ea"/>
                <a:ea typeface="+mj-ea"/>
              </a:rPr>
              <a:t>除免試入學外，特殊生於加分後，</a:t>
            </a:r>
            <a:r>
              <a:rPr lang="zh-TW" altLang="en-US" sz="3200" dirty="0">
                <a:solidFill>
                  <a:srgbClr val="FF0000"/>
                </a:solidFill>
                <a:latin typeface="+mj-ea"/>
                <a:ea typeface="+mj-ea"/>
              </a:rPr>
              <a:t>須達一般生之最低錄取標準</a:t>
            </a:r>
            <a:r>
              <a:rPr lang="zh-TW" altLang="en-US" sz="3200" dirty="0">
                <a:latin typeface="+mj-ea"/>
                <a:ea typeface="+mj-ea"/>
              </a:rPr>
              <a:t>，方得錄取。</a:t>
            </a:r>
          </a:p>
        </p:txBody>
      </p:sp>
      <p:pic>
        <p:nvPicPr>
          <p:cNvPr id="5" name="圖形 4" descr="黑板">
            <a:extLst>
              <a:ext uri="{FF2B5EF4-FFF2-40B4-BE49-F238E27FC236}">
                <a16:creationId xmlns:a16="http://schemas.microsoft.com/office/drawing/2014/main" id="{0D6D6363-4B91-45BC-8278-246C03151C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469" y="5270353"/>
            <a:ext cx="914400" cy="914400"/>
          </a:xfrm>
          <a:prstGeom prst="rect">
            <a:avLst/>
          </a:prstGeom>
        </p:spPr>
      </p:pic>
    </p:spTree>
    <p:extLst>
      <p:ext uri="{BB962C8B-B14F-4D97-AF65-F5344CB8AC3E}">
        <p14:creationId xmlns:p14="http://schemas.microsoft.com/office/powerpoint/2010/main" val="9134260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894923"/>
          </a:xfrm>
        </p:spPr>
        <p:txBody>
          <a:bodyPr/>
          <a:lstStyle/>
          <a:p>
            <a:pPr algn="ctr"/>
            <a:r>
              <a:rPr lang="zh-TW" altLang="en-US" dirty="0"/>
              <a:t>特殊身分學生入學</a:t>
            </a:r>
          </a:p>
        </p:txBody>
      </p:sp>
      <p:sp>
        <p:nvSpPr>
          <p:cNvPr id="5" name="文字方塊 4">
            <a:extLst>
              <a:ext uri="{FF2B5EF4-FFF2-40B4-BE49-F238E27FC236}">
                <a16:creationId xmlns:a16="http://schemas.microsoft.com/office/drawing/2014/main" id="{2CDA07A8-2303-402F-A40E-C486FCAF2126}"/>
              </a:ext>
            </a:extLst>
          </p:cNvPr>
          <p:cNvSpPr txBox="1"/>
          <p:nvPr/>
        </p:nvSpPr>
        <p:spPr>
          <a:xfrm>
            <a:off x="714663" y="3429000"/>
            <a:ext cx="2231136"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國中畢業生</a:t>
            </a:r>
          </a:p>
        </p:txBody>
      </p:sp>
      <p:sp>
        <p:nvSpPr>
          <p:cNvPr id="6" name="文字方塊 5">
            <a:extLst>
              <a:ext uri="{FF2B5EF4-FFF2-40B4-BE49-F238E27FC236}">
                <a16:creationId xmlns:a16="http://schemas.microsoft.com/office/drawing/2014/main" id="{0475674E-B65F-4A95-9342-D0B6784DC6B9}"/>
              </a:ext>
            </a:extLst>
          </p:cNvPr>
          <p:cNvSpPr txBox="1"/>
          <p:nvPr/>
        </p:nvSpPr>
        <p:spPr>
          <a:xfrm>
            <a:off x="6092824" y="125123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臺北市十二年就學安置高級中等學校</a:t>
            </a:r>
          </a:p>
        </p:txBody>
      </p:sp>
      <p:sp>
        <p:nvSpPr>
          <p:cNvPr id="7" name="文字方塊 6">
            <a:extLst>
              <a:ext uri="{FF2B5EF4-FFF2-40B4-BE49-F238E27FC236}">
                <a16:creationId xmlns:a16="http://schemas.microsoft.com/office/drawing/2014/main" id="{39B835E5-7294-4F43-9EC4-22B143974F54}"/>
              </a:ext>
            </a:extLst>
          </p:cNvPr>
          <p:cNvSpPr txBox="1"/>
          <p:nvPr/>
        </p:nvSpPr>
        <p:spPr>
          <a:xfrm>
            <a:off x="6108192" y="199103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臺北市服務群科安置</a:t>
            </a:r>
          </a:p>
        </p:txBody>
      </p:sp>
      <p:sp>
        <p:nvSpPr>
          <p:cNvPr id="8" name="文字方塊 7">
            <a:extLst>
              <a:ext uri="{FF2B5EF4-FFF2-40B4-BE49-F238E27FC236}">
                <a16:creationId xmlns:a16="http://schemas.microsoft.com/office/drawing/2014/main" id="{37112AE2-7FE4-4A87-9D1F-62DDE164A23E}"/>
              </a:ext>
            </a:extLst>
          </p:cNvPr>
          <p:cNvSpPr txBox="1"/>
          <p:nvPr/>
        </p:nvSpPr>
        <p:spPr>
          <a:xfrm>
            <a:off x="6092824" y="284475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國教署身心障礙學生適性輔導安置</a:t>
            </a:r>
          </a:p>
        </p:txBody>
      </p:sp>
      <p:sp>
        <p:nvSpPr>
          <p:cNvPr id="9" name="文字方塊 8">
            <a:extLst>
              <a:ext uri="{FF2B5EF4-FFF2-40B4-BE49-F238E27FC236}">
                <a16:creationId xmlns:a16="http://schemas.microsoft.com/office/drawing/2014/main" id="{9F398CB5-2654-4164-947F-2CA46B49F6A3}"/>
              </a:ext>
            </a:extLst>
          </p:cNvPr>
          <p:cNvSpPr txBox="1"/>
          <p:nvPr/>
        </p:nvSpPr>
        <p:spPr>
          <a:xfrm>
            <a:off x="6092824" y="369847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直轄市身心障礙學生適性輔導安置</a:t>
            </a:r>
          </a:p>
        </p:txBody>
      </p:sp>
      <p:sp>
        <p:nvSpPr>
          <p:cNvPr id="10" name="文字方塊 9">
            <a:extLst>
              <a:ext uri="{FF2B5EF4-FFF2-40B4-BE49-F238E27FC236}">
                <a16:creationId xmlns:a16="http://schemas.microsoft.com/office/drawing/2014/main" id="{AA1E8D7C-8FB6-466D-90A1-F665C6CF0167}"/>
              </a:ext>
            </a:extLst>
          </p:cNvPr>
          <p:cNvSpPr txBox="1"/>
          <p:nvPr/>
        </p:nvSpPr>
        <p:spPr>
          <a:xfrm>
            <a:off x="4280823" y="1625998"/>
            <a:ext cx="615553" cy="2238868"/>
          </a:xfrm>
          <a:prstGeom prst="rect">
            <a:avLst/>
          </a:prstGeom>
          <a:noFill/>
          <a:ln w="38100">
            <a:solidFill>
              <a:srgbClr val="0070C0"/>
            </a:solidFill>
          </a:ln>
        </p:spPr>
        <p:txBody>
          <a:bodyPr vert="eaVert" wrap="square" rtlCol="0">
            <a:spAutoFit/>
          </a:bodyPr>
          <a:lstStyle/>
          <a:p>
            <a:r>
              <a:rPr lang="zh-TW" altLang="en-US" sz="2800" b="1" dirty="0"/>
              <a:t>適性安置管道</a:t>
            </a:r>
          </a:p>
        </p:txBody>
      </p:sp>
      <p:sp>
        <p:nvSpPr>
          <p:cNvPr id="11" name="文字方塊 10">
            <a:extLst>
              <a:ext uri="{FF2B5EF4-FFF2-40B4-BE49-F238E27FC236}">
                <a16:creationId xmlns:a16="http://schemas.microsoft.com/office/drawing/2014/main" id="{693386E1-00E8-4990-9C2D-A3827DD482C9}"/>
              </a:ext>
            </a:extLst>
          </p:cNvPr>
          <p:cNvSpPr txBox="1"/>
          <p:nvPr/>
        </p:nvSpPr>
        <p:spPr>
          <a:xfrm>
            <a:off x="4280823" y="4466796"/>
            <a:ext cx="615553" cy="2255300"/>
          </a:xfrm>
          <a:prstGeom prst="rect">
            <a:avLst/>
          </a:prstGeom>
          <a:noFill/>
          <a:ln w="38100">
            <a:solidFill>
              <a:srgbClr val="0070C0"/>
            </a:solidFill>
          </a:ln>
        </p:spPr>
        <p:txBody>
          <a:bodyPr vert="eaVert" wrap="square" rtlCol="0">
            <a:spAutoFit/>
          </a:bodyPr>
          <a:lstStyle/>
          <a:p>
            <a:r>
              <a:rPr lang="zh-TW" altLang="en-US" sz="2800" b="1" dirty="0"/>
              <a:t>適性入學管道</a:t>
            </a:r>
          </a:p>
        </p:txBody>
      </p:sp>
      <p:cxnSp>
        <p:nvCxnSpPr>
          <p:cNvPr id="15" name="直線接點 14">
            <a:extLst>
              <a:ext uri="{FF2B5EF4-FFF2-40B4-BE49-F238E27FC236}">
                <a16:creationId xmlns:a16="http://schemas.microsoft.com/office/drawing/2014/main" id="{6335C77D-E21A-43EF-BF75-77D5590196B0}"/>
              </a:ext>
            </a:extLst>
          </p:cNvPr>
          <p:cNvCxnSpPr>
            <a:cxnSpLocks/>
          </p:cNvCxnSpPr>
          <p:nvPr/>
        </p:nvCxnSpPr>
        <p:spPr>
          <a:xfrm flipV="1">
            <a:off x="5335288" y="1774454"/>
            <a:ext cx="434577" cy="66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47C1A7E6-3DCC-4ECD-AC29-23699C08B8F5}"/>
              </a:ext>
            </a:extLst>
          </p:cNvPr>
          <p:cNvCxnSpPr>
            <a:cxnSpLocks/>
          </p:cNvCxnSpPr>
          <p:nvPr/>
        </p:nvCxnSpPr>
        <p:spPr>
          <a:xfrm>
            <a:off x="5335288" y="1774454"/>
            <a:ext cx="0" cy="21856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AE2373D-47F4-4939-9F8B-C04C430DD04C}"/>
              </a:ext>
            </a:extLst>
          </p:cNvPr>
          <p:cNvCxnSpPr>
            <a:cxnSpLocks/>
          </p:cNvCxnSpPr>
          <p:nvPr/>
        </p:nvCxnSpPr>
        <p:spPr>
          <a:xfrm>
            <a:off x="5350656" y="4742524"/>
            <a:ext cx="0" cy="15806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B8588A11-4444-486A-8F5C-7BA0D0B341F1}"/>
              </a:ext>
            </a:extLst>
          </p:cNvPr>
          <p:cNvSpPr txBox="1"/>
          <p:nvPr/>
        </p:nvSpPr>
        <p:spPr>
          <a:xfrm>
            <a:off x="6092824" y="4523550"/>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免試入學</a:t>
            </a:r>
          </a:p>
        </p:txBody>
      </p:sp>
      <p:sp>
        <p:nvSpPr>
          <p:cNvPr id="24" name="文字方塊 23">
            <a:extLst>
              <a:ext uri="{FF2B5EF4-FFF2-40B4-BE49-F238E27FC236}">
                <a16:creationId xmlns:a16="http://schemas.microsoft.com/office/drawing/2014/main" id="{252CC01E-9CF9-4C2C-BDF8-341B3B534202}"/>
              </a:ext>
            </a:extLst>
          </p:cNvPr>
          <p:cNvSpPr txBox="1"/>
          <p:nvPr/>
        </p:nvSpPr>
        <p:spPr>
          <a:xfrm>
            <a:off x="6092824" y="527124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特色招生</a:t>
            </a:r>
          </a:p>
        </p:txBody>
      </p:sp>
      <p:sp>
        <p:nvSpPr>
          <p:cNvPr id="25" name="文字方塊 24">
            <a:extLst>
              <a:ext uri="{FF2B5EF4-FFF2-40B4-BE49-F238E27FC236}">
                <a16:creationId xmlns:a16="http://schemas.microsoft.com/office/drawing/2014/main" id="{E56683C1-3EA0-4420-985F-BCCECC18C1CE}"/>
              </a:ext>
            </a:extLst>
          </p:cNvPr>
          <p:cNvSpPr txBox="1"/>
          <p:nvPr/>
        </p:nvSpPr>
        <p:spPr>
          <a:xfrm>
            <a:off x="6108192" y="6018938"/>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其他</a:t>
            </a:r>
          </a:p>
        </p:txBody>
      </p:sp>
      <p:cxnSp>
        <p:nvCxnSpPr>
          <p:cNvPr id="27" name="直線單箭頭接點 26">
            <a:extLst>
              <a:ext uri="{FF2B5EF4-FFF2-40B4-BE49-F238E27FC236}">
                <a16:creationId xmlns:a16="http://schemas.microsoft.com/office/drawing/2014/main" id="{09401399-E40D-449F-ACEB-B317AAE29FBB}"/>
              </a:ext>
            </a:extLst>
          </p:cNvPr>
          <p:cNvCxnSpPr>
            <a:cxnSpLocks/>
            <a:endCxn id="6" idx="1"/>
          </p:cNvCxnSpPr>
          <p:nvPr/>
        </p:nvCxnSpPr>
        <p:spPr>
          <a:xfrm>
            <a:off x="5776777" y="1512844"/>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D7E9595-E208-47A8-B681-BB3570118290}"/>
              </a:ext>
            </a:extLst>
          </p:cNvPr>
          <p:cNvCxnSpPr>
            <a:cxnSpLocks/>
          </p:cNvCxnSpPr>
          <p:nvPr/>
        </p:nvCxnSpPr>
        <p:spPr>
          <a:xfrm>
            <a:off x="5780169" y="2252646"/>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01C5C49B-2824-4C24-8A36-E79F04D9AFC8}"/>
              </a:ext>
            </a:extLst>
          </p:cNvPr>
          <p:cNvCxnSpPr>
            <a:cxnSpLocks/>
            <a:endCxn id="8" idx="1"/>
          </p:cNvCxnSpPr>
          <p:nvPr/>
        </p:nvCxnSpPr>
        <p:spPr>
          <a:xfrm>
            <a:off x="5335288" y="310636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8608E27-0FFC-483F-8DBA-A51FB58BC235}"/>
              </a:ext>
            </a:extLst>
          </p:cNvPr>
          <p:cNvCxnSpPr>
            <a:cxnSpLocks/>
          </p:cNvCxnSpPr>
          <p:nvPr/>
        </p:nvCxnSpPr>
        <p:spPr>
          <a:xfrm>
            <a:off x="5350656" y="396008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4269F5EA-D588-4829-9D14-E2BB8D0D3DBE}"/>
              </a:ext>
            </a:extLst>
          </p:cNvPr>
          <p:cNvCxnSpPr>
            <a:cxnSpLocks/>
          </p:cNvCxnSpPr>
          <p:nvPr/>
        </p:nvCxnSpPr>
        <p:spPr>
          <a:xfrm>
            <a:off x="5350656" y="4785160"/>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160FC10-726A-4CCB-BD38-F9E84372C637}"/>
              </a:ext>
            </a:extLst>
          </p:cNvPr>
          <p:cNvCxnSpPr>
            <a:cxnSpLocks/>
          </p:cNvCxnSpPr>
          <p:nvPr/>
        </p:nvCxnSpPr>
        <p:spPr>
          <a:xfrm>
            <a:off x="5391097" y="5532854"/>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1AFAFE0-183C-4DF9-9A79-C250AF6A501F}"/>
              </a:ext>
            </a:extLst>
          </p:cNvPr>
          <p:cNvCxnSpPr>
            <a:cxnSpLocks/>
          </p:cNvCxnSpPr>
          <p:nvPr/>
        </p:nvCxnSpPr>
        <p:spPr>
          <a:xfrm>
            <a:off x="5350656" y="6280548"/>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B341D7AD-2C14-4322-A801-B687787679B9}"/>
              </a:ext>
            </a:extLst>
          </p:cNvPr>
          <p:cNvCxnSpPr>
            <a:cxnSpLocks/>
          </p:cNvCxnSpPr>
          <p:nvPr/>
        </p:nvCxnSpPr>
        <p:spPr>
          <a:xfrm>
            <a:off x="5774201" y="1512844"/>
            <a:ext cx="5968" cy="739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向右箭號 17">
            <a:extLst>
              <a:ext uri="{FF2B5EF4-FFF2-40B4-BE49-F238E27FC236}">
                <a16:creationId xmlns:a16="http://schemas.microsoft.com/office/drawing/2014/main" id="{1F4DC490-5D01-4B88-B55B-879578A65F5C}"/>
              </a:ext>
            </a:extLst>
          </p:cNvPr>
          <p:cNvSpPr/>
          <p:nvPr/>
        </p:nvSpPr>
        <p:spPr>
          <a:xfrm>
            <a:off x="3212828" y="2452630"/>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向右箭號 17">
            <a:extLst>
              <a:ext uri="{FF2B5EF4-FFF2-40B4-BE49-F238E27FC236}">
                <a16:creationId xmlns:a16="http://schemas.microsoft.com/office/drawing/2014/main" id="{641554A6-C10D-4B1C-B764-5BBC8F851650}"/>
              </a:ext>
            </a:extLst>
          </p:cNvPr>
          <p:cNvSpPr/>
          <p:nvPr/>
        </p:nvSpPr>
        <p:spPr>
          <a:xfrm>
            <a:off x="3212828" y="5271244"/>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形 47" descr="畢業帽">
            <a:extLst>
              <a:ext uri="{FF2B5EF4-FFF2-40B4-BE49-F238E27FC236}">
                <a16:creationId xmlns:a16="http://schemas.microsoft.com/office/drawing/2014/main" id="{8E7C0074-C2AF-4209-9856-01BFF35DB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133" y="2683607"/>
            <a:ext cx="914400" cy="914400"/>
          </a:xfrm>
          <a:prstGeom prst="rect">
            <a:avLst/>
          </a:prstGeom>
        </p:spPr>
      </p:pic>
    </p:spTree>
    <p:extLst>
      <p:ext uri="{BB962C8B-B14F-4D97-AF65-F5344CB8AC3E}">
        <p14:creationId xmlns:p14="http://schemas.microsoft.com/office/powerpoint/2010/main" val="30987584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1052003"/>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658FADAD-547D-4969-A019-1037EB50C35B}"/>
              </a:ext>
            </a:extLst>
          </p:cNvPr>
          <p:cNvSpPr txBox="1">
            <a:spLocks/>
          </p:cNvSpPr>
          <p:nvPr/>
        </p:nvSpPr>
        <p:spPr>
          <a:xfrm>
            <a:off x="1500407" y="1170432"/>
            <a:ext cx="9511889" cy="54620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身心障礙生適性輔導安置</a:t>
            </a:r>
            <a:endParaRPr lang="en-US" altLang="zh-TW" sz="32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en-US" altLang="zh-TW" sz="2800" dirty="0">
                <a:latin typeface="微軟正黑體" panose="020B0604030504040204" pitchFamily="34" charset="-120"/>
                <a:ea typeface="微軟正黑體" panose="020B0604030504040204" pitchFamily="34" charset="-120"/>
              </a:rPr>
              <a:t>113</a:t>
            </a:r>
            <a:r>
              <a:rPr lang="zh-TW" altLang="en-US" sz="2800" dirty="0">
                <a:latin typeface="微軟正黑體" panose="020B0604030504040204" pitchFamily="34" charset="-120"/>
                <a:ea typeface="微軟正黑體" panose="020B0604030504040204" pitchFamily="34" charset="-120"/>
              </a:rPr>
              <a:t>學年度身心障礙學生升學管道主要有三種：</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身心障礙學生適性輔導安置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含餘額安置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免試入學。</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特色招生。</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參加適性輔導安置之身心障礙學生得再參加其他升學管道，但</a:t>
            </a:r>
            <a:r>
              <a:rPr lang="zh-TW" altLang="en-US" sz="2800" b="1" dirty="0">
                <a:solidFill>
                  <a:srgbClr val="FF0000"/>
                </a:solidFill>
                <a:latin typeface="微軟正黑體" panose="020B0604030504040204" pitchFamily="34" charset="-120"/>
                <a:ea typeface="微軟正黑體" panose="020B0604030504040204" pitchFamily="34" charset="-120"/>
              </a:rPr>
              <a:t>僅能選擇一項錄取結果報到</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未曾參加適性輔導安置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含十二年就學安置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之身心障礙學生，且免試入學、特色招生等其他升學管道皆未獲錄取並符合簡章報名資格者，得循身心障礙學生適性輔導安置管道中「安置國立特殊教育學校」或「安置高級中等學校」簡章，依規定報名餘額安置。</a:t>
            </a:r>
          </a:p>
          <a:p>
            <a:endParaRPr lang="en-US" altLang="zh-TW" sz="3600" dirty="0">
              <a:latin typeface="文鼎粗圓" pitchFamily="49" charset="-120"/>
              <a:ea typeface="文鼎粗圓" pitchFamily="49" charset="-120"/>
            </a:endParaRPr>
          </a:p>
        </p:txBody>
      </p:sp>
    </p:spTree>
    <p:extLst>
      <p:ext uri="{BB962C8B-B14F-4D97-AF65-F5344CB8AC3E}">
        <p14:creationId xmlns:p14="http://schemas.microsoft.com/office/powerpoint/2010/main" val="19568469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相關資源網站</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648357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530076" y="1230214"/>
            <a:ext cx="9363075" cy="4829175"/>
          </a:xfrm>
          <a:prstGeom prst="rect">
            <a:avLst/>
          </a:prstGeom>
        </p:spPr>
      </p:pic>
      <p:sp>
        <p:nvSpPr>
          <p:cNvPr id="2" name="標題 1"/>
          <p:cNvSpPr>
            <a:spLocks noGrp="1"/>
          </p:cNvSpPr>
          <p:nvPr>
            <p:ph type="title"/>
          </p:nvPr>
        </p:nvSpPr>
        <p:spPr>
          <a:xfrm>
            <a:off x="1077238" y="81669"/>
            <a:ext cx="10058400" cy="1183460"/>
          </a:xfrm>
        </p:spPr>
        <p:txBody>
          <a:bodyPr/>
          <a:lstStyle/>
          <a:p>
            <a:pPr algn="ctr"/>
            <a:r>
              <a:rPr lang="en-US" altLang="zh-TW" dirty="0">
                <a:latin typeface="+mj-ea"/>
              </a:rPr>
              <a:t>113</a:t>
            </a:r>
            <a:r>
              <a:rPr lang="zh-TW" altLang="en-US" dirty="0">
                <a:latin typeface="+mj-ea"/>
              </a:rPr>
              <a:t>學年度基北免報名作業資訊平臺</a:t>
            </a:r>
          </a:p>
        </p:txBody>
      </p:sp>
      <p:sp>
        <p:nvSpPr>
          <p:cNvPr id="4" name="矩形 3"/>
          <p:cNvSpPr/>
          <p:nvPr/>
        </p:nvSpPr>
        <p:spPr>
          <a:xfrm>
            <a:off x="6095999" y="5643891"/>
            <a:ext cx="516478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https://ttk.entry.edu.tw</a:t>
            </a:r>
          </a:p>
          <a:p>
            <a:r>
              <a:rPr lang="zh-TW" altLang="en-US" sz="2400" dirty="0">
                <a:solidFill>
                  <a:srgbClr val="FF0000"/>
                </a:solidFill>
                <a:latin typeface="+mj-ea"/>
                <a:ea typeface="+mj-ea"/>
                <a:cs typeface="Times New Roman" panose="02020603050405020304" pitchFamily="18" charset="0"/>
              </a:rPr>
              <a:t>註：</a:t>
            </a:r>
            <a:r>
              <a:rPr lang="en-US" altLang="zh-TW" sz="2400" dirty="0">
                <a:solidFill>
                  <a:srgbClr val="FF0000"/>
                </a:solidFill>
                <a:latin typeface="+mj-ea"/>
                <a:ea typeface="+mj-ea"/>
                <a:cs typeface="Times New Roman" panose="02020603050405020304" pitchFamily="18" charset="0"/>
              </a:rPr>
              <a:t>113</a:t>
            </a:r>
            <a:r>
              <a:rPr lang="zh-TW" altLang="en-US" sz="2400" dirty="0">
                <a:solidFill>
                  <a:srgbClr val="FF0000"/>
                </a:solidFill>
                <a:latin typeface="+mj-ea"/>
                <a:ea typeface="+mj-ea"/>
                <a:cs typeface="Times New Roman" panose="02020603050405020304" pitchFamily="18" charset="0"/>
              </a:rPr>
              <a:t>年將辦理</a:t>
            </a:r>
            <a:r>
              <a:rPr lang="en-US" altLang="zh-TW" sz="2400" dirty="0">
                <a:solidFill>
                  <a:srgbClr val="FF0000"/>
                </a:solidFill>
                <a:latin typeface="+mj-ea"/>
                <a:ea typeface="+mj-ea"/>
                <a:cs typeface="Times New Roman" panose="02020603050405020304" pitchFamily="18" charset="0"/>
              </a:rPr>
              <a:t>2</a:t>
            </a:r>
            <a:r>
              <a:rPr lang="zh-TW" altLang="en-US" sz="2400" dirty="0">
                <a:solidFill>
                  <a:srgbClr val="FF0000"/>
                </a:solidFill>
                <a:latin typeface="+mj-ea"/>
                <a:ea typeface="+mj-ea"/>
                <a:cs typeface="Times New Roman" panose="02020603050405020304" pitchFamily="18" charset="0"/>
              </a:rPr>
              <a:t>次模擬志願選填</a:t>
            </a:r>
            <a:endParaRPr lang="en-US" altLang="zh-TW" sz="2400" dirty="0">
              <a:solidFill>
                <a:srgbClr val="FF0000"/>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31369617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238" y="81669"/>
            <a:ext cx="10058400" cy="1183460"/>
          </a:xfrm>
        </p:spPr>
        <p:txBody>
          <a:bodyPr>
            <a:normAutofit/>
          </a:bodyPr>
          <a:lstStyle/>
          <a:p>
            <a:pPr algn="ctr"/>
            <a:r>
              <a:rPr lang="zh-TW" altLang="en-US" dirty="0">
                <a:latin typeface="+mj-ea"/>
              </a:rPr>
              <a:t>臺北市</a:t>
            </a:r>
            <a:r>
              <a:rPr lang="en-US" altLang="zh-TW" dirty="0">
                <a:latin typeface="+mj-ea"/>
              </a:rPr>
              <a:t>113</a:t>
            </a:r>
            <a:r>
              <a:rPr lang="zh-TW" altLang="en-US" dirty="0">
                <a:latin typeface="+mj-ea"/>
              </a:rPr>
              <a:t>學年度優先免試入學網站</a:t>
            </a:r>
          </a:p>
        </p:txBody>
      </p:sp>
      <p:pic>
        <p:nvPicPr>
          <p:cNvPr id="3" name="圖片 2"/>
          <p:cNvPicPr>
            <a:picLocks noChangeAspect="1"/>
          </p:cNvPicPr>
          <p:nvPr/>
        </p:nvPicPr>
        <p:blipFill>
          <a:blip r:embed="rId3"/>
          <a:stretch>
            <a:fillRect/>
          </a:stretch>
        </p:blipFill>
        <p:spPr>
          <a:xfrm>
            <a:off x="1515334" y="1088927"/>
            <a:ext cx="9283916" cy="5596687"/>
          </a:xfrm>
          <a:prstGeom prst="rect">
            <a:avLst/>
          </a:prstGeom>
        </p:spPr>
      </p:pic>
      <p:sp>
        <p:nvSpPr>
          <p:cNvPr id="4" name="矩形 3"/>
          <p:cNvSpPr/>
          <p:nvPr/>
        </p:nvSpPr>
        <p:spPr>
          <a:xfrm>
            <a:off x="5494866" y="6083317"/>
            <a:ext cx="5730181"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https://113priorefa.tp.edu.tw/</a:t>
            </a:r>
          </a:p>
        </p:txBody>
      </p:sp>
    </p:spTree>
    <p:extLst>
      <p:ext uri="{BB962C8B-B14F-4D97-AF65-F5344CB8AC3E}">
        <p14:creationId xmlns:p14="http://schemas.microsoft.com/office/powerpoint/2010/main" val="33023566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056350" y="818972"/>
            <a:ext cx="8135500" cy="5652437"/>
          </a:xfrm>
          <a:prstGeom prst="rect">
            <a:avLst/>
          </a:prstGeom>
        </p:spPr>
      </p:pic>
      <p:sp>
        <p:nvSpPr>
          <p:cNvPr id="2" name="標題 1"/>
          <p:cNvSpPr>
            <a:spLocks noGrp="1"/>
          </p:cNvSpPr>
          <p:nvPr>
            <p:ph type="title"/>
          </p:nvPr>
        </p:nvSpPr>
        <p:spPr>
          <a:xfrm>
            <a:off x="1094900" y="76810"/>
            <a:ext cx="10058400" cy="937798"/>
          </a:xfrm>
        </p:spPr>
        <p:txBody>
          <a:bodyPr/>
          <a:lstStyle/>
          <a:p>
            <a:pPr algn="ctr"/>
            <a:r>
              <a:rPr lang="zh-TW" altLang="en-US" dirty="0"/>
              <a:t>國中教育會考網站</a:t>
            </a:r>
          </a:p>
        </p:txBody>
      </p:sp>
      <p:sp>
        <p:nvSpPr>
          <p:cNvPr id="3" name="矩形 2"/>
          <p:cNvSpPr/>
          <p:nvPr/>
        </p:nvSpPr>
        <p:spPr>
          <a:xfrm>
            <a:off x="5720336" y="6083317"/>
            <a:ext cx="517217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https://cap.rcpet.edu.tw//</a:t>
            </a:r>
            <a:endParaRPr lang="en-US" altLang="zh-TW" sz="2400"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29780352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3903"/>
            <a:ext cx="10058400" cy="1056069"/>
          </a:xfrm>
        </p:spPr>
        <p:txBody>
          <a:bodyPr/>
          <a:lstStyle/>
          <a:p>
            <a:pPr algn="ctr"/>
            <a:r>
              <a:rPr lang="zh-TW" altLang="en-US" dirty="0"/>
              <a:t>教育部十二年國民基本教育資訊網</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1831" t="12619" r="10316" b="3875"/>
          <a:stretch/>
        </p:blipFill>
        <p:spPr>
          <a:xfrm>
            <a:off x="1388393" y="1021386"/>
            <a:ext cx="8958106" cy="5404849"/>
          </a:xfrm>
          <a:prstGeom prst="rect">
            <a:avLst/>
          </a:prstGeom>
        </p:spPr>
      </p:pic>
      <p:sp>
        <p:nvSpPr>
          <p:cNvPr id="3" name="矩形 2"/>
          <p:cNvSpPr/>
          <p:nvPr/>
        </p:nvSpPr>
        <p:spPr>
          <a:xfrm>
            <a:off x="5803527" y="5595238"/>
            <a:ext cx="5278991"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https://12basic.pro.k12ea.gov.tw/</a:t>
            </a:r>
            <a:endParaRPr lang="en-US" altLang="zh-TW" sz="2400"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130209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46429"/>
            <a:ext cx="10058400" cy="1043543"/>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年國中教育會考考試日程表</a:t>
            </a:r>
          </a:p>
        </p:txBody>
      </p:sp>
      <p:graphicFrame>
        <p:nvGraphicFramePr>
          <p:cNvPr id="3" name="內容版面配置區 3"/>
          <p:cNvGraphicFramePr>
            <a:graphicFrameLocks/>
          </p:cNvGraphicFramePr>
          <p:nvPr>
            <p:extLst>
              <p:ext uri="{D42A27DB-BD31-4B8C-83A1-F6EECF244321}">
                <p14:modId xmlns:p14="http://schemas.microsoft.com/office/powerpoint/2010/main" val="3460234639"/>
              </p:ext>
            </p:extLst>
          </p:nvPr>
        </p:nvGraphicFramePr>
        <p:xfrm>
          <a:off x="1943988" y="1189972"/>
          <a:ext cx="8310120" cy="5411356"/>
        </p:xfrm>
        <a:graphic>
          <a:graphicData uri="http://schemas.openxmlformats.org/drawingml/2006/table">
            <a:tbl>
              <a:tblPr/>
              <a:tblGrid>
                <a:gridCol w="714849">
                  <a:extLst>
                    <a:ext uri="{9D8B030D-6E8A-4147-A177-3AD203B41FA5}">
                      <a16:colId xmlns:a16="http://schemas.microsoft.com/office/drawing/2014/main" val="20000"/>
                    </a:ext>
                  </a:extLst>
                </a:gridCol>
                <a:gridCol w="1775970">
                  <a:extLst>
                    <a:ext uri="{9D8B030D-6E8A-4147-A177-3AD203B41FA5}">
                      <a16:colId xmlns:a16="http://schemas.microsoft.com/office/drawing/2014/main" val="20001"/>
                    </a:ext>
                  </a:extLst>
                </a:gridCol>
                <a:gridCol w="1841615">
                  <a:extLst>
                    <a:ext uri="{9D8B030D-6E8A-4147-A177-3AD203B41FA5}">
                      <a16:colId xmlns:a16="http://schemas.microsoft.com/office/drawing/2014/main" val="20002"/>
                    </a:ext>
                  </a:extLst>
                </a:gridCol>
                <a:gridCol w="1915280">
                  <a:extLst>
                    <a:ext uri="{9D8B030D-6E8A-4147-A177-3AD203B41FA5}">
                      <a16:colId xmlns:a16="http://schemas.microsoft.com/office/drawing/2014/main" val="20003"/>
                    </a:ext>
                  </a:extLst>
                </a:gridCol>
                <a:gridCol w="2062406">
                  <a:extLst>
                    <a:ext uri="{9D8B030D-6E8A-4147-A177-3AD203B41FA5}">
                      <a16:colId xmlns:a16="http://schemas.microsoft.com/office/drawing/2014/main" val="20004"/>
                    </a:ext>
                  </a:extLst>
                </a:gridCol>
              </a:tblGrid>
              <a:tr h="341957">
                <a:tc>
                  <a:txBody>
                    <a:bodyPr/>
                    <a:lstStyle/>
                    <a:p>
                      <a:pPr algn="ctr"/>
                      <a:endParaRPr lang="zh-TW" altLang="en-US" sz="1200" dirty="0">
                        <a:solidFill>
                          <a:schemeClr val="bg1"/>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en-US" altLang="zh-TW" sz="2000" b="1" dirty="0">
                          <a:solidFill>
                            <a:schemeClr val="bg1"/>
                          </a:solidFill>
                          <a:effectLst/>
                          <a:latin typeface="微軟正黑體" panose="020B0604030504040204" pitchFamily="34" charset="-120"/>
                          <a:ea typeface="微軟正黑體" panose="020B0604030504040204" pitchFamily="34" charset="-120"/>
                        </a:rPr>
                        <a:t>113</a:t>
                      </a:r>
                      <a:r>
                        <a:rPr lang="zh-TW" altLang="en-US" sz="2000" b="1" dirty="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a:solidFill>
                            <a:schemeClr val="bg1"/>
                          </a:solidFill>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latin typeface="微軟正黑體" panose="020B0604030504040204" pitchFamily="34" charset="-120"/>
                          <a:ea typeface="微軟正黑體" panose="020B0604030504040204" pitchFamily="34" charset="-120"/>
                        </a:rPr>
                        <a:t>18</a:t>
                      </a:r>
                      <a:r>
                        <a:rPr lang="zh-TW" altLang="en-US" sz="2000" b="1" dirty="0">
                          <a:solidFill>
                            <a:schemeClr val="bg1"/>
                          </a:solidFill>
                          <a:effectLst/>
                          <a:latin typeface="微軟正黑體" panose="020B0604030504040204" pitchFamily="34" charset="-120"/>
                          <a:ea typeface="微軟正黑體" panose="020B0604030504040204" pitchFamily="34" charset="-120"/>
                        </a:rPr>
                        <a:t>日（六）</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a:solidFill>
                            <a:schemeClr val="bg1"/>
                          </a:solidFill>
                          <a:effectLst/>
                          <a:latin typeface="微軟正黑體" panose="020B0604030504040204" pitchFamily="34" charset="-120"/>
                          <a:ea typeface="微軟正黑體" panose="020B0604030504040204" pitchFamily="34" charset="-120"/>
                        </a:rPr>
                        <a:t>113</a:t>
                      </a:r>
                      <a:r>
                        <a:rPr lang="zh-TW" altLang="en-US" sz="2000" b="1" dirty="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a:solidFill>
                            <a:schemeClr val="bg1"/>
                          </a:solidFill>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latin typeface="微軟正黑體" panose="020B0604030504040204" pitchFamily="34" charset="-120"/>
                          <a:ea typeface="微軟正黑體" panose="020B0604030504040204" pitchFamily="34" charset="-120"/>
                        </a:rPr>
                        <a:t>19</a:t>
                      </a:r>
                      <a:r>
                        <a:rPr lang="zh-TW" altLang="en-US" sz="2000" b="1" dirty="0">
                          <a:solidFill>
                            <a:schemeClr val="bg1"/>
                          </a:solidFill>
                          <a:effectLst/>
                          <a:latin typeface="微軟正黑體" panose="020B0604030504040204" pitchFamily="34" charset="-120"/>
                          <a:ea typeface="微軟正黑體" panose="020B0604030504040204" pitchFamily="34" charset="-120"/>
                        </a:rPr>
                        <a:t>日（日）</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extLst>
                  <a:ext uri="{0D108BD9-81ED-4DB2-BD59-A6C34878D82A}">
                    <a16:rowId xmlns:a16="http://schemas.microsoft.com/office/drawing/2014/main" val="10000"/>
                  </a:ext>
                </a:extLst>
              </a:tr>
              <a:tr h="341957">
                <a:tc rowSpan="8">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上</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1"/>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社會</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自然</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399107">
                <a:tc vMerge="1">
                  <a:txBody>
                    <a:bodyPr/>
                    <a:lstStyle/>
                    <a:p>
                      <a:endParaRPr lang="zh-TW" altLang="en-US"/>
                    </a:p>
                  </a:txBody>
                  <a:tcPr/>
                </a:tc>
                <a:tc rowSpan="4">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a:effectLst/>
                          <a:latin typeface="微軟正黑體" panose="020B0604030504040204" pitchFamily="34" charset="-120"/>
                          <a:ea typeface="微軟正黑體" panose="020B0604030504040204" pitchFamily="34" charset="-120"/>
                        </a:rPr>
                        <a:t>  </a:t>
                      </a:r>
                      <a:r>
                        <a:rPr lang="zh-TW" altLang="en-US" sz="2400" b="0" dirty="0">
                          <a:solidFill>
                            <a:srgbClr val="FF0000"/>
                          </a:solidFill>
                          <a:effectLst/>
                          <a:latin typeface="微軟正黑體" panose="020B0604030504040204" pitchFamily="34" charset="-120"/>
                          <a:ea typeface="微軟正黑體" panose="020B0604030504040204" pitchFamily="34" charset="-120"/>
                        </a:rPr>
                        <a:t>                     </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39910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12:05-</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341957">
                <a:tc rowSpan="5">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下</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13:40-13:50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gridSpan="2">
                  <a:txBody>
                    <a:bodyPr/>
                    <a:lstStyle/>
                    <a:p>
                      <a:pPr algn="l"/>
                      <a:endParaRPr lang="en-US" altLang="zh-TW" sz="2000" dirty="0">
                        <a:effectLst/>
                        <a:latin typeface="微軟正黑體" panose="020B0604030504040204" pitchFamily="34" charset="-120"/>
                        <a:ea typeface="微軟正黑體" panose="020B0604030504040204" pitchFamily="34" charset="-120"/>
                        <a:sym typeface="Wingdings"/>
                      </a:endParaRPr>
                    </a:p>
                    <a:p>
                      <a:pPr algn="l"/>
                      <a:r>
                        <a:rPr lang="zh-TW" altLang="en-US" sz="2000" dirty="0">
                          <a:effectLst/>
                          <a:latin typeface="微軟正黑體" panose="020B0604030504040204" pitchFamily="34" charset="-120"/>
                          <a:ea typeface="微軟正黑體" panose="020B0604030504040204" pitchFamily="34" charset="-120"/>
                          <a:sym typeface="Wingdings"/>
                        </a:rPr>
                        <a:t>備註：</a:t>
                      </a:r>
                      <a:r>
                        <a:rPr lang="en-US" altLang="zh-TW" sz="2000" dirty="0">
                          <a:effectLst/>
                          <a:latin typeface="微軟正黑體" panose="020B0604030504040204" pitchFamily="34" charset="-120"/>
                          <a:ea typeface="+mn-ea"/>
                          <a:sym typeface="Wingdings"/>
                        </a:rPr>
                        <a:t></a:t>
                      </a:r>
                      <a:r>
                        <a:rPr lang="zh-TW" altLang="en-US" sz="2000" dirty="0">
                          <a:effectLst/>
                          <a:latin typeface="微軟正黑體" panose="020B0604030504040204" pitchFamily="34" charset="-120"/>
                          <a:ea typeface="+mn-ea"/>
                          <a:sym typeface="Wingdings"/>
                        </a:rPr>
                        <a:t>表示鐘響</a:t>
                      </a:r>
                      <a:endParaRPr lang="en-US" altLang="zh-TW" sz="2000" dirty="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hMerge="1">
                  <a:txBody>
                    <a:bodyPr/>
                    <a:lstStyle/>
                    <a:p>
                      <a:endParaRPr lang="zh-TW" altLang="en-US"/>
                    </a:p>
                  </a:txBody>
                  <a:tcPr/>
                </a:tc>
                <a:extLst>
                  <a:ext uri="{0D108BD9-81ED-4DB2-BD59-A6C34878D82A}">
                    <a16:rowId xmlns:a16="http://schemas.microsoft.com/office/drawing/2014/main" val="10009"/>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15:00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15:00-15:40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15:40-15:50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16:40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230430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84469" y="1056895"/>
            <a:ext cx="8837394" cy="5387229"/>
          </a:xfrm>
          <a:prstGeom prst="rect">
            <a:avLst/>
          </a:prstGeom>
        </p:spPr>
      </p:pic>
      <p:sp>
        <p:nvSpPr>
          <p:cNvPr id="2" name="標題 1"/>
          <p:cNvSpPr>
            <a:spLocks noGrp="1"/>
          </p:cNvSpPr>
          <p:nvPr>
            <p:ph type="title"/>
          </p:nvPr>
        </p:nvSpPr>
        <p:spPr>
          <a:xfrm>
            <a:off x="1094900" y="96325"/>
            <a:ext cx="10058400" cy="1056070"/>
          </a:xfrm>
        </p:spPr>
        <p:txBody>
          <a:bodyPr/>
          <a:lstStyle/>
          <a:p>
            <a:pPr algn="ctr"/>
            <a:r>
              <a:rPr lang="zh-TW" altLang="en-US" dirty="0"/>
              <a:t>臺北市十二年國民基本教育資訊網</a:t>
            </a:r>
          </a:p>
        </p:txBody>
      </p:sp>
      <p:sp>
        <p:nvSpPr>
          <p:cNvPr id="4" name="矩形 3"/>
          <p:cNvSpPr/>
          <p:nvPr/>
        </p:nvSpPr>
        <p:spPr>
          <a:xfrm>
            <a:off x="5672785" y="6098072"/>
            <a:ext cx="5688897"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800" b="1" dirty="0">
                <a:solidFill>
                  <a:schemeClr val="tx2">
                    <a:lumMod val="75000"/>
                  </a:schemeClr>
                </a:solidFill>
                <a:latin typeface="+mj-ea"/>
                <a:ea typeface="+mj-ea"/>
                <a:cs typeface="Times New Roman" panose="02020603050405020304" pitchFamily="18" charset="0"/>
              </a:rPr>
              <a:t>網址：</a:t>
            </a:r>
            <a:r>
              <a:rPr lang="en-US" altLang="zh-TW" sz="2800" b="1" dirty="0">
                <a:solidFill>
                  <a:schemeClr val="tx2">
                    <a:lumMod val="50000"/>
                  </a:schemeClr>
                </a:solidFill>
                <a:latin typeface="微軟正黑體" panose="020B0604030504040204" pitchFamily="34" charset="-120"/>
              </a:rPr>
              <a:t>https://12basic.tp.edu.tw</a:t>
            </a:r>
            <a:endParaRPr lang="en-US" altLang="zh-TW" sz="2800" dirty="0">
              <a:solidFill>
                <a:srgbClr val="FF0000"/>
              </a:solidFill>
              <a:latin typeface="+mj-ea"/>
              <a:ea typeface="+mj-ea"/>
              <a:cs typeface="Times New Roman" panose="02020603050405020304" pitchFamily="18" charset="0"/>
            </a:endParaRPr>
          </a:p>
        </p:txBody>
      </p:sp>
      <p:sp>
        <p:nvSpPr>
          <p:cNvPr id="5" name="文字方塊 4"/>
          <p:cNvSpPr txBox="1"/>
          <p:nvPr/>
        </p:nvSpPr>
        <p:spPr>
          <a:xfrm>
            <a:off x="7948779" y="4204146"/>
            <a:ext cx="3816424" cy="523220"/>
          </a:xfrm>
          <a:prstGeom prst="rect">
            <a:avLst/>
          </a:prstGeom>
          <a:solidFill>
            <a:srgbClr val="FFEBEB"/>
          </a:solidFill>
          <a:ln w="38100">
            <a:solidFill>
              <a:srgbClr val="FF0000"/>
            </a:solidFill>
          </a:ln>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諮詢電話：</a:t>
            </a:r>
            <a:r>
              <a:rPr lang="en-US" altLang="zh-TW" sz="2800" b="1" dirty="0">
                <a:latin typeface="微軟正黑體" panose="020B0604030504040204" pitchFamily="34" charset="-120"/>
                <a:ea typeface="微軟正黑體" panose="020B0604030504040204" pitchFamily="34" charset="-120"/>
              </a:rPr>
              <a:t>2766-8812</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421249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445911" y="1173198"/>
            <a:ext cx="9300177" cy="5127474"/>
          </a:xfrm>
          <a:prstGeom prst="rect">
            <a:avLst/>
          </a:prstGeom>
        </p:spPr>
      </p:pic>
      <p:sp>
        <p:nvSpPr>
          <p:cNvPr id="2" name="標題 1"/>
          <p:cNvSpPr>
            <a:spLocks noGrp="1"/>
          </p:cNvSpPr>
          <p:nvPr>
            <p:ph type="title"/>
          </p:nvPr>
        </p:nvSpPr>
        <p:spPr>
          <a:xfrm>
            <a:off x="1066800" y="280314"/>
            <a:ext cx="10058400" cy="1075944"/>
          </a:xfrm>
        </p:spPr>
        <p:txBody>
          <a:bodyPr/>
          <a:lstStyle/>
          <a:p>
            <a:pPr algn="ctr"/>
            <a:r>
              <a:rPr lang="zh-TW" altLang="en-US" dirty="0"/>
              <a:t>國中畢業生適性入學宣導網站</a:t>
            </a:r>
          </a:p>
        </p:txBody>
      </p:sp>
      <p:sp>
        <p:nvSpPr>
          <p:cNvPr id="3" name="矩形 2">
            <a:extLst>
              <a:ext uri="{FF2B5EF4-FFF2-40B4-BE49-F238E27FC236}">
                <a16:creationId xmlns:a16="http://schemas.microsoft.com/office/drawing/2014/main" id="{A6E34E63-E587-47DE-A11D-D00062D40100}"/>
              </a:ext>
            </a:extLst>
          </p:cNvPr>
          <p:cNvSpPr/>
          <p:nvPr/>
        </p:nvSpPr>
        <p:spPr>
          <a:xfrm>
            <a:off x="4147582" y="6069840"/>
            <a:ext cx="776063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https://shs.k12ea.gov.tw/site/adapt-k12ea</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65590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663949-5280-4007-A3E4-231E07E539DA}"/>
              </a:ext>
            </a:extLst>
          </p:cNvPr>
          <p:cNvSpPr>
            <a:spLocks noGrp="1"/>
          </p:cNvSpPr>
          <p:nvPr>
            <p:ph type="title"/>
          </p:nvPr>
        </p:nvSpPr>
        <p:spPr>
          <a:xfrm>
            <a:off x="1069848" y="484632"/>
            <a:ext cx="10058400" cy="929640"/>
          </a:xfrm>
        </p:spPr>
        <p:txBody>
          <a:bodyPr/>
          <a:lstStyle/>
          <a:p>
            <a:pPr algn="ctr"/>
            <a:r>
              <a:rPr lang="zh-TW" altLang="en-US" dirty="0"/>
              <a:t>臺北市第二代國中校務行政系統</a:t>
            </a:r>
          </a:p>
        </p:txBody>
      </p:sp>
      <p:pic>
        <p:nvPicPr>
          <p:cNvPr id="4" name="圖片 3">
            <a:extLst>
              <a:ext uri="{FF2B5EF4-FFF2-40B4-BE49-F238E27FC236}">
                <a16:creationId xmlns:a16="http://schemas.microsoft.com/office/drawing/2014/main" id="{E4A9D4C0-07ED-4E47-8C18-824AE2D3039D}"/>
              </a:ext>
            </a:extLst>
          </p:cNvPr>
          <p:cNvPicPr>
            <a:picLocks noChangeAspect="1"/>
          </p:cNvPicPr>
          <p:nvPr/>
        </p:nvPicPr>
        <p:blipFill rotWithShape="1">
          <a:blip r:embed="rId3"/>
          <a:srcRect l="1200" t="10133" r="8774" b="9155"/>
          <a:stretch/>
        </p:blipFill>
        <p:spPr>
          <a:xfrm>
            <a:off x="608077" y="1267968"/>
            <a:ext cx="10514076" cy="5302294"/>
          </a:xfrm>
          <a:prstGeom prst="rect">
            <a:avLst/>
          </a:prstGeom>
        </p:spPr>
      </p:pic>
      <p:sp>
        <p:nvSpPr>
          <p:cNvPr id="5" name="矩形 4">
            <a:extLst>
              <a:ext uri="{FF2B5EF4-FFF2-40B4-BE49-F238E27FC236}">
                <a16:creationId xmlns:a16="http://schemas.microsoft.com/office/drawing/2014/main" id="{16150C8F-AEF9-454E-8D56-67E63B15F6ED}"/>
              </a:ext>
            </a:extLst>
          </p:cNvPr>
          <p:cNvSpPr/>
          <p:nvPr/>
        </p:nvSpPr>
        <p:spPr>
          <a:xfrm>
            <a:off x="5804718" y="5942070"/>
            <a:ext cx="5399730"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n-ea"/>
                <a:cs typeface="Times New Roman" panose="02020603050405020304" pitchFamily="18" charset="0"/>
              </a:rPr>
              <a:t>網址：</a:t>
            </a:r>
            <a:r>
              <a:rPr lang="en-US" altLang="zh-TW" sz="2400" b="1" dirty="0">
                <a:solidFill>
                  <a:schemeClr val="tx1"/>
                </a:solidFill>
                <a:latin typeface="+mn-ea"/>
              </a:rPr>
              <a:t> https://school.tp.edu.tw/</a:t>
            </a:r>
            <a:endParaRPr lang="zh-TW" altLang="en-US" sz="2400" b="1" dirty="0">
              <a:solidFill>
                <a:schemeClr val="tx1"/>
              </a:solidFill>
              <a:latin typeface="+mn-ea"/>
            </a:endParaRPr>
          </a:p>
        </p:txBody>
      </p:sp>
    </p:spTree>
    <p:extLst>
      <p:ext uri="{BB962C8B-B14F-4D97-AF65-F5344CB8AC3E}">
        <p14:creationId xmlns:p14="http://schemas.microsoft.com/office/powerpoint/2010/main" val="34362100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報告完畢</a:t>
            </a:r>
          </a:p>
        </p:txBody>
      </p:sp>
      <p:sp>
        <p:nvSpPr>
          <p:cNvPr id="5" name="文字版面配置區 4"/>
          <p:cNvSpPr>
            <a:spLocks noGrp="1"/>
          </p:cNvSpPr>
          <p:nvPr>
            <p:ph type="body" idx="1"/>
          </p:nvPr>
        </p:nvSpPr>
        <p:spPr/>
        <p:txBody>
          <a:bodyPr>
            <a:normAutofit/>
          </a:bodyPr>
          <a:lstStyle/>
          <a:p>
            <a:pPr algn="r">
              <a:spcBef>
                <a:spcPct val="0"/>
              </a:spcBef>
            </a:pPr>
            <a:r>
              <a:rPr lang="zh-TW" altLang="en-US" sz="48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感謝聆聽</a:t>
            </a:r>
          </a:p>
        </p:txBody>
      </p:sp>
      <p:pic>
        <p:nvPicPr>
          <p:cNvPr id="3" name="圖形 2" descr="行銷">
            <a:extLst>
              <a:ext uri="{FF2B5EF4-FFF2-40B4-BE49-F238E27FC236}">
                <a16:creationId xmlns:a16="http://schemas.microsoft.com/office/drawing/2014/main" id="{81F4CB89-A3C0-4F1D-AE56-C58A7B1748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3632" y="5020056"/>
            <a:ext cx="914400" cy="914400"/>
          </a:xfrm>
          <a:prstGeom prst="rect">
            <a:avLst/>
          </a:prstGeom>
        </p:spPr>
      </p:pic>
    </p:spTree>
    <p:extLst>
      <p:ext uri="{BB962C8B-B14F-4D97-AF65-F5344CB8AC3E}">
        <p14:creationId xmlns:p14="http://schemas.microsoft.com/office/powerpoint/2010/main" val="2923985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89627"/>
            <a:ext cx="10058400" cy="955861"/>
          </a:xfrm>
        </p:spPr>
        <p:txBody>
          <a:bodyPr/>
          <a:lstStyle/>
          <a:p>
            <a:pPr algn="ctr"/>
            <a:r>
              <a:rPr lang="zh-TW" altLang="en-US" dirty="0"/>
              <a:t>國中教育會考等級與標示</a:t>
            </a:r>
          </a:p>
        </p:txBody>
      </p:sp>
      <p:grpSp>
        <p:nvGrpSpPr>
          <p:cNvPr id="4" name="群組 3"/>
          <p:cNvGrpSpPr/>
          <p:nvPr/>
        </p:nvGrpSpPr>
        <p:grpSpPr>
          <a:xfrm>
            <a:off x="1946066" y="1064712"/>
            <a:ext cx="8926526" cy="5488200"/>
            <a:chOff x="596816" y="1331541"/>
            <a:chExt cx="8367672" cy="5049788"/>
          </a:xfrm>
        </p:grpSpPr>
        <p:graphicFrame>
          <p:nvGraphicFramePr>
            <p:cNvPr id="5" name="資料庫圖表 4"/>
            <p:cNvGraphicFramePr/>
            <p:nvPr>
              <p:extLst>
                <p:ext uri="{D42A27DB-BD31-4B8C-83A1-F6EECF244321}">
                  <p14:modId xmlns:p14="http://schemas.microsoft.com/office/powerpoint/2010/main" val="4097797349"/>
                </p:ext>
              </p:extLst>
            </p:nvPr>
          </p:nvGraphicFramePr>
          <p:xfrm>
            <a:off x="596816" y="1331541"/>
            <a:ext cx="6798445"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群組 5"/>
            <p:cNvGrpSpPr/>
            <p:nvPr/>
          </p:nvGrpSpPr>
          <p:grpSpPr>
            <a:xfrm>
              <a:off x="3059934" y="2132856"/>
              <a:ext cx="5904554" cy="4248473"/>
              <a:chOff x="3059934" y="2132856"/>
              <a:chExt cx="5904554" cy="4248473"/>
            </a:xfrm>
          </p:grpSpPr>
          <p:grpSp>
            <p:nvGrpSpPr>
              <p:cNvPr id="7" name="群組 3"/>
              <p:cNvGrpSpPr>
                <a:grpSpLocks/>
              </p:cNvGrpSpPr>
              <p:nvPr/>
            </p:nvGrpSpPr>
            <p:grpSpPr bwMode="auto">
              <a:xfrm>
                <a:off x="7537450" y="2939951"/>
                <a:ext cx="1241425" cy="1530894"/>
                <a:chOff x="5885459" y="1627880"/>
                <a:chExt cx="1383182" cy="1496767"/>
              </a:xfrm>
            </p:grpSpPr>
            <p:sp>
              <p:nvSpPr>
                <p:cNvPr id="14" name="圓角矩形 13"/>
                <p:cNvSpPr/>
                <p:nvPr/>
              </p:nvSpPr>
              <p:spPr>
                <a:xfrm>
                  <a:off x="5885459" y="1627880"/>
                  <a:ext cx="1383182" cy="1496767"/>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微軟正黑體" panose="020B0604030504040204" pitchFamily="34" charset="-120"/>
                      <a:ea typeface="微軟正黑體" panose="020B0604030504040204" pitchFamily="34" charset="-120"/>
                    </a:rPr>
                    <a:t>英語閱讀</a:t>
                  </a:r>
                </a:p>
              </p:txBody>
            </p:sp>
          </p:grpSp>
          <p:grpSp>
            <p:nvGrpSpPr>
              <p:cNvPr id="8"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微軟正黑體" panose="020B0604030504040204" pitchFamily="34" charset="-120"/>
                      <a:ea typeface="微軟正黑體" panose="020B0604030504040204" pitchFamily="34" charset="-120"/>
                    </a:rPr>
                    <a:t>精熟</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基礎</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待加強</a:t>
                  </a:r>
                </a:p>
              </p:txBody>
            </p:sp>
          </p:grpSp>
          <p:sp>
            <p:nvSpPr>
              <p:cNvPr id="9" name="圓角矩形 8"/>
              <p:cNvSpPr/>
              <p:nvPr/>
            </p:nvSpPr>
            <p:spPr>
              <a:xfrm>
                <a:off x="5940152"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弧形箭號 (下彎) 9"/>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圓角矩形 10"/>
              <p:cNvSpPr/>
              <p:nvPr/>
            </p:nvSpPr>
            <p:spPr>
              <a:xfrm>
                <a:off x="3059934" y="3364146"/>
                <a:ext cx="936104" cy="448701"/>
              </a:xfrm>
              <a:prstGeom prst="roundRect">
                <a:avLst>
                  <a:gd name="adj" fmla="val 0"/>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grpSp>
      </p:grpSp>
    </p:spTree>
    <p:extLst>
      <p:ext uri="{BB962C8B-B14F-4D97-AF65-F5344CB8AC3E}">
        <p14:creationId xmlns:p14="http://schemas.microsoft.com/office/powerpoint/2010/main" val="268527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388307"/>
            <a:ext cx="9845332" cy="4384109"/>
          </a:xfrm>
        </p:spPr>
        <p:txBody>
          <a:bodyPr>
            <a:noAutofit/>
          </a:bodyPr>
          <a:lstStyle/>
          <a:p>
            <a:r>
              <a:rPr lang="zh-TW" altLang="en-US" sz="3200" b="0" dirty="0">
                <a:latin typeface="+mj-ea"/>
              </a:rPr>
              <a:t>★政策架構</a:t>
            </a:r>
            <a:br>
              <a:rPr lang="en-US" altLang="zh-TW" sz="3200" b="0" dirty="0">
                <a:latin typeface="+mj-ea"/>
              </a:rPr>
            </a:br>
            <a:r>
              <a:rPr lang="zh-TW" altLang="en-US" sz="3200" b="0" dirty="0">
                <a:latin typeface="+mj-ea"/>
              </a:rPr>
              <a:t>★</a:t>
            </a:r>
            <a:r>
              <a:rPr lang="en-US" altLang="zh-TW" sz="3200" b="0" dirty="0">
                <a:latin typeface="+mj-ea"/>
              </a:rPr>
              <a:t>108</a:t>
            </a:r>
            <a:r>
              <a:rPr lang="zh-TW" altLang="en-US" sz="3200" b="0" dirty="0">
                <a:latin typeface="+mj-ea"/>
              </a:rPr>
              <a:t>課綱、學習歷程檔案及大學多元入學新方案</a:t>
            </a:r>
            <a:br>
              <a:rPr lang="zh-TW" altLang="en-US" sz="3200" b="0" dirty="0">
                <a:latin typeface="+mj-ea"/>
              </a:rPr>
            </a:br>
            <a:r>
              <a:rPr lang="zh-TW" altLang="en-US" sz="3200" b="0" dirty="0">
                <a:latin typeface="+mj-ea"/>
              </a:rPr>
              <a:t>★國中教育會考</a:t>
            </a:r>
            <a:br>
              <a:rPr lang="zh-TW" altLang="en-US" sz="3200" b="0" dirty="0">
                <a:latin typeface="+mj-ea"/>
              </a:rPr>
            </a:br>
            <a:r>
              <a:rPr lang="zh-TW" altLang="en-US" sz="3200" b="0" dirty="0">
                <a:latin typeface="+mj-ea"/>
              </a:rPr>
              <a:t>★</a:t>
            </a:r>
            <a:r>
              <a:rPr lang="en-US" altLang="zh-TW" sz="3200" b="0" dirty="0">
                <a:latin typeface="+mj-ea"/>
              </a:rPr>
              <a:t>113</a:t>
            </a:r>
            <a:r>
              <a:rPr lang="zh-TW" altLang="en-US" sz="3200" b="0" dirty="0">
                <a:latin typeface="+mj-ea"/>
              </a:rPr>
              <a:t>學年度基北區適性入學管道</a:t>
            </a:r>
            <a:br>
              <a:rPr lang="zh-TW" altLang="en-US" sz="3200" b="0" dirty="0">
                <a:latin typeface="+mj-ea"/>
              </a:rPr>
            </a:br>
            <a:r>
              <a:rPr lang="zh-TW" altLang="en-US" sz="3200" b="0" dirty="0">
                <a:latin typeface="+mj-ea"/>
              </a:rPr>
              <a:t>    ☆適合學術傾向學生的入學管道</a:t>
            </a:r>
            <a:br>
              <a:rPr lang="zh-TW" altLang="en-US" sz="3200" b="0" dirty="0">
                <a:latin typeface="+mj-ea"/>
              </a:rPr>
            </a:br>
            <a:r>
              <a:rPr lang="zh-TW" altLang="en-US" sz="3200" b="0" dirty="0">
                <a:latin typeface="+mj-ea"/>
              </a:rPr>
              <a:t>    ☆適合職業傾向學生的入學管道</a:t>
            </a:r>
            <a:br>
              <a:rPr lang="zh-TW" altLang="en-US" sz="3200" b="0" dirty="0">
                <a:latin typeface="+mj-ea"/>
              </a:rPr>
            </a:br>
            <a:r>
              <a:rPr lang="zh-TW" altLang="en-US" sz="3200" b="0" dirty="0">
                <a:latin typeface="+mj-ea"/>
              </a:rPr>
              <a:t>    ☆其他</a:t>
            </a:r>
            <a:br>
              <a:rPr lang="zh-TW" altLang="en-US" sz="3200" b="0" dirty="0">
                <a:latin typeface="+mj-ea"/>
              </a:rPr>
            </a:br>
            <a:r>
              <a:rPr lang="zh-TW" altLang="en-US" sz="3200" b="0" dirty="0">
                <a:latin typeface="+mj-ea"/>
              </a:rPr>
              <a:t>★相關資源網站</a:t>
            </a:r>
            <a:endParaRPr lang="zh-TW" altLang="en-US" sz="9600" b="0" dirty="0">
              <a:latin typeface="+mj-ea"/>
            </a:endParaRPr>
          </a:p>
        </p:txBody>
      </p:sp>
      <p:sp>
        <p:nvSpPr>
          <p:cNvPr id="5" name="文字版面配置區 4"/>
          <p:cNvSpPr>
            <a:spLocks noGrp="1"/>
          </p:cNvSpPr>
          <p:nvPr>
            <p:ph type="body" idx="1"/>
          </p:nvPr>
        </p:nvSpPr>
        <p:spPr/>
        <p:txBody>
          <a:bodyPr>
            <a:normAutofit/>
          </a:bodyPr>
          <a:lstStyle/>
          <a:p>
            <a:r>
              <a:rPr lang="zh-TW" altLang="en-US" sz="5400" dirty="0">
                <a:latin typeface="+mj-ea"/>
                <a:ea typeface="+mj-ea"/>
              </a:rPr>
              <a:t>簡報大綱</a:t>
            </a:r>
          </a:p>
        </p:txBody>
      </p:sp>
    </p:spTree>
    <p:extLst>
      <p:ext uri="{BB962C8B-B14F-4D97-AF65-F5344CB8AC3E}">
        <p14:creationId xmlns:p14="http://schemas.microsoft.com/office/powerpoint/2010/main" val="281186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06173"/>
          </a:xfrm>
        </p:spPr>
        <p:txBody>
          <a:bodyPr/>
          <a:lstStyle/>
          <a:p>
            <a:pPr algn="ctr"/>
            <a:r>
              <a:rPr lang="zh-TW" altLang="en-US" dirty="0"/>
              <a:t>國中教育會考各科成績人數比例</a:t>
            </a:r>
          </a:p>
        </p:txBody>
      </p:sp>
      <p:graphicFrame>
        <p:nvGraphicFramePr>
          <p:cNvPr id="3" name="表格 2"/>
          <p:cNvGraphicFramePr>
            <a:graphicFrameLocks noGrp="1"/>
          </p:cNvGraphicFramePr>
          <p:nvPr>
            <p:extLst>
              <p:ext uri="{D42A27DB-BD31-4B8C-83A1-F6EECF244321}">
                <p14:modId xmlns:p14="http://schemas.microsoft.com/office/powerpoint/2010/main" val="3714440365"/>
              </p:ext>
            </p:extLst>
          </p:nvPr>
        </p:nvGraphicFramePr>
        <p:xfrm>
          <a:off x="1363649" y="1590805"/>
          <a:ext cx="9470798" cy="4273961"/>
        </p:xfrm>
        <a:graphic>
          <a:graphicData uri="http://schemas.openxmlformats.org/drawingml/2006/table">
            <a:tbl>
              <a:tblPr firstRow="1" firstCol="1" bandRow="1">
                <a:tableStyleId>{21E4AEA4-8DFA-4A89-87EB-49C32662AFE0}</a:tableStyleId>
              </a:tblPr>
              <a:tblGrid>
                <a:gridCol w="1938805">
                  <a:extLst>
                    <a:ext uri="{9D8B030D-6E8A-4147-A177-3AD203B41FA5}">
                      <a16:colId xmlns:a16="http://schemas.microsoft.com/office/drawing/2014/main" val="20000"/>
                    </a:ext>
                  </a:extLst>
                </a:gridCol>
                <a:gridCol w="1907691">
                  <a:extLst>
                    <a:ext uri="{9D8B030D-6E8A-4147-A177-3AD203B41FA5}">
                      <a16:colId xmlns:a16="http://schemas.microsoft.com/office/drawing/2014/main" val="20001"/>
                    </a:ext>
                  </a:extLst>
                </a:gridCol>
                <a:gridCol w="1863718">
                  <a:extLst>
                    <a:ext uri="{9D8B030D-6E8A-4147-A177-3AD203B41FA5}">
                      <a16:colId xmlns:a16="http://schemas.microsoft.com/office/drawing/2014/main" val="20002"/>
                    </a:ext>
                  </a:extLst>
                </a:gridCol>
                <a:gridCol w="1863718">
                  <a:extLst>
                    <a:ext uri="{9D8B030D-6E8A-4147-A177-3AD203B41FA5}">
                      <a16:colId xmlns:a16="http://schemas.microsoft.com/office/drawing/2014/main" val="3401400648"/>
                    </a:ext>
                  </a:extLst>
                </a:gridCol>
                <a:gridCol w="1896866">
                  <a:extLst>
                    <a:ext uri="{9D8B030D-6E8A-4147-A177-3AD203B41FA5}">
                      <a16:colId xmlns:a16="http://schemas.microsoft.com/office/drawing/2014/main" val="20004"/>
                    </a:ext>
                  </a:extLst>
                </a:gridCol>
              </a:tblGrid>
              <a:tr h="506063">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人數比例</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三等級</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四標示</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會考績分</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6063">
                <a:tc rowSpan="7">
                  <a:txBody>
                    <a:bodyPr/>
                    <a:lstStyle/>
                    <a:p>
                      <a:pPr algn="ctr">
                        <a:spcAft>
                          <a:spcPts val="0"/>
                        </a:spcAft>
                      </a:pPr>
                      <a:r>
                        <a:rPr lang="en-US" altLang="zh-TW" sz="2400" b="1" kern="100" dirty="0">
                          <a:solidFill>
                            <a:srgbClr val="FFF9F3"/>
                          </a:solidFill>
                          <a:effectLst/>
                          <a:latin typeface="微軟正黑體" panose="020B0604030504040204" pitchFamily="34" charset="-120"/>
                          <a:ea typeface="微軟正黑體" panose="020B0604030504040204" pitchFamily="34" charset="-120"/>
                          <a:cs typeface="Times New Roman"/>
                        </a:rPr>
                        <a:t>100%</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A</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精熟</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7</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68781126"/>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6</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82678017"/>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796657100"/>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B</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基礎</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4</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65934183"/>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3</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466730275"/>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82438134"/>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C</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待加強</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C</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41385029"/>
                  </a:ext>
                </a:extLst>
              </a:tr>
            </a:tbl>
          </a:graphicData>
        </a:graphic>
      </p:graphicFrame>
      <p:sp>
        <p:nvSpPr>
          <p:cNvPr id="5" name="Rectangle 2"/>
          <p:cNvSpPr>
            <a:spLocks noChangeArrowheads="1"/>
          </p:cNvSpPr>
          <p:nvPr/>
        </p:nvSpPr>
        <p:spPr bwMode="auto">
          <a:xfrm>
            <a:off x="1363649" y="6144212"/>
            <a:ext cx="7949601"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「寫作測驗」分為一至六級分</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5660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113</a:t>
            </a:r>
            <a:r>
              <a:rPr lang="zh-TW" altLang="en-US" sz="6600" dirty="0">
                <a:latin typeface="+mj-ea"/>
              </a:rPr>
              <a:t>學年度基北區</a:t>
            </a:r>
            <a:br>
              <a:rPr lang="en-US" altLang="zh-TW" sz="6600" dirty="0">
                <a:latin typeface="+mj-ea"/>
              </a:rPr>
            </a:br>
            <a:r>
              <a:rPr lang="zh-TW" altLang="en-US" sz="6600" dirty="0">
                <a:latin typeface="+mj-ea"/>
              </a:rPr>
              <a:t>適性入學管道</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22824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69847" y="158955"/>
            <a:ext cx="10058400" cy="1156278"/>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學年度基北區適性入學管道</a:t>
            </a:r>
          </a:p>
        </p:txBody>
      </p:sp>
      <p:graphicFrame>
        <p:nvGraphicFramePr>
          <p:cNvPr id="5" name="資料庫圖表 4"/>
          <p:cNvGraphicFramePr/>
          <p:nvPr>
            <p:extLst>
              <p:ext uri="{D42A27DB-BD31-4B8C-83A1-F6EECF244321}">
                <p14:modId xmlns:p14="http://schemas.microsoft.com/office/powerpoint/2010/main" val="3522710787"/>
              </p:ext>
            </p:extLst>
          </p:nvPr>
        </p:nvGraphicFramePr>
        <p:xfrm>
          <a:off x="904752" y="1070976"/>
          <a:ext cx="5194295" cy="534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3813501039"/>
              </p:ext>
            </p:extLst>
          </p:nvPr>
        </p:nvGraphicFramePr>
        <p:xfrm>
          <a:off x="6674119" y="1017740"/>
          <a:ext cx="4642018" cy="54488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98950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免試入學</a:t>
            </a:r>
          </a:p>
        </p:txBody>
      </p:sp>
      <p:sp>
        <p:nvSpPr>
          <p:cNvPr id="6" name="文字版面配置區 4">
            <a:extLst>
              <a:ext uri="{FF2B5EF4-FFF2-40B4-BE49-F238E27FC236}">
                <a16:creationId xmlns:a16="http://schemas.microsoft.com/office/drawing/2014/main" id="{2AD689DD-B32A-43A5-87C1-9665374BE27A}"/>
              </a:ext>
            </a:extLst>
          </p:cNvPr>
          <p:cNvSpPr>
            <a:spLocks noGrp="1"/>
          </p:cNvSpPr>
          <p:nvPr>
            <p:ph type="body" idx="1"/>
          </p:nvPr>
        </p:nvSpPr>
        <p:spPr>
          <a:xfrm>
            <a:off x="2165350" y="5019674"/>
            <a:ext cx="9053513" cy="1691843"/>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基北區免試入學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臺北市優先免試入學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學習區完全免試入學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99088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031017"/>
          </a:xfrm>
        </p:spPr>
        <p:txBody>
          <a:bodyPr/>
          <a:lstStyle/>
          <a:p>
            <a:pPr algn="ctr"/>
            <a:r>
              <a:rPr lang="zh-TW" altLang="en-US" dirty="0"/>
              <a:t>各區免試入學主委學校</a:t>
            </a:r>
          </a:p>
        </p:txBody>
      </p:sp>
      <p:graphicFrame>
        <p:nvGraphicFramePr>
          <p:cNvPr id="3" name="表格 2"/>
          <p:cNvGraphicFramePr>
            <a:graphicFrameLocks noGrp="1"/>
          </p:cNvGraphicFramePr>
          <p:nvPr>
            <p:extLst>
              <p:ext uri="{D42A27DB-BD31-4B8C-83A1-F6EECF244321}">
                <p14:modId xmlns:p14="http://schemas.microsoft.com/office/powerpoint/2010/main" val="3493621933"/>
              </p:ext>
            </p:extLst>
          </p:nvPr>
        </p:nvGraphicFramePr>
        <p:xfrm>
          <a:off x="1069848" y="1515649"/>
          <a:ext cx="9997457" cy="4672208"/>
        </p:xfrm>
        <a:graphic>
          <a:graphicData uri="http://schemas.openxmlformats.org/drawingml/2006/table">
            <a:tbl>
              <a:tblPr firstRow="1" firstCol="1" bandRow="1">
                <a:tableStyleId>{21E4AEA4-8DFA-4A89-87EB-49C32662AFE0}</a:tableStyleId>
              </a:tblPr>
              <a:tblGrid>
                <a:gridCol w="1461275">
                  <a:extLst>
                    <a:ext uri="{9D8B030D-6E8A-4147-A177-3AD203B41FA5}">
                      <a16:colId xmlns:a16="http://schemas.microsoft.com/office/drawing/2014/main" val="20000"/>
                    </a:ext>
                  </a:extLst>
                </a:gridCol>
                <a:gridCol w="1919822">
                  <a:extLst>
                    <a:ext uri="{9D8B030D-6E8A-4147-A177-3AD203B41FA5}">
                      <a16:colId xmlns:a16="http://schemas.microsoft.com/office/drawing/2014/main" val="20001"/>
                    </a:ext>
                  </a:extLst>
                </a:gridCol>
                <a:gridCol w="1446928">
                  <a:extLst>
                    <a:ext uri="{9D8B030D-6E8A-4147-A177-3AD203B41FA5}">
                      <a16:colId xmlns:a16="http://schemas.microsoft.com/office/drawing/2014/main" val="20002"/>
                    </a:ext>
                  </a:extLst>
                </a:gridCol>
                <a:gridCol w="1950244">
                  <a:extLst>
                    <a:ext uri="{9D8B030D-6E8A-4147-A177-3AD203B41FA5}">
                      <a16:colId xmlns:a16="http://schemas.microsoft.com/office/drawing/2014/main" val="20004"/>
                    </a:ext>
                  </a:extLst>
                </a:gridCol>
                <a:gridCol w="1453019">
                  <a:extLst>
                    <a:ext uri="{9D8B030D-6E8A-4147-A177-3AD203B41FA5}">
                      <a16:colId xmlns:a16="http://schemas.microsoft.com/office/drawing/2014/main" val="2840038759"/>
                    </a:ext>
                  </a:extLst>
                </a:gridCol>
                <a:gridCol w="1766169">
                  <a:extLst>
                    <a:ext uri="{9D8B030D-6E8A-4147-A177-3AD203B41FA5}">
                      <a16:colId xmlns:a16="http://schemas.microsoft.com/office/drawing/2014/main" val="2879184667"/>
                    </a:ext>
                  </a:extLst>
                </a:gridCol>
              </a:tblGrid>
              <a:tr h="622562">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全國免</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臺北市立第一女子高級中學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雲林區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國立北港高級農工職業學校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花蓮區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國立花蓮高級商業職業學校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062194055"/>
                  </a:ext>
                </a:extLst>
              </a:tr>
              <a:tr h="674941">
                <a:tc>
                  <a:txBody>
                    <a:bodyPr/>
                    <a:lstStyle/>
                    <a:p>
                      <a:pPr algn="ctr">
                        <a:spcAft>
                          <a:spcPts val="0"/>
                        </a:spcAft>
                      </a:pP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Times New Roman"/>
                        </a:rPr>
                        <a:t>基北區</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新北市立中和高級中學</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嘉義區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國立華南高級商業職業學校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國立關山高級工商職業學校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951622063"/>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桃連區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桃園市陽明高級中等學校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國立曾文高級家事商業職業學校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澎湖區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國立澎湖高級海事水產職業學校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1307956"/>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竹苗區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國立苗栗高級商業職業學校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高雄區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高雄市立三民高級家事商業職業學校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金門區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國立金門高級農工職業學校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343687879"/>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中投區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mn-ea"/>
                          <a:cs typeface="+mn-cs"/>
                        </a:rPr>
                        <a:t>國立埔里高級工業職業學校</a:t>
                      </a:r>
                      <a:endParaRPr lang="zh-TW" altLang="zh-TW" sz="2400" b="1" kern="100" dirty="0">
                        <a:solidFill>
                          <a:schemeClr val="tx1"/>
                        </a:solidFill>
                        <a:effectLst/>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屏東區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國立內埔高級農工職業學校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87245514"/>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彰化區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國立彰化高級商業職業學校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宜蘭區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國立羅東高級工業職業學校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4683047"/>
                  </a:ext>
                </a:extLst>
              </a:tr>
            </a:tbl>
          </a:graphicData>
        </a:graphic>
      </p:graphicFrame>
    </p:spTree>
    <p:extLst>
      <p:ext uri="{BB962C8B-B14F-4D97-AF65-F5344CB8AC3E}">
        <p14:creationId xmlns:p14="http://schemas.microsoft.com/office/powerpoint/2010/main" val="194820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46638"/>
            <a:ext cx="10058400" cy="1031017"/>
          </a:xfrm>
        </p:spPr>
        <p:txBody>
          <a:bodyPr/>
          <a:lstStyle/>
          <a:p>
            <a:pPr algn="ctr"/>
            <a:r>
              <a:rPr lang="zh-TW" altLang="en-US" dirty="0"/>
              <a:t>基北區共同就學區一覽表</a:t>
            </a:r>
          </a:p>
        </p:txBody>
      </p:sp>
      <p:graphicFrame>
        <p:nvGraphicFramePr>
          <p:cNvPr id="4" name="表格 3"/>
          <p:cNvGraphicFramePr>
            <a:graphicFrameLocks noGrp="1"/>
          </p:cNvGraphicFramePr>
          <p:nvPr>
            <p:extLst>
              <p:ext uri="{D42A27DB-BD31-4B8C-83A1-F6EECF244321}">
                <p14:modId xmlns:p14="http://schemas.microsoft.com/office/powerpoint/2010/main" val="4213699635"/>
              </p:ext>
            </p:extLst>
          </p:nvPr>
        </p:nvGraphicFramePr>
        <p:xfrm>
          <a:off x="876823" y="1177446"/>
          <a:ext cx="10885118" cy="4860098"/>
        </p:xfrm>
        <a:graphic>
          <a:graphicData uri="http://schemas.openxmlformats.org/drawingml/2006/table">
            <a:tbl>
              <a:tblPr firstRow="1" firstCol="1" bandRow="1"/>
              <a:tblGrid>
                <a:gridCol w="1244013">
                  <a:extLst>
                    <a:ext uri="{9D8B030D-6E8A-4147-A177-3AD203B41FA5}">
                      <a16:colId xmlns:a16="http://schemas.microsoft.com/office/drawing/2014/main" val="20001"/>
                    </a:ext>
                  </a:extLst>
                </a:gridCol>
                <a:gridCol w="1244013">
                  <a:extLst>
                    <a:ext uri="{9D8B030D-6E8A-4147-A177-3AD203B41FA5}">
                      <a16:colId xmlns:a16="http://schemas.microsoft.com/office/drawing/2014/main" val="20002"/>
                    </a:ext>
                  </a:extLst>
                </a:gridCol>
                <a:gridCol w="2099273">
                  <a:extLst>
                    <a:ext uri="{9D8B030D-6E8A-4147-A177-3AD203B41FA5}">
                      <a16:colId xmlns:a16="http://schemas.microsoft.com/office/drawing/2014/main" val="20003"/>
                    </a:ext>
                  </a:extLst>
                </a:gridCol>
                <a:gridCol w="2099273">
                  <a:extLst>
                    <a:ext uri="{9D8B030D-6E8A-4147-A177-3AD203B41FA5}">
                      <a16:colId xmlns:a16="http://schemas.microsoft.com/office/drawing/2014/main" val="20004"/>
                    </a:ext>
                  </a:extLst>
                </a:gridCol>
                <a:gridCol w="2099273">
                  <a:extLst>
                    <a:ext uri="{9D8B030D-6E8A-4147-A177-3AD203B41FA5}">
                      <a16:colId xmlns:a16="http://schemas.microsoft.com/office/drawing/2014/main" val="20005"/>
                    </a:ext>
                  </a:extLst>
                </a:gridCol>
                <a:gridCol w="2099273">
                  <a:extLst>
                    <a:ext uri="{9D8B030D-6E8A-4147-A177-3AD203B41FA5}">
                      <a16:colId xmlns:a16="http://schemas.microsoft.com/office/drawing/2014/main" val="20006"/>
                    </a:ext>
                  </a:extLst>
                </a:gridCol>
              </a:tblGrid>
              <a:tr h="655294">
                <a:tc rowSpan="2">
                  <a:txBody>
                    <a:bodyPr/>
                    <a:lstStyle/>
                    <a:p>
                      <a:pPr algn="ctr">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就學區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algn="ctr">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4">
                  <a:txBody>
                    <a:bodyPr/>
                    <a:lstStyle/>
                    <a:p>
                      <a:pPr algn="ctr">
                        <a:spcAft>
                          <a:spcPts val="0"/>
                        </a:spcAft>
                      </a:pPr>
                      <a:r>
                        <a:rPr lang="zh-TW" sz="2400" b="1" kern="100" dirty="0">
                          <a:solidFill>
                            <a:schemeClr val="bg1"/>
                          </a:solidFill>
                          <a:effectLst/>
                          <a:latin typeface="微軟正黑體" panose="020B0604030504040204" pitchFamily="34" charset="-120"/>
                          <a:ea typeface="微軟正黑體" panose="020B0604030504040204" pitchFamily="34" charset="-120"/>
                        </a:rPr>
                        <a:t>共同就學區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2902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本區國中</a:t>
                      </a:r>
                      <a:r>
                        <a:rPr lang="zh-TW" sz="1800" b="0" kern="100" dirty="0">
                          <a:solidFill>
                            <a:schemeClr val="bg1"/>
                          </a:solidFill>
                          <a:effectLst/>
                          <a:latin typeface="微軟正黑體" panose="020B0604030504040204" pitchFamily="34" charset="-120"/>
                          <a:ea typeface="微軟正黑體" panose="020B0604030504040204" pitchFamily="34" charset="-120"/>
                        </a:rPr>
                        <a:t>可跨出就讀之行政區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(A)</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（本區之行政區）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他區高級中等學校</a:t>
                      </a:r>
                      <a:r>
                        <a:rPr lang="zh-TW" sz="1800" b="0" kern="100" dirty="0">
                          <a:solidFill>
                            <a:schemeClr val="bg1"/>
                          </a:solidFill>
                          <a:effectLst/>
                          <a:latin typeface="微軟正黑體" panose="020B0604030504040204" pitchFamily="34" charset="-120"/>
                          <a:ea typeface="微軟正黑體" panose="020B0604030504040204" pitchFamily="34" charset="-120"/>
                        </a:rPr>
                        <a:t>開放就學之行政區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(B)</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（他區之行政區）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他區國中</a:t>
                      </a:r>
                      <a:r>
                        <a:rPr lang="zh-TW" sz="1800" b="0" kern="100" dirty="0">
                          <a:solidFill>
                            <a:schemeClr val="bg1"/>
                          </a:solidFill>
                          <a:effectLst/>
                          <a:latin typeface="微軟正黑體" panose="020B0604030504040204" pitchFamily="34" charset="-120"/>
                          <a:ea typeface="微軟正黑體" panose="020B0604030504040204" pitchFamily="34" charset="-120"/>
                        </a:rPr>
                        <a:t>可跨入就讀之行政區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(C)</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（他區之行政區）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本區高級中等學校</a:t>
                      </a:r>
                      <a:r>
                        <a:rPr lang="zh-TW" sz="1800" b="0" kern="100" dirty="0">
                          <a:solidFill>
                            <a:schemeClr val="bg1"/>
                          </a:solidFill>
                          <a:effectLst/>
                          <a:latin typeface="微軟正黑體" panose="020B0604030504040204" pitchFamily="34" charset="-120"/>
                          <a:ea typeface="微軟正黑體" panose="020B0604030504040204" pitchFamily="34" charset="-120"/>
                        </a:rPr>
                        <a:t>開放就學之行政區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(D)</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（本區之行政區）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1529020">
                <a:tc rowSpan="2">
                  <a:txBody>
                    <a:bodyPr/>
                    <a:lstStyle/>
                    <a:p>
                      <a:pPr algn="ctr">
                        <a:spcAft>
                          <a:spcPts val="0"/>
                        </a:spcAft>
                      </a:pPr>
                      <a:r>
                        <a:rPr lang="zh-TW" sz="2800" b="1" kern="100" dirty="0">
                          <a:solidFill>
                            <a:schemeClr val="tx1"/>
                          </a:solidFill>
                          <a:effectLst/>
                          <a:latin typeface="微軟正黑體" panose="020B0604030504040204" pitchFamily="34" charset="-120"/>
                          <a:ea typeface="微軟正黑體" panose="020B0604030504040204" pitchFamily="34" charset="-120"/>
                        </a:rPr>
                        <a:t>基北區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基隆市</a:t>
                      </a:r>
                    </a:p>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臺北市</a:t>
                      </a:r>
                    </a:p>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新北市</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635"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桃連區之桃園</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市</a:t>
                      </a:r>
                      <a:r>
                        <a:rPr lang="zh-TW" sz="2000" b="0" kern="100" dirty="0">
                          <a:solidFill>
                            <a:schemeClr val="tx1"/>
                          </a:solidFill>
                          <a:effectLst/>
                          <a:latin typeface="微軟正黑體" panose="020B0604030504040204" pitchFamily="34" charset="-120"/>
                          <a:ea typeface="微軟正黑體" panose="020B0604030504040204" pitchFamily="34" charset="-120"/>
                        </a:rPr>
                        <a:t>蘆竹</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sz="2000" b="0" kern="100" dirty="0">
                          <a:solidFill>
                            <a:schemeClr val="tx1"/>
                          </a:solidFill>
                          <a:effectLst/>
                          <a:latin typeface="微軟正黑體" panose="020B0604030504040204" pitchFamily="34" charset="-120"/>
                          <a:ea typeface="微軟正黑體" panose="020B0604030504040204" pitchFamily="34" charset="-120"/>
                        </a:rPr>
                        <a:t>、龜山</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sz="2000" b="0" kern="100" dirty="0">
                          <a:solidFill>
                            <a:schemeClr val="tx1"/>
                          </a:solidFill>
                          <a:effectLst/>
                          <a:latin typeface="微軟正黑體" panose="020B0604030504040204" pitchFamily="34" charset="-120"/>
                          <a:ea typeface="微軟正黑體" panose="020B0604030504040204" pitchFamily="34" charset="-120"/>
                        </a:rPr>
                        <a:t>、八德</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endParaRPr lang="zh-TW" sz="2000" b="0" kern="100" dirty="0">
                        <a:solidFill>
                          <a:schemeClr val="tx1"/>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635"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桃連區之</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桃園</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市</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蘆竹</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、龜山</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、八德</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endParaRPr lang="zh-TW" altLang="zh-TW" sz="2000" b="0" kern="100" dirty="0">
                        <a:solidFill>
                          <a:schemeClr val="tx1"/>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1146764">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基北區之新北市貢寮區、雙溪區、坪林區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宜蘭區之宜蘭縣頭城鎮</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20802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157530" y="1691014"/>
            <a:ext cx="10058400" cy="4016345"/>
          </a:xfrm>
        </p:spPr>
        <p:txBody>
          <a:bodyPr/>
          <a:lstStyle/>
          <a:p>
            <a:pPr>
              <a:spcBef>
                <a:spcPct val="0"/>
              </a:spcBef>
              <a:buClr>
                <a:schemeClr val="tx1"/>
              </a:buClr>
              <a:buFont typeface="Wingdings" panose="05000000000000000000" pitchFamily="2" charset="2"/>
              <a:buChar char="l"/>
            </a:pP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依據「高級中等教育法」，全國</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15</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個免試就學區為確保學生就學權益，跨區就讀須事先申請「變更就學區」，並在全國統一的時程規劃下考試。</a:t>
            </a: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r>
              <a:rPr lang="en-US" altLang="zh-TW" sz="3200" b="1" dirty="0">
                <a:solidFill>
                  <a:srgbClr val="FF0000"/>
                </a:solidFill>
                <a:latin typeface="+mj-ea"/>
                <a:ea typeface="+mj-ea"/>
                <a:cs typeface="+mj-cs"/>
              </a:rPr>
              <a:t>113</a:t>
            </a:r>
            <a:r>
              <a:rPr lang="zh-TW" altLang="en-US" sz="3200" b="1" dirty="0">
                <a:solidFill>
                  <a:srgbClr val="FF0000"/>
                </a:solidFill>
                <a:latin typeface="+mj-ea"/>
                <a:ea typeface="+mj-ea"/>
                <a:cs typeface="+mj-cs"/>
              </a:rPr>
              <a:t>年</a:t>
            </a:r>
            <a:r>
              <a:rPr lang="en-US" altLang="zh-TW" sz="3200" b="1" dirty="0">
                <a:solidFill>
                  <a:srgbClr val="FF0000"/>
                </a:solidFill>
                <a:latin typeface="+mj-ea"/>
                <a:ea typeface="+mj-ea"/>
                <a:cs typeface="+mj-cs"/>
              </a:rPr>
              <a:t>4</a:t>
            </a:r>
            <a:r>
              <a:rPr lang="zh-TW" altLang="en-US" sz="3200" b="1" dirty="0">
                <a:solidFill>
                  <a:srgbClr val="FF0000"/>
                </a:solidFill>
                <a:latin typeface="+mj-ea"/>
                <a:ea typeface="+mj-ea"/>
                <a:cs typeface="+mj-cs"/>
              </a:rPr>
              <a:t>月</a:t>
            </a:r>
            <a:r>
              <a:rPr lang="en-US" altLang="zh-TW" sz="3200" b="1" dirty="0">
                <a:solidFill>
                  <a:srgbClr val="FF0000"/>
                </a:solidFill>
                <a:latin typeface="+mj-ea"/>
                <a:ea typeface="+mj-ea"/>
                <a:cs typeface="+mj-cs"/>
              </a:rPr>
              <a:t>26</a:t>
            </a:r>
            <a:r>
              <a:rPr lang="zh-TW" altLang="en-US" sz="3200" b="1" dirty="0">
                <a:solidFill>
                  <a:srgbClr val="FF0000"/>
                </a:solidFill>
                <a:latin typeface="+mj-ea"/>
                <a:ea typeface="+mj-ea"/>
                <a:cs typeface="+mj-cs"/>
              </a:rPr>
              <a:t>日</a:t>
            </a:r>
            <a:r>
              <a:rPr lang="en-US" altLang="zh-TW" sz="3200" b="1" dirty="0">
                <a:solidFill>
                  <a:srgbClr val="FF0000"/>
                </a:solidFill>
                <a:latin typeface="+mj-ea"/>
                <a:ea typeface="+mj-ea"/>
                <a:cs typeface="+mj-cs"/>
              </a:rPr>
              <a:t>-113</a:t>
            </a:r>
            <a:r>
              <a:rPr lang="zh-TW" altLang="en-US" sz="3200" b="1" dirty="0">
                <a:solidFill>
                  <a:srgbClr val="FF0000"/>
                </a:solidFill>
                <a:latin typeface="+mj-ea"/>
                <a:ea typeface="+mj-ea"/>
                <a:cs typeface="+mj-cs"/>
              </a:rPr>
              <a:t>年</a:t>
            </a:r>
            <a:r>
              <a:rPr lang="en-US" altLang="zh-TW" sz="3200" b="1" dirty="0">
                <a:solidFill>
                  <a:srgbClr val="FF0000"/>
                </a:solidFill>
                <a:latin typeface="+mj-ea"/>
                <a:ea typeface="+mj-ea"/>
                <a:cs typeface="+mj-cs"/>
              </a:rPr>
              <a:t>5</a:t>
            </a:r>
            <a:r>
              <a:rPr lang="zh-TW" altLang="en-US" sz="3200" b="1" dirty="0">
                <a:solidFill>
                  <a:srgbClr val="FF0000"/>
                </a:solidFill>
                <a:latin typeface="+mj-ea"/>
                <a:ea typeface="+mj-ea"/>
                <a:cs typeface="+mj-cs"/>
              </a:rPr>
              <a:t>月</a:t>
            </a:r>
            <a:r>
              <a:rPr lang="en-US" altLang="zh-TW" sz="3200" b="1" dirty="0">
                <a:solidFill>
                  <a:srgbClr val="FF0000"/>
                </a:solidFill>
                <a:latin typeface="+mj-ea"/>
                <a:ea typeface="+mj-ea"/>
                <a:cs typeface="+mj-cs"/>
              </a:rPr>
              <a:t>3</a:t>
            </a:r>
            <a:r>
              <a:rPr lang="zh-TW" altLang="en-US" sz="3200" b="1" dirty="0">
                <a:solidFill>
                  <a:srgbClr val="FF0000"/>
                </a:solidFill>
                <a:latin typeface="+mj-ea"/>
                <a:ea typeface="+mj-ea"/>
                <a:cs typeface="+mj-cs"/>
              </a:rPr>
              <a:t>日：</a:t>
            </a:r>
            <a:br>
              <a:rPr lang="en-US" altLang="zh-TW" sz="3200" b="1" dirty="0">
                <a:solidFill>
                  <a:srgbClr val="FF0000"/>
                </a:solidFill>
                <a:latin typeface="+mj-ea"/>
                <a:ea typeface="+mj-ea"/>
                <a:cs typeface="+mj-cs"/>
              </a:rPr>
            </a:br>
            <a:r>
              <a:rPr lang="zh-TW" altLang="en-US" sz="3200" b="1" dirty="0">
                <a:solidFill>
                  <a:srgbClr val="FF0000"/>
                </a:solidFill>
                <a:latin typeface="+mj-ea"/>
                <a:ea typeface="+mj-ea"/>
                <a:cs typeface="+mj-cs"/>
              </a:rPr>
              <a:t>免試入學變更就學區申請</a:t>
            </a:r>
          </a:p>
        </p:txBody>
      </p:sp>
      <p:pic>
        <p:nvPicPr>
          <p:cNvPr id="5" name="圖形 4" descr="燈泡與鉛筆">
            <a:extLst>
              <a:ext uri="{FF2B5EF4-FFF2-40B4-BE49-F238E27FC236}">
                <a16:creationId xmlns:a16="http://schemas.microsoft.com/office/drawing/2014/main" id="{AB970CE0-F6F5-4048-8A94-E66137605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4594" y="5045883"/>
            <a:ext cx="1327485" cy="1327485"/>
          </a:xfrm>
          <a:prstGeom prst="rect">
            <a:avLst/>
          </a:prstGeom>
        </p:spPr>
      </p:pic>
    </p:spTree>
    <p:extLst>
      <p:ext uri="{BB962C8B-B14F-4D97-AF65-F5344CB8AC3E}">
        <p14:creationId xmlns:p14="http://schemas.microsoft.com/office/powerpoint/2010/main" val="124709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6" y="121377"/>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044796" y="1327759"/>
            <a:ext cx="10955138" cy="4985359"/>
          </a:xfrm>
        </p:spPr>
        <p:txBody>
          <a:bodyPr>
            <a:noAutofit/>
          </a:bodyPr>
          <a:lstStyle/>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依據入學方式辦理順序：免試入學作業分兩階段辦理，採全區聯合方式辦理</a:t>
            </a:r>
            <a:endParaRPr kumimoji="1" lang="en-US" altLang="zh-TW" sz="2800" b="1" dirty="0">
              <a:latin typeface="微軟正黑體" panose="020B0604030504040204" pitchFamily="34" charset="-120"/>
              <a:ea typeface="微軟正黑體" panose="020B0604030504040204" pitchFamily="34" charset="-120"/>
            </a:endParaRPr>
          </a:p>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非本區各公私立國民中學畢業生，但具以下</a:t>
            </a:r>
            <a:r>
              <a:rPr kumimoji="1" lang="en-US" altLang="zh-TW" sz="2800" b="1" dirty="0">
                <a:latin typeface="微軟正黑體" panose="020B0604030504040204" pitchFamily="34" charset="-120"/>
                <a:ea typeface="微軟正黑體" panose="020B0604030504040204" pitchFamily="34" charset="-120"/>
              </a:rPr>
              <a:t>4</a:t>
            </a:r>
            <a:r>
              <a:rPr kumimoji="1" lang="zh-TW" altLang="en-US" sz="2800" b="1" dirty="0">
                <a:latin typeface="微軟正黑體" panose="020B0604030504040204" pitchFamily="34" charset="-120"/>
                <a:ea typeface="微軟正黑體" panose="020B0604030504040204" pitchFamily="34" charset="-120"/>
              </a:rPr>
              <a:t>種特殊情形且未參加他區免試入學之學生，經本區高中高職免試入學委員會審核通過者得參加本區免試入學：</a:t>
            </a:r>
            <a:b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學生就讀或畢業國中學籍所在免試就學區，</a:t>
            </a:r>
            <a:r>
              <a:rPr lang="zh-TW" altLang="en-US" sz="2200" dirty="0">
                <a:solidFill>
                  <a:srgbClr val="FF0000"/>
                </a:solidFill>
                <a:latin typeface="+mj-ea"/>
                <a:ea typeface="+mj-ea"/>
                <a:cs typeface="+mj-cs"/>
              </a:rPr>
              <a:t>未設置</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學生適性選擇之</a:t>
            </a:r>
            <a:r>
              <a:rPr lang="zh-TW" altLang="en-US" sz="2200" dirty="0">
                <a:solidFill>
                  <a:srgbClr val="FF0000"/>
                </a:solidFill>
                <a:latin typeface="+mj-ea"/>
                <a:ea typeface="+mj-ea"/>
                <a:cs typeface="+mj-cs"/>
              </a:rPr>
              <a:t>高中職課程群別或產業特殊需求類科</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者。</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2.</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a:t>
            </a:r>
            <a:r>
              <a:rPr lang="zh-TW" altLang="en-US" sz="2200" dirty="0">
                <a:solidFill>
                  <a:srgbClr val="FF0000"/>
                </a:solidFill>
                <a:latin typeface="+mj-ea"/>
                <a:ea typeface="+mj-ea"/>
                <a:cs typeface="+mj-cs"/>
              </a:rPr>
              <a:t>因搬家遷徙</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至本區居住者（檢附具體證明文件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3.</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學生在國中階段跨區就學，但未遷移戶籍，</a:t>
            </a:r>
            <a:r>
              <a:rPr lang="zh-TW" altLang="en-US" sz="2200" dirty="0">
                <a:solidFill>
                  <a:srgbClr val="FF0000"/>
                </a:solidFill>
                <a:latin typeface="+mj-ea"/>
                <a:ea typeface="+mj-ea"/>
                <a:cs typeface="+mj-cs"/>
              </a:rPr>
              <a:t>擬申請返回在本區戶籍所在地</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就讀高中職者（檢附具體證明文件）。</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4.</a:t>
            </a:r>
            <a:r>
              <a:rPr lang="zh-TW" altLang="en-US" sz="2200" dirty="0">
                <a:solidFill>
                  <a:srgbClr val="FF0000"/>
                </a:solidFill>
                <a:latin typeface="+mj-ea"/>
                <a:ea typeface="+mj-ea"/>
                <a:cs typeface="+mj-cs"/>
              </a:rPr>
              <a:t>其他特殊因素</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由本區免試入學委員會審查</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Tree>
    <p:extLst>
      <p:ext uri="{BB962C8B-B14F-4D97-AF65-F5344CB8AC3E}">
        <p14:creationId xmlns:p14="http://schemas.microsoft.com/office/powerpoint/2010/main" val="3667581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1596898821"/>
              </p:ext>
            </p:extLst>
          </p:nvPr>
        </p:nvGraphicFramePr>
        <p:xfrm>
          <a:off x="1346811" y="1276493"/>
          <a:ext cx="989340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02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2071156464"/>
              </p:ext>
            </p:extLst>
          </p:nvPr>
        </p:nvGraphicFramePr>
        <p:xfrm>
          <a:off x="1346812" y="1276493"/>
          <a:ext cx="93792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5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6600" dirty="0">
                <a:blipFill dpi="0" rotWithShape="1">
                  <a:blip r:embed="rId3"/>
                  <a:srcRect/>
                  <a:tile tx="6350" ty="-127000" sx="65000" sy="64000" flip="none" algn="tl"/>
                </a:blipFill>
                <a:latin typeface="+mj-ea"/>
              </a:rPr>
              <a:t>政策架構</a:t>
            </a:r>
          </a:p>
        </p:txBody>
      </p:sp>
    </p:spTree>
    <p:extLst>
      <p:ext uri="{BB962C8B-B14F-4D97-AF65-F5344CB8AC3E}">
        <p14:creationId xmlns:p14="http://schemas.microsoft.com/office/powerpoint/2010/main" val="339972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學年度基北區免試入學方案特點</a:t>
            </a:r>
          </a:p>
        </p:txBody>
      </p:sp>
      <p:sp>
        <p:nvSpPr>
          <p:cNvPr id="3" name="矩形 2"/>
          <p:cNvSpPr/>
          <p:nvPr/>
        </p:nvSpPr>
        <p:spPr>
          <a:xfrm>
            <a:off x="2288484" y="2366085"/>
            <a:ext cx="7621127" cy="258532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次分發</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到位」</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5</a:t>
            </a:r>
            <a:r>
              <a:rPr lang="zh-TW" altLang="en-US" sz="5400" b="1" dirty="0">
                <a:solidFill>
                  <a:srgbClr val="FF0000"/>
                </a:solidFill>
                <a:latin typeface="+mj-ea"/>
                <a:ea typeface="+mj-ea"/>
                <a:cs typeface="+mj-cs"/>
              </a:rPr>
              <a:t>個志願序</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為</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群組</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「總績分</a:t>
            </a:r>
            <a:r>
              <a:rPr lang="en-US" altLang="zh-TW" sz="5400" b="1" dirty="0">
                <a:solidFill>
                  <a:srgbClr val="FF0000"/>
                </a:solidFill>
                <a:latin typeface="+mj-ea"/>
                <a:ea typeface="+mj-ea"/>
                <a:cs typeface="+mj-cs"/>
              </a:rPr>
              <a:t>108</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Tree>
    <p:extLst>
      <p:ext uri="{BB962C8B-B14F-4D97-AF65-F5344CB8AC3E}">
        <p14:creationId xmlns:p14="http://schemas.microsoft.com/office/powerpoint/2010/main" val="74618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8775" y="248735"/>
            <a:ext cx="10058400" cy="1005965"/>
          </a:xfrm>
        </p:spPr>
        <p:txBody>
          <a:bodyPr/>
          <a:lstStyle/>
          <a:p>
            <a:pPr algn="ctr"/>
            <a:r>
              <a:rPr lang="zh-TW" altLang="en-US" dirty="0"/>
              <a:t>基北區免試入學比序項目</a:t>
            </a:r>
          </a:p>
        </p:txBody>
      </p:sp>
      <p:graphicFrame>
        <p:nvGraphicFramePr>
          <p:cNvPr id="3" name="資料庫圖表 2"/>
          <p:cNvGraphicFramePr/>
          <p:nvPr>
            <p:extLst>
              <p:ext uri="{D42A27DB-BD31-4B8C-83A1-F6EECF244321}">
                <p14:modId xmlns:p14="http://schemas.microsoft.com/office/powerpoint/2010/main" val="3415337789"/>
              </p:ext>
            </p:extLst>
          </p:nvPr>
        </p:nvGraphicFramePr>
        <p:xfrm>
          <a:off x="-939633" y="1989795"/>
          <a:ext cx="7725643" cy="519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221078" y="1447454"/>
            <a:ext cx="3147812"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4000" b="1" dirty="0">
                <a:solidFill>
                  <a:srgbClr val="FF0000"/>
                </a:solidFill>
                <a:latin typeface="+mj-ea"/>
                <a:ea typeface="+mj-ea"/>
                <a:cs typeface="+mj-cs"/>
              </a:rPr>
              <a:t>108</a:t>
            </a:r>
            <a:r>
              <a:rPr lang="zh-TW" altLang="en-US" sz="4000" b="1" dirty="0">
                <a:solidFill>
                  <a:srgbClr val="FF0000"/>
                </a:solidFill>
                <a:latin typeface="+mj-ea"/>
                <a:ea typeface="+mj-ea"/>
                <a:cs typeface="+mj-cs"/>
              </a:rPr>
              <a:t>方案</a:t>
            </a: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
        <p:nvSpPr>
          <p:cNvPr id="5" name="文字方塊 4"/>
          <p:cNvSpPr txBox="1"/>
          <p:nvPr/>
        </p:nvSpPr>
        <p:spPr>
          <a:xfrm>
            <a:off x="4519661" y="1607866"/>
            <a:ext cx="7067514" cy="461665"/>
          </a:xfrm>
          <a:prstGeom prst="rect">
            <a:avLst/>
          </a:prstGeom>
          <a:solidFill>
            <a:schemeClr val="accent6">
              <a:lumMod val="20000"/>
              <a:lumOff val="80000"/>
            </a:schemeClr>
          </a:solid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總積分</a:t>
            </a:r>
            <a:r>
              <a:rPr lang="en-US" altLang="zh-TW" sz="2400" b="1" dirty="0">
                <a:solidFill>
                  <a:srgbClr val="FF0000"/>
                </a:solidFill>
                <a:latin typeface="微軟正黑體" panose="020B0604030504040204" pitchFamily="34" charset="-120"/>
                <a:ea typeface="微軟正黑體" panose="020B0604030504040204" pitchFamily="34" charset="-120"/>
              </a:rPr>
              <a:t>(108)</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多元學習</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會考</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志願序</a:t>
            </a:r>
            <a:r>
              <a:rPr lang="en-US" altLang="zh-TW" sz="2400" dirty="0">
                <a:latin typeface="微軟正黑體" panose="020B0604030504040204" pitchFamily="34" charset="-120"/>
                <a:ea typeface="微軟正黑體" panose="020B0604030504040204" pitchFamily="34" charset="-120"/>
              </a:rPr>
              <a:t>(36)</a:t>
            </a:r>
            <a:endParaRPr lang="zh-TW" altLang="en-US" sz="24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930888" y="2796260"/>
            <a:ext cx="5454709" cy="1477328"/>
          </a:xfrm>
          <a:prstGeom prst="rect">
            <a:avLst/>
          </a:prstGeom>
          <a:noFill/>
          <a:ln w="28575">
            <a:solidFill>
              <a:srgbClr val="FF0000"/>
            </a:solidFill>
          </a:ln>
        </p:spPr>
        <p:txBody>
          <a:bodyPr wrap="square" rtlCol="0">
            <a:spAutoFit/>
          </a:bodyPr>
          <a:lstStyle/>
          <a:p>
            <a:r>
              <a:rPr lang="en-US" altLang="zh-TW" dirty="0"/>
              <a:t>113</a:t>
            </a:r>
            <a:r>
              <a:rPr lang="zh-TW" altLang="en-US" dirty="0"/>
              <a:t>學年度免試入學超額比序方案仍維持</a:t>
            </a:r>
            <a:r>
              <a:rPr lang="en-US" altLang="zh-TW" b="1" dirty="0"/>
              <a:t>108</a:t>
            </a:r>
            <a:r>
              <a:rPr lang="zh-TW" altLang="en-US" b="1" dirty="0"/>
              <a:t>方案，配合</a:t>
            </a:r>
            <a:r>
              <a:rPr lang="en-US" altLang="zh-TW" b="1" dirty="0"/>
              <a:t>108</a:t>
            </a:r>
            <a:r>
              <a:rPr lang="zh-TW" altLang="en-US" b="1" dirty="0"/>
              <a:t>課綱：</a:t>
            </a:r>
            <a:endParaRPr lang="en-US" altLang="zh-TW" b="1" dirty="0"/>
          </a:p>
          <a:p>
            <a:pPr marL="285750" indent="-285750">
              <a:buFont typeface="Wingdings" panose="05000000000000000000" pitchFamily="2" charset="2"/>
              <a:buChar char="l"/>
            </a:pPr>
            <a:r>
              <a:rPr lang="zh-TW" altLang="en-US" b="1" dirty="0">
                <a:solidFill>
                  <a:srgbClr val="FF0000"/>
                </a:solidFill>
              </a:rPr>
              <a:t>服務學習</a:t>
            </a:r>
            <a:r>
              <a:rPr lang="zh-TW" altLang="en-US" b="1" dirty="0"/>
              <a:t>總計</a:t>
            </a:r>
            <a:r>
              <a:rPr lang="en-US" altLang="zh-TW" b="1" dirty="0">
                <a:solidFill>
                  <a:srgbClr val="FF0000"/>
                </a:solidFill>
                <a:latin typeface="微軟正黑體" panose="020B0604030504040204" pitchFamily="34" charset="-120"/>
              </a:rPr>
              <a:t>15</a:t>
            </a:r>
            <a:r>
              <a:rPr lang="zh-TW" altLang="en-US" dirty="0">
                <a:latin typeface="微軟正黑體" panose="020B0604030504040204" pitchFamily="34" charset="-120"/>
              </a:rPr>
              <a:t>分</a:t>
            </a:r>
            <a:endParaRPr lang="en-US" altLang="zh-TW" b="1" dirty="0">
              <a:solidFill>
                <a:srgbClr val="FF0000"/>
              </a:solidFill>
            </a:endParaRPr>
          </a:p>
          <a:p>
            <a:pPr marL="285750" indent="-285750">
              <a:buFont typeface="Wingdings" panose="05000000000000000000" pitchFamily="2" charset="2"/>
              <a:buChar char="l"/>
            </a:pPr>
            <a:r>
              <a:rPr lang="zh-TW" altLang="en-US" b="1" dirty="0">
                <a:solidFill>
                  <a:srgbClr val="FF0000"/>
                </a:solidFill>
              </a:rPr>
              <a:t>均衡學習</a:t>
            </a:r>
            <a:r>
              <a:rPr lang="zh-TW" altLang="en-US" b="1" dirty="0"/>
              <a:t>總計</a:t>
            </a:r>
            <a:r>
              <a:rPr lang="en-US" altLang="zh-TW" b="1" dirty="0">
                <a:solidFill>
                  <a:srgbClr val="FF0000"/>
                </a:solidFill>
              </a:rPr>
              <a:t>21</a:t>
            </a:r>
            <a:r>
              <a:rPr lang="zh-TW" altLang="en-US" b="1" dirty="0"/>
              <a:t>分</a:t>
            </a:r>
            <a:r>
              <a:rPr lang="en-US" altLang="zh-TW" b="1" dirty="0"/>
              <a:t>(</a:t>
            </a:r>
            <a:r>
              <a:rPr lang="zh-TW" altLang="en-US" b="1" dirty="0"/>
              <a:t>由健體、藝術、綜合與</a:t>
            </a:r>
            <a:r>
              <a:rPr lang="zh-TW" altLang="en-US" b="1" dirty="0">
                <a:solidFill>
                  <a:srgbClr val="FF0000"/>
                </a:solidFill>
              </a:rPr>
              <a:t>科技</a:t>
            </a:r>
            <a:r>
              <a:rPr lang="zh-TW" altLang="en-US" b="1" dirty="0"/>
              <a:t>等</a:t>
            </a:r>
            <a:r>
              <a:rPr lang="en-US" altLang="zh-TW" b="1" u="sng" dirty="0">
                <a:solidFill>
                  <a:srgbClr val="FF0000"/>
                </a:solidFill>
              </a:rPr>
              <a:t>4</a:t>
            </a:r>
            <a:r>
              <a:rPr lang="zh-TW" altLang="en-US" b="1" u="sng" dirty="0">
                <a:solidFill>
                  <a:srgbClr val="FF0000"/>
                </a:solidFill>
              </a:rPr>
              <a:t>領域任選 </a:t>
            </a:r>
            <a:r>
              <a:rPr lang="en-US" altLang="zh-TW" b="1" u="sng" dirty="0">
                <a:solidFill>
                  <a:srgbClr val="FF0000"/>
                </a:solidFill>
              </a:rPr>
              <a:t>3 </a:t>
            </a:r>
            <a:r>
              <a:rPr lang="zh-TW" altLang="en-US" b="1" dirty="0"/>
              <a:t>領域及格</a:t>
            </a:r>
            <a:r>
              <a:rPr lang="en-US" altLang="zh-TW" b="1" dirty="0"/>
              <a:t>)</a:t>
            </a:r>
            <a:endParaRPr lang="zh-TW" altLang="en-US" dirty="0"/>
          </a:p>
        </p:txBody>
      </p:sp>
      <p:sp>
        <p:nvSpPr>
          <p:cNvPr id="7" name="文字方塊 6"/>
          <p:cNvSpPr txBox="1"/>
          <p:nvPr/>
        </p:nvSpPr>
        <p:spPr>
          <a:xfrm>
            <a:off x="6854557" y="5372395"/>
            <a:ext cx="4775126" cy="1200329"/>
          </a:xfrm>
          <a:prstGeom prst="rect">
            <a:avLst/>
          </a:prstGeom>
          <a:solidFill>
            <a:schemeClr val="bg1"/>
          </a:solidFill>
          <a:ln w="28575">
            <a:solidFill>
              <a:schemeClr val="accent2"/>
            </a:solidFill>
          </a:ln>
        </p:spPr>
        <p:txBody>
          <a:bodyPr wrap="square" rtlCol="0">
            <a:spAutoFit/>
          </a:bodyPr>
          <a:lstStyle/>
          <a:p>
            <a:r>
              <a:rPr lang="en-US" altLang="zh-TW" b="1" u="sng" dirty="0">
                <a:solidFill>
                  <a:srgbClr val="FF0000"/>
                </a:solidFill>
              </a:rPr>
              <a:t>111</a:t>
            </a:r>
            <a:r>
              <a:rPr lang="zh-TW" altLang="en-US" b="1" u="sng" dirty="0">
                <a:solidFill>
                  <a:srgbClr val="FF0000"/>
                </a:solidFill>
              </a:rPr>
              <a:t>學年度起入學</a:t>
            </a:r>
            <a:r>
              <a:rPr lang="zh-TW" altLang="en-US" dirty="0"/>
              <a:t>之國民中學學生：</a:t>
            </a:r>
            <a:endParaRPr lang="en-US" altLang="zh-TW" dirty="0"/>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服務學習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12</a:t>
            </a:r>
            <a:r>
              <a:rPr lang="zh-TW" altLang="en-US" dirty="0">
                <a:latin typeface="微軟正黑體" panose="020B0604030504040204" pitchFamily="34" charset="-120"/>
              </a:rPr>
              <a:t>分、</a:t>
            </a:r>
            <a:endParaRPr lang="en-US" altLang="zh-TW" dirty="0">
              <a:latin typeface="微軟正黑體" panose="020B0604030504040204" pitchFamily="34" charset="-120"/>
            </a:endParaRPr>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均衡學習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24</a:t>
            </a:r>
            <a:r>
              <a:rPr lang="zh-TW" altLang="en-US" dirty="0">
                <a:latin typeface="微軟正黑體" panose="020B0604030504040204" pitchFamily="34" charset="-120"/>
              </a:rPr>
              <a:t>分</a:t>
            </a:r>
            <a:r>
              <a:rPr lang="en-US" altLang="zh-TW" b="1" dirty="0">
                <a:latin typeface="微軟正黑體" panose="020B0604030504040204" pitchFamily="34" charset="-120"/>
              </a:rPr>
              <a:t>(</a:t>
            </a:r>
            <a:r>
              <a:rPr lang="zh-TW" altLang="en-US" b="1" dirty="0"/>
              <a:t>健體、藝術、綜合與</a:t>
            </a:r>
            <a:r>
              <a:rPr lang="zh-TW" altLang="en-US" b="1" dirty="0">
                <a:solidFill>
                  <a:srgbClr val="FF0000"/>
                </a:solidFill>
              </a:rPr>
              <a:t>科技</a:t>
            </a:r>
            <a:r>
              <a:rPr lang="zh-TW" altLang="en-US" b="1" dirty="0"/>
              <a:t>等</a:t>
            </a:r>
            <a:r>
              <a:rPr lang="en-US" altLang="zh-TW" b="1" dirty="0">
                <a:solidFill>
                  <a:srgbClr val="FF0000"/>
                </a:solidFill>
              </a:rPr>
              <a:t>4</a:t>
            </a:r>
            <a:r>
              <a:rPr lang="zh-TW" altLang="en-US" b="1" dirty="0">
                <a:solidFill>
                  <a:srgbClr val="FF0000"/>
                </a:solidFill>
              </a:rPr>
              <a:t>領域及格</a:t>
            </a:r>
            <a:r>
              <a:rPr lang="en-US" altLang="zh-TW" b="1" dirty="0">
                <a:latin typeface="微軟正黑體" panose="020B0604030504040204" pitchFamily="34" charset="-120"/>
              </a:rPr>
              <a:t>)</a:t>
            </a:r>
            <a:endParaRPr lang="zh-TW" altLang="en-US" dirty="0"/>
          </a:p>
        </p:txBody>
      </p:sp>
      <p:sp>
        <p:nvSpPr>
          <p:cNvPr id="8" name="向右箭號 7"/>
          <p:cNvSpPr/>
          <p:nvPr/>
        </p:nvSpPr>
        <p:spPr>
          <a:xfrm rot="5400000">
            <a:off x="7720212" y="4540349"/>
            <a:ext cx="1096653" cy="588462"/>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9" name="向右箭號 8"/>
          <p:cNvSpPr/>
          <p:nvPr/>
        </p:nvSpPr>
        <p:spPr>
          <a:xfrm>
            <a:off x="4812891" y="3352800"/>
            <a:ext cx="1113082" cy="55054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文字方塊 9"/>
          <p:cNvSpPr txBox="1"/>
          <p:nvPr/>
        </p:nvSpPr>
        <p:spPr>
          <a:xfrm>
            <a:off x="8658242" y="4557564"/>
            <a:ext cx="1751259" cy="523220"/>
          </a:xfrm>
          <a:prstGeom prst="rect">
            <a:avLst/>
          </a:prstGeom>
          <a:noFill/>
        </p:spPr>
        <p:txBody>
          <a:bodyPr wrap="square" rtlCol="0">
            <a:spAutoFit/>
          </a:bodyPr>
          <a:lstStyle/>
          <a:p>
            <a:r>
              <a:rPr lang="zh-TW" altLang="en-US" sz="2800" b="1" dirty="0"/>
              <a:t>提前預告 </a:t>
            </a:r>
          </a:p>
        </p:txBody>
      </p:sp>
    </p:spTree>
    <p:extLst>
      <p:ext uri="{BB962C8B-B14F-4D97-AF65-F5344CB8AC3E}">
        <p14:creationId xmlns:p14="http://schemas.microsoft.com/office/powerpoint/2010/main" val="3907690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162839"/>
            <a:ext cx="10058400" cy="688932"/>
          </a:xfrm>
        </p:spPr>
        <p:txBody>
          <a:bodyPr>
            <a:normAutofit/>
          </a:bodyPr>
          <a:lstStyle/>
          <a:p>
            <a:pPr algn="ctr"/>
            <a:r>
              <a:rPr lang="en-US" altLang="zh-TW" sz="3600" dirty="0">
                <a:latin typeface="微軟正黑體" panose="020B0604030504040204" pitchFamily="34" charset="-120"/>
                <a:ea typeface="微軟正黑體" panose="020B0604030504040204" pitchFamily="34" charset="-120"/>
              </a:rPr>
              <a:t>113</a:t>
            </a:r>
            <a:r>
              <a:rPr lang="zh-TW" altLang="en-US" sz="3600" dirty="0">
                <a:latin typeface="微軟正黑體" panose="020B0604030504040204" pitchFamily="34" charset="-120"/>
                <a:ea typeface="微軟正黑體" panose="020B0604030504040204" pitchFamily="34" charset="-120"/>
              </a:rPr>
              <a:t>學年度免試入學比序項目積分對照表</a:t>
            </a:r>
          </a:p>
        </p:txBody>
      </p:sp>
      <p:graphicFrame>
        <p:nvGraphicFramePr>
          <p:cNvPr id="3" name="表格 2"/>
          <p:cNvGraphicFramePr>
            <a:graphicFrameLocks noGrp="1"/>
          </p:cNvGraphicFramePr>
          <p:nvPr>
            <p:extLst>
              <p:ext uri="{D42A27DB-BD31-4B8C-83A1-F6EECF244321}">
                <p14:modId xmlns:p14="http://schemas.microsoft.com/office/powerpoint/2010/main" val="1613220681"/>
              </p:ext>
            </p:extLst>
          </p:nvPr>
        </p:nvGraphicFramePr>
        <p:xfrm>
          <a:off x="713980" y="839246"/>
          <a:ext cx="11164702" cy="5863739"/>
        </p:xfrm>
        <a:graphic>
          <a:graphicData uri="http://schemas.openxmlformats.org/drawingml/2006/table">
            <a:tbl>
              <a:tblPr firstRow="1" firstCol="1" bandRow="1" bandCol="1">
                <a:tableStyleId>{5C22544A-7EE6-4342-B048-85BDC9FD1C3A}</a:tableStyleId>
              </a:tblPr>
              <a:tblGrid>
                <a:gridCol w="411297">
                  <a:extLst>
                    <a:ext uri="{9D8B030D-6E8A-4147-A177-3AD203B41FA5}">
                      <a16:colId xmlns:a16="http://schemas.microsoft.com/office/drawing/2014/main" val="1377563951"/>
                    </a:ext>
                  </a:extLst>
                </a:gridCol>
                <a:gridCol w="397588">
                  <a:extLst>
                    <a:ext uri="{9D8B030D-6E8A-4147-A177-3AD203B41FA5}">
                      <a16:colId xmlns:a16="http://schemas.microsoft.com/office/drawing/2014/main" val="3101028993"/>
                    </a:ext>
                  </a:extLst>
                </a:gridCol>
                <a:gridCol w="750126">
                  <a:extLst>
                    <a:ext uri="{9D8B030D-6E8A-4147-A177-3AD203B41FA5}">
                      <a16:colId xmlns:a16="http://schemas.microsoft.com/office/drawing/2014/main" val="746497335"/>
                    </a:ext>
                  </a:extLst>
                </a:gridCol>
                <a:gridCol w="923455">
                  <a:extLst>
                    <a:ext uri="{9D8B030D-6E8A-4147-A177-3AD203B41FA5}">
                      <a16:colId xmlns:a16="http://schemas.microsoft.com/office/drawing/2014/main" val="2764797520"/>
                    </a:ext>
                  </a:extLst>
                </a:gridCol>
                <a:gridCol w="524612">
                  <a:extLst>
                    <a:ext uri="{9D8B030D-6E8A-4147-A177-3AD203B41FA5}">
                      <a16:colId xmlns:a16="http://schemas.microsoft.com/office/drawing/2014/main" val="2723636684"/>
                    </a:ext>
                  </a:extLst>
                </a:gridCol>
                <a:gridCol w="345958">
                  <a:extLst>
                    <a:ext uri="{9D8B030D-6E8A-4147-A177-3AD203B41FA5}">
                      <a16:colId xmlns:a16="http://schemas.microsoft.com/office/drawing/2014/main" val="2713664197"/>
                    </a:ext>
                  </a:extLst>
                </a:gridCol>
                <a:gridCol w="154255">
                  <a:extLst>
                    <a:ext uri="{9D8B030D-6E8A-4147-A177-3AD203B41FA5}">
                      <a16:colId xmlns:a16="http://schemas.microsoft.com/office/drawing/2014/main" val="4259615773"/>
                    </a:ext>
                  </a:extLst>
                </a:gridCol>
                <a:gridCol w="710636">
                  <a:extLst>
                    <a:ext uri="{9D8B030D-6E8A-4147-A177-3AD203B41FA5}">
                      <a16:colId xmlns:a16="http://schemas.microsoft.com/office/drawing/2014/main" val="2256174030"/>
                    </a:ext>
                  </a:extLst>
                </a:gridCol>
                <a:gridCol w="214508">
                  <a:extLst>
                    <a:ext uri="{9D8B030D-6E8A-4147-A177-3AD203B41FA5}">
                      <a16:colId xmlns:a16="http://schemas.microsoft.com/office/drawing/2014/main" val="3381610967"/>
                    </a:ext>
                  </a:extLst>
                </a:gridCol>
                <a:gridCol w="164621">
                  <a:extLst>
                    <a:ext uri="{9D8B030D-6E8A-4147-A177-3AD203B41FA5}">
                      <a16:colId xmlns:a16="http://schemas.microsoft.com/office/drawing/2014/main" val="918132179"/>
                    </a:ext>
                  </a:extLst>
                </a:gridCol>
                <a:gridCol w="550896">
                  <a:extLst>
                    <a:ext uri="{9D8B030D-6E8A-4147-A177-3AD203B41FA5}">
                      <a16:colId xmlns:a16="http://schemas.microsoft.com/office/drawing/2014/main" val="88558499"/>
                    </a:ext>
                  </a:extLst>
                </a:gridCol>
                <a:gridCol w="355712">
                  <a:extLst>
                    <a:ext uri="{9D8B030D-6E8A-4147-A177-3AD203B41FA5}">
                      <a16:colId xmlns:a16="http://schemas.microsoft.com/office/drawing/2014/main" val="512137285"/>
                    </a:ext>
                  </a:extLst>
                </a:gridCol>
                <a:gridCol w="158104">
                  <a:extLst>
                    <a:ext uri="{9D8B030D-6E8A-4147-A177-3AD203B41FA5}">
                      <a16:colId xmlns:a16="http://schemas.microsoft.com/office/drawing/2014/main" val="2346289672"/>
                    </a:ext>
                  </a:extLst>
                </a:gridCol>
                <a:gridCol w="225304">
                  <a:extLst>
                    <a:ext uri="{9D8B030D-6E8A-4147-A177-3AD203B41FA5}">
                      <a16:colId xmlns:a16="http://schemas.microsoft.com/office/drawing/2014/main" val="3805364142"/>
                    </a:ext>
                  </a:extLst>
                </a:gridCol>
                <a:gridCol w="172978">
                  <a:extLst>
                    <a:ext uri="{9D8B030D-6E8A-4147-A177-3AD203B41FA5}">
                      <a16:colId xmlns:a16="http://schemas.microsoft.com/office/drawing/2014/main" val="432519688"/>
                    </a:ext>
                  </a:extLst>
                </a:gridCol>
                <a:gridCol w="566222">
                  <a:extLst>
                    <a:ext uri="{9D8B030D-6E8A-4147-A177-3AD203B41FA5}">
                      <a16:colId xmlns:a16="http://schemas.microsoft.com/office/drawing/2014/main" val="176875709"/>
                    </a:ext>
                  </a:extLst>
                </a:gridCol>
                <a:gridCol w="298668">
                  <a:extLst>
                    <a:ext uri="{9D8B030D-6E8A-4147-A177-3AD203B41FA5}">
                      <a16:colId xmlns:a16="http://schemas.microsoft.com/office/drawing/2014/main" val="3684678595"/>
                    </a:ext>
                  </a:extLst>
                </a:gridCol>
                <a:gridCol w="398843">
                  <a:extLst>
                    <a:ext uri="{9D8B030D-6E8A-4147-A177-3AD203B41FA5}">
                      <a16:colId xmlns:a16="http://schemas.microsoft.com/office/drawing/2014/main" val="4227401312"/>
                    </a:ext>
                  </a:extLst>
                </a:gridCol>
                <a:gridCol w="354675">
                  <a:extLst>
                    <a:ext uri="{9D8B030D-6E8A-4147-A177-3AD203B41FA5}">
                      <a16:colId xmlns:a16="http://schemas.microsoft.com/office/drawing/2014/main" val="1584218319"/>
                    </a:ext>
                  </a:extLst>
                </a:gridCol>
                <a:gridCol w="164259">
                  <a:extLst>
                    <a:ext uri="{9D8B030D-6E8A-4147-A177-3AD203B41FA5}">
                      <a16:colId xmlns:a16="http://schemas.microsoft.com/office/drawing/2014/main" val="872012642"/>
                    </a:ext>
                  </a:extLst>
                </a:gridCol>
                <a:gridCol w="864890">
                  <a:extLst>
                    <a:ext uri="{9D8B030D-6E8A-4147-A177-3AD203B41FA5}">
                      <a16:colId xmlns:a16="http://schemas.microsoft.com/office/drawing/2014/main" val="2415311013"/>
                    </a:ext>
                  </a:extLst>
                </a:gridCol>
                <a:gridCol w="2457095">
                  <a:extLst>
                    <a:ext uri="{9D8B030D-6E8A-4147-A177-3AD203B41FA5}">
                      <a16:colId xmlns:a16="http://schemas.microsoft.com/office/drawing/2014/main" val="894907951"/>
                    </a:ext>
                  </a:extLst>
                </a:gridCol>
              </a:tblGrid>
              <a:tr h="490854">
                <a:tc>
                  <a:txBody>
                    <a:bodyPr/>
                    <a:lstStyle/>
                    <a:p>
                      <a:pPr algn="ctr">
                        <a:spcAft>
                          <a:spcPts val="0"/>
                        </a:spcAft>
                      </a:pPr>
                      <a:r>
                        <a:rPr lang="zh-TW" sz="1400" kern="100">
                          <a:effectLst/>
                          <a:latin typeface="+mj-ea"/>
                          <a:ea typeface="+mj-ea"/>
                        </a:rPr>
                        <a:t>類別</a:t>
                      </a:r>
                      <a:endParaRPr lang="zh-TW" sz="140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項目</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上限</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8">
                  <a:txBody>
                    <a:bodyPr/>
                    <a:lstStyle/>
                    <a:p>
                      <a:pPr algn="ctr">
                        <a:spcAft>
                          <a:spcPts val="0"/>
                        </a:spcAft>
                      </a:pPr>
                      <a:r>
                        <a:rPr lang="zh-TW" sz="1400" kern="100" dirty="0">
                          <a:effectLst/>
                          <a:latin typeface="+mj-ea"/>
                          <a:ea typeface="+mj-ea"/>
                        </a:rPr>
                        <a:t>積分換算</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400" kern="100" dirty="0">
                          <a:effectLst/>
                          <a:latin typeface="+mj-ea"/>
                          <a:ea typeface="+mj-ea"/>
                        </a:rPr>
                        <a:t>說明</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173803"/>
                  </a:ext>
                </a:extLst>
              </a:tr>
              <a:tr h="677930">
                <a:tc gridSpan="2">
                  <a:txBody>
                    <a:bodyPr/>
                    <a:lstStyle/>
                    <a:p>
                      <a:pPr algn="ctr">
                        <a:spcAft>
                          <a:spcPts val="0"/>
                        </a:spcAft>
                      </a:pPr>
                      <a:r>
                        <a:rPr lang="zh-TW" altLang="en-US" sz="1400" dirty="0">
                          <a:effectLst/>
                          <a:latin typeface="+mj-ea"/>
                          <a:ea typeface="+mj-ea"/>
                        </a:rPr>
                        <a:t>志願序</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35</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6~10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en-US" altLang="zh-TW" sz="1400" b="1" dirty="0">
                          <a:solidFill>
                            <a:srgbClr val="FF0000"/>
                          </a:solidFill>
                          <a:effectLst/>
                          <a:latin typeface="+mj-ea"/>
                          <a:ea typeface="+mj-ea"/>
                        </a:rPr>
                        <a:t>34</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11~15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33</a:t>
                      </a:r>
                      <a:r>
                        <a:rPr lang="zh-TW" altLang="en-US" sz="1400" b="1" dirty="0">
                          <a:solidFill>
                            <a:srgbClr val="FF0000"/>
                          </a:solidFill>
                          <a:effectLst/>
                          <a:latin typeface="+mj-ea"/>
                          <a:ea typeface="+mj-ea"/>
                        </a:rPr>
                        <a:t>分</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16~20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32</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21~30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400" dirty="0">
                          <a:effectLst/>
                          <a:latin typeface="+mj-ea"/>
                          <a:ea typeface="+mj-ea"/>
                        </a:rPr>
                        <a:t>同校、兩個以上科別連續選填，則視為同一志願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19197195"/>
                  </a:ext>
                </a:extLst>
              </a:tr>
              <a:tr h="1178698">
                <a:tc rowSpan="2">
                  <a:txBody>
                    <a:bodyPr/>
                    <a:lstStyle/>
                    <a:p>
                      <a:pPr algn="ctr">
                        <a:spcAft>
                          <a:spcPts val="0"/>
                        </a:spcAft>
                      </a:pPr>
                      <a:r>
                        <a:rPr lang="zh-TW" altLang="en-US" sz="1400" dirty="0">
                          <a:effectLst/>
                          <a:latin typeface="+mj-ea"/>
                          <a:ea typeface="+mj-ea"/>
                        </a:rPr>
                        <a:t>多元學習表現</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dirty="0">
                          <a:latin typeface="+mj-ea"/>
                          <a:ea typeface="+mj-ea"/>
                        </a:rPr>
                        <a:t>均衡學習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21</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solidFill>
                            <a:srgbClr val="FF0000"/>
                          </a:solidFill>
                          <a:latin typeface="+mj-ea"/>
                          <a:ea typeface="+mj-ea"/>
                        </a:rPr>
                        <a:t>7</a:t>
                      </a:r>
                      <a:r>
                        <a:rPr lang="zh-TW" altLang="en-US" dirty="0">
                          <a:solidFill>
                            <a:srgbClr val="FF0000"/>
                          </a:solidFill>
                          <a:latin typeface="+mj-ea"/>
                          <a:ea typeface="+mj-ea"/>
                        </a:rPr>
                        <a:t>分</a:t>
                      </a:r>
                      <a:br>
                        <a:rPr lang="en-US" altLang="zh-TW" dirty="0">
                          <a:latin typeface="+mj-ea"/>
                          <a:ea typeface="+mj-ea"/>
                        </a:rPr>
                      </a:br>
                      <a:r>
                        <a:rPr lang="zh-TW" altLang="en-US" dirty="0">
                          <a:latin typeface="+mj-ea"/>
                          <a:ea typeface="+mj-ea"/>
                        </a:rPr>
                        <a:t>符合</a:t>
                      </a:r>
                      <a:r>
                        <a:rPr lang="en-US" altLang="zh-TW" dirty="0">
                          <a:latin typeface="+mj-ea"/>
                          <a:ea typeface="+mj-ea"/>
                        </a:rPr>
                        <a:t>1</a:t>
                      </a:r>
                      <a:r>
                        <a:rPr lang="zh-TW" altLang="en-US" dirty="0">
                          <a:latin typeface="+mj-ea"/>
                          <a:ea typeface="+mj-ea"/>
                        </a:rPr>
                        <a:t>個領域</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r>
                        <a:rPr lang="en-US" altLang="zh-TW" dirty="0">
                          <a:solidFill>
                            <a:srgbClr val="FF0000"/>
                          </a:solidFill>
                          <a:latin typeface="+mj-ea"/>
                          <a:ea typeface="+mj-ea"/>
                        </a:rPr>
                        <a:t>0</a:t>
                      </a:r>
                      <a:r>
                        <a:rPr lang="zh-TW" altLang="en-US" dirty="0">
                          <a:solidFill>
                            <a:srgbClr val="FF0000"/>
                          </a:solidFill>
                          <a:latin typeface="+mj-ea"/>
                          <a:ea typeface="+mj-ea"/>
                        </a:rPr>
                        <a:t>分</a:t>
                      </a:r>
                      <a:br>
                        <a:rPr lang="en-US" altLang="zh-TW" dirty="0">
                          <a:latin typeface="+mj-ea"/>
                          <a:ea typeface="+mj-ea"/>
                        </a:rPr>
                      </a:br>
                      <a:r>
                        <a:rPr lang="zh-TW" altLang="en-US" dirty="0">
                          <a:latin typeface="+mj-ea"/>
                          <a:ea typeface="+mj-ea"/>
                        </a:rPr>
                        <a:t>未符合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a:r>
                        <a:rPr lang="zh-TW" altLang="zh-TW" sz="1400" kern="1200" dirty="0">
                          <a:solidFill>
                            <a:schemeClr val="dk1"/>
                          </a:solidFill>
                          <a:effectLst/>
                          <a:latin typeface="+mj-ea"/>
                          <a:ea typeface="+mj-ea"/>
                          <a:cs typeface="+mn-cs"/>
                        </a:rPr>
                        <a:t>健體、藝術、綜合、科技</a:t>
                      </a:r>
                      <a:r>
                        <a:rPr lang="zh-TW" altLang="zh-TW" sz="1400" b="1" kern="1200" dirty="0">
                          <a:solidFill>
                            <a:srgbClr val="FF0000"/>
                          </a:solidFill>
                          <a:effectLst/>
                          <a:latin typeface="+mj-ea"/>
                          <a:ea typeface="+mj-ea"/>
                          <a:cs typeface="+mn-cs"/>
                        </a:rPr>
                        <a:t>四領域任三領域</a:t>
                      </a:r>
                      <a:r>
                        <a:rPr lang="zh-TW" altLang="zh-TW" sz="1400" kern="1200" dirty="0">
                          <a:solidFill>
                            <a:schemeClr val="dk1"/>
                          </a:solidFill>
                          <a:effectLst/>
                          <a:latin typeface="+mj-ea"/>
                          <a:ea typeface="+mj-ea"/>
                          <a:cs typeface="+mn-cs"/>
                        </a:rPr>
                        <a:t>前五學期平均成績及格者。</a:t>
                      </a:r>
                    </a:p>
                    <a:p>
                      <a:pPr algn="l"/>
                      <a:r>
                        <a:rPr lang="en-US" altLang="zh-TW" sz="1100" kern="1200" dirty="0">
                          <a:solidFill>
                            <a:schemeClr val="dk1"/>
                          </a:solidFill>
                          <a:effectLst/>
                          <a:latin typeface="+mj-ea"/>
                          <a:ea typeface="+mj-ea"/>
                          <a:cs typeface="+mn-cs"/>
                        </a:rPr>
                        <a:t>*108</a:t>
                      </a:r>
                      <a:r>
                        <a:rPr lang="zh-TW" altLang="zh-TW" sz="1100" kern="1200" dirty="0">
                          <a:solidFill>
                            <a:schemeClr val="dk1"/>
                          </a:solidFill>
                          <a:effectLst/>
                          <a:latin typeface="+mj-ea"/>
                          <a:ea typeface="+mj-ea"/>
                          <a:cs typeface="+mn-cs"/>
                        </a:rPr>
                        <a:t>學年度前入學者採計健康與體育、藝術與人文及綜合活動三領域前五學期平均成績及格者。</a:t>
                      </a:r>
                      <a:endParaRPr lang="zh-TW" sz="10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27719906"/>
                  </a:ext>
                </a:extLst>
              </a:tr>
              <a:tr h="1097174">
                <a:tc vMerge="1">
                  <a:txBody>
                    <a:bodyPr/>
                    <a:lstStyle/>
                    <a:p>
                      <a:pPr algn="ctr">
                        <a:spcAft>
                          <a:spcPts val="0"/>
                        </a:spcAft>
                      </a:pPr>
                      <a:endParaRPr lang="zh-TW" sz="1400" dirty="0">
                        <a:effectLst/>
                        <a:latin typeface="+mj-ea"/>
                        <a:ea typeface="+mj-ea"/>
                      </a:endParaRPr>
                    </a:p>
                  </a:txBody>
                  <a:tcPr marL="33165" marR="33165" marT="0" marB="0" anchor="ctr"/>
                </a:tc>
                <a:tc>
                  <a:txBody>
                    <a:bodyPr/>
                    <a:lstStyle/>
                    <a:p>
                      <a:pPr algn="ctr"/>
                      <a:r>
                        <a:rPr lang="zh-TW" altLang="en-US" sz="1200" dirty="0">
                          <a:latin typeface="+mj-ea"/>
                          <a:ea typeface="+mj-ea"/>
                        </a:rPr>
                        <a:t>服務學習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1400" dirty="0">
                        <a:effectLst/>
                        <a:latin typeface="+mn-ea"/>
                        <a:ea typeface="+mn-ea"/>
                      </a:endParaRPr>
                    </a:p>
                  </a:txBody>
                  <a:tcPr marL="33165" marR="33165" marT="0" marB="0" anchor="ct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15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latin typeface="+mj-ea"/>
                          <a:ea typeface="+mj-ea"/>
                        </a:rPr>
                        <a:t>5</a:t>
                      </a:r>
                      <a:r>
                        <a:rPr lang="zh-TW" altLang="en-US" dirty="0">
                          <a:latin typeface="+mj-ea"/>
                          <a:ea typeface="+mj-ea"/>
                        </a:rPr>
                        <a:t>分</a:t>
                      </a:r>
                      <a:br>
                        <a:rPr lang="en-US" altLang="zh-TW" dirty="0">
                          <a:latin typeface="+mj-ea"/>
                          <a:ea typeface="+mj-ea"/>
                        </a:rPr>
                      </a:br>
                      <a:r>
                        <a:rPr lang="zh-TW" altLang="en-US" dirty="0">
                          <a:latin typeface="+mj-ea"/>
                          <a:ea typeface="+mj-ea"/>
                        </a:rPr>
                        <a:t>每學期服務滿</a:t>
                      </a:r>
                      <a:r>
                        <a:rPr lang="en-US" altLang="zh-TW" dirty="0">
                          <a:latin typeface="+mj-ea"/>
                          <a:ea typeface="+mj-ea"/>
                        </a:rPr>
                        <a:t>6</a:t>
                      </a:r>
                      <a:r>
                        <a:rPr lang="zh-TW" altLang="en-US" dirty="0">
                          <a:latin typeface="+mj-ea"/>
                          <a:ea typeface="+mj-ea"/>
                        </a:rPr>
                        <a:t>小時以上</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p>
                      <a:pPr marL="342900" indent="-342900" algn="l">
                        <a:buFont typeface="+mj-lt"/>
                        <a:buAutoNum type="arabicPeriod"/>
                      </a:pPr>
                      <a:r>
                        <a:rPr lang="zh-TW" altLang="en-US" sz="1200" dirty="0">
                          <a:latin typeface="+mj-ea"/>
                          <a:ea typeface="+mj-ea"/>
                        </a:rPr>
                        <a:t>由國民中學學校認證。</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採計期間為</a:t>
                      </a:r>
                      <a:r>
                        <a:rPr lang="en-US" altLang="zh-TW" sz="1200" dirty="0">
                          <a:solidFill>
                            <a:srgbClr val="FF0000"/>
                          </a:solidFill>
                          <a:latin typeface="+mj-ea"/>
                          <a:ea typeface="+mj-ea"/>
                        </a:rPr>
                        <a:t>110</a:t>
                      </a:r>
                      <a:r>
                        <a:rPr lang="zh-TW" altLang="en-US" sz="1200" dirty="0">
                          <a:solidFill>
                            <a:srgbClr val="FF0000"/>
                          </a:solidFill>
                          <a:latin typeface="+mj-ea"/>
                          <a:ea typeface="+mj-ea"/>
                        </a:rPr>
                        <a:t>學年度（七年級）</a:t>
                      </a:r>
                      <a:r>
                        <a:rPr lang="zh-TW" altLang="en-US" sz="1200" b="1" dirty="0">
                          <a:latin typeface="+mj-ea"/>
                          <a:ea typeface="+mj-ea"/>
                        </a:rPr>
                        <a:t>上學期</a:t>
                      </a:r>
                      <a:r>
                        <a:rPr lang="zh-TW" altLang="en-US" sz="1200" dirty="0">
                          <a:latin typeface="+mj-ea"/>
                          <a:ea typeface="+mj-ea"/>
                        </a:rPr>
                        <a:t>至</a:t>
                      </a:r>
                      <a:r>
                        <a:rPr lang="en-US" altLang="zh-TW" sz="1200" dirty="0">
                          <a:solidFill>
                            <a:srgbClr val="FF0000"/>
                          </a:solidFill>
                          <a:latin typeface="+mj-ea"/>
                          <a:ea typeface="+mj-ea"/>
                        </a:rPr>
                        <a:t>112</a:t>
                      </a:r>
                      <a:r>
                        <a:rPr lang="zh-TW" altLang="en-US" sz="1200" dirty="0">
                          <a:solidFill>
                            <a:srgbClr val="FF0000"/>
                          </a:solidFill>
                          <a:latin typeface="+mj-ea"/>
                          <a:ea typeface="+mj-ea"/>
                        </a:rPr>
                        <a:t>學年度（九年級）上學期</a:t>
                      </a:r>
                      <a:r>
                        <a:rPr lang="zh-TW" altLang="en-US" sz="1200" dirty="0">
                          <a:latin typeface="+mj-ea"/>
                          <a:ea typeface="+mj-ea"/>
                        </a:rPr>
                        <a:t>，採計原則依「基北區免試入學服務學習時數認證及轉換採計原則」辦理。</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非應屆畢（結）業生服務學習時數採計，除上開採計期間外，亦得選擇國民中學在學期間前</a:t>
                      </a:r>
                      <a:r>
                        <a:rPr lang="en-US" altLang="zh-TW" sz="1200" dirty="0">
                          <a:latin typeface="+mj-ea"/>
                          <a:ea typeface="+mj-ea"/>
                        </a:rPr>
                        <a:t>5</a:t>
                      </a:r>
                      <a:r>
                        <a:rPr lang="zh-TW" altLang="en-US" sz="1200" dirty="0">
                          <a:latin typeface="+mj-ea"/>
                          <a:ea typeface="+mj-ea"/>
                        </a:rPr>
                        <a:t>學期選</a:t>
                      </a:r>
                      <a:r>
                        <a:rPr lang="en-US" altLang="zh-TW" sz="1200" dirty="0">
                          <a:latin typeface="+mj-ea"/>
                          <a:ea typeface="+mj-ea"/>
                        </a:rPr>
                        <a:t>3</a:t>
                      </a:r>
                      <a:r>
                        <a:rPr lang="zh-TW" altLang="en-US" sz="1200" dirty="0">
                          <a:latin typeface="+mj-ea"/>
                          <a:ea typeface="+mj-ea"/>
                        </a:rPr>
                        <a:t>學期進行採計。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400" dirty="0">
                        <a:effectLst/>
                        <a:latin typeface="Times New Roman" panose="02020603050405020304" pitchFamily="18" charset="0"/>
                        <a:ea typeface="新細明體" panose="02020500000000000000" pitchFamily="18" charset="-120"/>
                      </a:endParaRPr>
                    </a:p>
                  </a:txBody>
                  <a:tcPr marL="33165" marR="33165" marT="0" marB="0" anchor="ctr"/>
                </a:tc>
                <a:extLst>
                  <a:ext uri="{0D108BD9-81ED-4DB2-BD59-A6C34878D82A}">
                    <a16:rowId xmlns:a16="http://schemas.microsoft.com/office/drawing/2014/main" val="574804375"/>
                  </a:ext>
                </a:extLst>
              </a:tr>
              <a:tr h="400577">
                <a:tc rowSpan="4">
                  <a:txBody>
                    <a:bodyPr/>
                    <a:lstStyle/>
                    <a:p>
                      <a:pPr algn="ctr">
                        <a:spcAft>
                          <a:spcPts val="0"/>
                        </a:spcAft>
                      </a:pPr>
                      <a:r>
                        <a:rPr lang="zh-TW" altLang="en-US" sz="1400" dirty="0">
                          <a:effectLst/>
                          <a:latin typeface="+mj-ea"/>
                          <a:ea typeface="+mj-ea"/>
                        </a:rPr>
                        <a:t>國中教育會考</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400" dirty="0">
                          <a:latin typeface="+mj-ea"/>
                          <a:ea typeface="+mj-ea"/>
                        </a:rPr>
                        <a:t>五科</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rgbClr val="FF0000"/>
                          </a:solidFill>
                          <a:effectLst/>
                          <a:latin typeface="+mj-ea"/>
                          <a:ea typeface="+mj-ea"/>
                          <a:cs typeface="+mn-cs"/>
                        </a:rPr>
                        <a:t>36</a:t>
                      </a:r>
                      <a:r>
                        <a:rPr lang="zh-TW" altLang="en-US" sz="1400" b="1" kern="1200" dirty="0">
                          <a:solidFill>
                            <a:srgbClr val="FF0000"/>
                          </a:solidFill>
                          <a:effectLst/>
                          <a:latin typeface="+mj-ea"/>
                          <a:ea typeface="+mj-ea"/>
                          <a:cs typeface="+mn-cs"/>
                        </a:rPr>
                        <a:t>分</a:t>
                      </a:r>
                      <a:endParaRPr lang="zh-TW" altLang="zh-TW" sz="1400" b="1" kern="1200" dirty="0">
                        <a:solidFill>
                          <a:srgbClr val="FF0000"/>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35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7</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5</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4</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3</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2</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1</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marL="342900" indent="-342900" algn="l">
                        <a:spcAft>
                          <a:spcPts val="0"/>
                        </a:spcAft>
                        <a:buFont typeface="+mj-lt"/>
                        <a:buAutoNum type="arabicPeriod"/>
                      </a:pPr>
                      <a:r>
                        <a:rPr lang="zh-TW" altLang="en-US" sz="1400" dirty="0">
                          <a:effectLst/>
                          <a:latin typeface="+mj-ea"/>
                          <a:ea typeface="+mj-ea"/>
                        </a:rPr>
                        <a:t>國文、數學、英語、社會、自然五科，各科按等級加標示轉換積分</a:t>
                      </a:r>
                      <a:r>
                        <a:rPr lang="en-US" altLang="zh-TW" sz="1400" dirty="0">
                          <a:effectLst/>
                          <a:latin typeface="+mj-ea"/>
                          <a:ea typeface="+mj-ea"/>
                        </a:rPr>
                        <a:t>1-7</a:t>
                      </a:r>
                      <a:r>
                        <a:rPr lang="zh-TW" altLang="en-US" sz="1400" dirty="0">
                          <a:effectLst/>
                          <a:latin typeface="+mj-ea"/>
                          <a:ea typeface="+mj-ea"/>
                        </a:rPr>
                        <a:t>分。</a:t>
                      </a:r>
                      <a:endParaRPr lang="en-US" altLang="zh-TW" sz="1400" dirty="0">
                        <a:effectLst/>
                        <a:latin typeface="+mj-ea"/>
                        <a:ea typeface="+mj-ea"/>
                      </a:endParaRPr>
                    </a:p>
                    <a:p>
                      <a:pPr marL="342900" indent="-342900" algn="l">
                        <a:spcAft>
                          <a:spcPts val="0"/>
                        </a:spcAft>
                        <a:buFont typeface="+mj-lt"/>
                        <a:buAutoNum type="arabicPeriod"/>
                      </a:pPr>
                      <a:r>
                        <a:rPr lang="zh-TW" altLang="zh-TW" sz="1400" kern="1200" dirty="0">
                          <a:solidFill>
                            <a:schemeClr val="dk1"/>
                          </a:solidFill>
                          <a:effectLst/>
                          <a:latin typeface="+mj-ea"/>
                          <a:ea typeface="+mj-ea"/>
                          <a:cs typeface="+mn-cs"/>
                        </a:rPr>
                        <a:t>寫作測驗</a:t>
                      </a:r>
                      <a:r>
                        <a:rPr lang="en-US" altLang="zh-TW" sz="1400" kern="1200" dirty="0">
                          <a:solidFill>
                            <a:schemeClr val="dk1"/>
                          </a:solidFill>
                          <a:effectLst/>
                          <a:latin typeface="+mj-ea"/>
                          <a:ea typeface="+mj-ea"/>
                          <a:cs typeface="+mn-cs"/>
                        </a:rPr>
                        <a:t>1-6</a:t>
                      </a:r>
                      <a:r>
                        <a:rPr lang="zh-TW" altLang="zh-TW" sz="1400" kern="1200" dirty="0">
                          <a:solidFill>
                            <a:schemeClr val="dk1"/>
                          </a:solidFill>
                          <a:effectLst/>
                          <a:latin typeface="+mj-ea"/>
                          <a:ea typeface="+mj-ea"/>
                          <a:cs typeface="+mn-cs"/>
                        </a:rPr>
                        <a:t>級分轉換積分</a:t>
                      </a:r>
                      <a:r>
                        <a:rPr lang="en-US" altLang="zh-TW" sz="1400" kern="1200" dirty="0">
                          <a:solidFill>
                            <a:schemeClr val="dk1"/>
                          </a:solidFill>
                          <a:effectLst/>
                          <a:latin typeface="+mj-ea"/>
                          <a:ea typeface="+mj-ea"/>
                          <a:cs typeface="+mn-cs"/>
                        </a:rPr>
                        <a:t>0.1-1</a:t>
                      </a:r>
                      <a:r>
                        <a:rPr lang="zh-TW" altLang="zh-TW" sz="1400" kern="1200" dirty="0">
                          <a:solidFill>
                            <a:schemeClr val="dk1"/>
                          </a:solidFill>
                          <a:effectLst/>
                          <a:latin typeface="+mj-ea"/>
                          <a:ea typeface="+mj-ea"/>
                          <a:cs typeface="+mn-cs"/>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032003838"/>
                  </a:ext>
                </a:extLst>
              </a:tr>
              <a:tr h="40057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dirty="0">
                          <a:effectLst/>
                          <a:latin typeface="+mj-ea"/>
                          <a:ea typeface="+mj-ea"/>
                        </a:rPr>
                        <a:t>C</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a:p>
                  </a:txBody>
                  <a:tcPr/>
                </a:tc>
                <a:extLst>
                  <a:ext uri="{0D108BD9-81ED-4DB2-BD59-A6C34878D82A}">
                    <a16:rowId xmlns:a16="http://schemas.microsoft.com/office/drawing/2014/main" val="2687516721"/>
                  </a:ext>
                </a:extLst>
              </a:tr>
              <a:tr h="576454">
                <a:tc vMerge="1">
                  <a:txBody>
                    <a:bodyPr/>
                    <a:lstStyle/>
                    <a:p>
                      <a:endParaRPr lang="zh-TW" altLang="en-US"/>
                    </a:p>
                  </a:txBody>
                  <a:tcPr/>
                </a:tc>
                <a:tc rowSpan="2">
                  <a:txBody>
                    <a:bodyPr/>
                    <a:lstStyle/>
                    <a:p>
                      <a:pPr algn="ctr"/>
                      <a:r>
                        <a:rPr lang="zh-TW" altLang="en-US" sz="1400" dirty="0">
                          <a:latin typeface="+mj-ea"/>
                          <a:ea typeface="+mj-ea"/>
                        </a:rPr>
                        <a:t>寫作測驗</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rowSpan="2">
                  <a:txBody>
                    <a:bodyPr/>
                    <a:lstStyle/>
                    <a:p>
                      <a:pPr algn="ctr"/>
                      <a:r>
                        <a:rPr lang="zh-TW" altLang="en-US" sz="1400" dirty="0">
                          <a:latin typeface="+mj-ea"/>
                          <a:ea typeface="+mj-ea"/>
                        </a:rPr>
                        <a:t>上限</a:t>
                      </a:r>
                      <a:r>
                        <a:rPr lang="en-US" altLang="zh-TW" sz="1400" dirty="0">
                          <a:latin typeface="+mj-ea"/>
                          <a:ea typeface="+mj-ea"/>
                        </a:rPr>
                        <a:t>1</a:t>
                      </a:r>
                      <a:r>
                        <a:rPr lang="zh-TW" altLang="en-US" sz="1400" dirty="0">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dirty="0"/>
                    </a:p>
                  </a:txBody>
                  <a:tcPr/>
                </a:tc>
                <a:tc gridSpan="3">
                  <a:txBody>
                    <a:bodyPr/>
                    <a:lstStyle/>
                    <a:p>
                      <a:pPr algn="ctr"/>
                      <a:r>
                        <a:rPr lang="en-US" altLang="zh-TW" sz="1400" b="1" dirty="0">
                          <a:solidFill>
                            <a:srgbClr val="FF0000"/>
                          </a:solidFill>
                          <a:latin typeface="+mj-ea"/>
                          <a:ea typeface="+mj-ea"/>
                        </a:rPr>
                        <a:t>0.8</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dirty="0"/>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0.6</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0.4</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1" dirty="0">
                          <a:solidFill>
                            <a:srgbClr val="FF0000"/>
                          </a:solidFill>
                          <a:latin typeface="+mj-ea"/>
                          <a:ea typeface="+mj-ea"/>
                        </a:rPr>
                        <a:t>0.2</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b="1" dirty="0">
                          <a:solidFill>
                            <a:srgbClr val="FF0000"/>
                          </a:solidFill>
                          <a:latin typeface="+mj-ea"/>
                          <a:ea typeface="+mj-ea"/>
                        </a:rPr>
                        <a:t>0.1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26549187"/>
                  </a:ext>
                </a:extLst>
              </a:tr>
              <a:tr h="5764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r>
                        <a:rPr lang="en-US" altLang="zh-TW" sz="1400" dirty="0">
                          <a:latin typeface="+mj-ea"/>
                          <a:ea typeface="+mj-ea"/>
                        </a:rPr>
                        <a:t>6</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5</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4</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3</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2</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dirty="0">
                          <a:latin typeface="+mj-ea"/>
                          <a:ea typeface="+mj-ea"/>
                        </a:rPr>
                        <a:t>1</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529359330"/>
                  </a:ext>
                </a:extLst>
              </a:tr>
              <a:tr h="465021">
                <a:tc gridSpan="2">
                  <a:txBody>
                    <a:bodyPr/>
                    <a:lstStyle/>
                    <a:p>
                      <a:pPr algn="ctr">
                        <a:spcAft>
                          <a:spcPts val="0"/>
                        </a:spcAft>
                      </a:pPr>
                      <a:r>
                        <a:rPr lang="zh-TW" sz="1400" kern="100" dirty="0">
                          <a:effectLst/>
                          <a:latin typeface="+mj-ea"/>
                          <a:ea typeface="+mj-ea"/>
                        </a:rPr>
                        <a:t>總積分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0">
                  <a:txBody>
                    <a:bodyPr/>
                    <a:lstStyle/>
                    <a:p>
                      <a:pPr algn="ctr">
                        <a:spcAft>
                          <a:spcPts val="0"/>
                        </a:spcAft>
                      </a:pPr>
                      <a:r>
                        <a:rPr lang="en-US" sz="2000" b="1" kern="100" dirty="0">
                          <a:solidFill>
                            <a:srgbClr val="FF0000"/>
                          </a:solidFill>
                          <a:effectLst/>
                          <a:latin typeface="+mj-ea"/>
                          <a:ea typeface="+mj-ea"/>
                        </a:rPr>
                        <a:t>108</a:t>
                      </a:r>
                      <a:r>
                        <a:rPr lang="zh-TW" sz="2000" b="1" kern="100" dirty="0">
                          <a:solidFill>
                            <a:srgbClr val="FF0000"/>
                          </a:solidFill>
                          <a:effectLst/>
                          <a:latin typeface="+mj-ea"/>
                          <a:ea typeface="+mj-ea"/>
                        </a:rPr>
                        <a:t>分</a:t>
                      </a:r>
                      <a:endParaRPr lang="zh-TW" sz="20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98742284"/>
                  </a:ext>
                </a:extLst>
              </a:tr>
            </a:tbl>
          </a:graphicData>
        </a:graphic>
      </p:graphicFrame>
    </p:spTree>
    <p:extLst>
      <p:ext uri="{BB962C8B-B14F-4D97-AF65-F5344CB8AC3E}">
        <p14:creationId xmlns:p14="http://schemas.microsoft.com/office/powerpoint/2010/main" val="110317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0982" y="121377"/>
            <a:ext cx="10058400" cy="1018491"/>
          </a:xfrm>
        </p:spPr>
        <p:txBody>
          <a:bodyPr/>
          <a:lstStyle/>
          <a:p>
            <a:pPr algn="ctr"/>
            <a:r>
              <a:rPr lang="zh-TW" altLang="en-US" dirty="0"/>
              <a:t>超額比序及分發作業流程</a:t>
            </a:r>
          </a:p>
        </p:txBody>
      </p:sp>
      <p:graphicFrame>
        <p:nvGraphicFramePr>
          <p:cNvPr id="3" name="資料庫圖表 2"/>
          <p:cNvGraphicFramePr/>
          <p:nvPr>
            <p:extLst>
              <p:ext uri="{D42A27DB-BD31-4B8C-83A1-F6EECF244321}">
                <p14:modId xmlns:p14="http://schemas.microsoft.com/office/powerpoint/2010/main" val="4252909554"/>
              </p:ext>
            </p:extLst>
          </p:nvPr>
        </p:nvGraphicFramePr>
        <p:xfrm>
          <a:off x="826070" y="1139868"/>
          <a:ext cx="10568223" cy="5549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81580" y="5599134"/>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Tree>
    <p:extLst>
      <p:ext uri="{BB962C8B-B14F-4D97-AF65-F5344CB8AC3E}">
        <p14:creationId xmlns:p14="http://schemas.microsoft.com/office/powerpoint/2010/main" val="472695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908126391"/>
              </p:ext>
            </p:extLst>
          </p:nvPr>
        </p:nvGraphicFramePr>
        <p:xfrm>
          <a:off x="2031999" y="1072342"/>
          <a:ext cx="8059651" cy="4397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233879330"/>
              </p:ext>
            </p:extLst>
          </p:nvPr>
        </p:nvGraphicFramePr>
        <p:xfrm>
          <a:off x="7874790" y="5105287"/>
          <a:ext cx="3491452" cy="1376451"/>
        </p:xfrm>
        <a:graphic>
          <a:graphicData uri="http://schemas.openxmlformats.org/drawingml/2006/table">
            <a:tbl>
              <a:tblPr firstRow="1" bandRow="1">
                <a:tableStyleId>{21E4AEA4-8DFA-4A89-87EB-49C32662AFE0}</a:tableStyleId>
              </a:tblPr>
              <a:tblGrid>
                <a:gridCol w="482104">
                  <a:extLst>
                    <a:ext uri="{9D8B030D-6E8A-4147-A177-3AD203B41FA5}">
                      <a16:colId xmlns:a16="http://schemas.microsoft.com/office/drawing/2014/main" val="20000"/>
                    </a:ext>
                  </a:extLst>
                </a:gridCol>
                <a:gridCol w="385577">
                  <a:extLst>
                    <a:ext uri="{9D8B030D-6E8A-4147-A177-3AD203B41FA5}">
                      <a16:colId xmlns:a16="http://schemas.microsoft.com/office/drawing/2014/main" val="20001"/>
                    </a:ext>
                  </a:extLst>
                </a:gridCol>
                <a:gridCol w="217054">
                  <a:extLst>
                    <a:ext uri="{9D8B030D-6E8A-4147-A177-3AD203B41FA5}">
                      <a16:colId xmlns:a16="http://schemas.microsoft.com/office/drawing/2014/main" val="20002"/>
                    </a:ext>
                  </a:extLst>
                </a:gridCol>
                <a:gridCol w="133577">
                  <a:extLst>
                    <a:ext uri="{9D8B030D-6E8A-4147-A177-3AD203B41FA5}">
                      <a16:colId xmlns:a16="http://schemas.microsoft.com/office/drawing/2014/main" val="20003"/>
                    </a:ext>
                  </a:extLst>
                </a:gridCol>
                <a:gridCol w="493066">
                  <a:extLst>
                    <a:ext uri="{9D8B030D-6E8A-4147-A177-3AD203B41FA5}">
                      <a16:colId xmlns:a16="http://schemas.microsoft.com/office/drawing/2014/main" val="20004"/>
                    </a:ext>
                  </a:extLst>
                </a:gridCol>
                <a:gridCol w="133577">
                  <a:extLst>
                    <a:ext uri="{9D8B030D-6E8A-4147-A177-3AD203B41FA5}">
                      <a16:colId xmlns:a16="http://schemas.microsoft.com/office/drawing/2014/main" val="20005"/>
                    </a:ext>
                  </a:extLst>
                </a:gridCol>
                <a:gridCol w="474469">
                  <a:extLst>
                    <a:ext uri="{9D8B030D-6E8A-4147-A177-3AD203B41FA5}">
                      <a16:colId xmlns:a16="http://schemas.microsoft.com/office/drawing/2014/main" val="20006"/>
                    </a:ext>
                  </a:extLst>
                </a:gridCol>
                <a:gridCol w="204994">
                  <a:extLst>
                    <a:ext uri="{9D8B030D-6E8A-4147-A177-3AD203B41FA5}">
                      <a16:colId xmlns:a16="http://schemas.microsoft.com/office/drawing/2014/main" val="20007"/>
                    </a:ext>
                  </a:extLst>
                </a:gridCol>
                <a:gridCol w="350177">
                  <a:extLst>
                    <a:ext uri="{9D8B030D-6E8A-4147-A177-3AD203B41FA5}">
                      <a16:colId xmlns:a16="http://schemas.microsoft.com/office/drawing/2014/main" val="20008"/>
                    </a:ext>
                  </a:extLst>
                </a:gridCol>
                <a:gridCol w="175625">
                  <a:extLst>
                    <a:ext uri="{9D8B030D-6E8A-4147-A177-3AD203B41FA5}">
                      <a16:colId xmlns:a16="http://schemas.microsoft.com/office/drawing/2014/main" val="20009"/>
                    </a:ext>
                  </a:extLst>
                </a:gridCol>
                <a:gridCol w="441232">
                  <a:extLst>
                    <a:ext uri="{9D8B030D-6E8A-4147-A177-3AD203B41FA5}">
                      <a16:colId xmlns:a16="http://schemas.microsoft.com/office/drawing/2014/main" val="20010"/>
                    </a:ext>
                  </a:extLst>
                </a:gridCol>
              </a:tblGrid>
              <a:tr h="370173">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extLst>
                  <a:ext uri="{0D108BD9-81ED-4DB2-BD59-A6C34878D82A}">
                    <a16:rowId xmlns:a16="http://schemas.microsoft.com/office/drawing/2014/main" val="10000"/>
                  </a:ext>
                </a:extLst>
              </a:tr>
              <a:tr h="239560">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extLst>
                  <a:ext uri="{0D108BD9-81ED-4DB2-BD59-A6C34878D82A}">
                    <a16:rowId xmlns:a16="http://schemas.microsoft.com/office/drawing/2014/main" val="10001"/>
                  </a:ext>
                </a:extLst>
              </a:tr>
              <a:tr h="217792">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extLst>
                  <a:ext uri="{0D108BD9-81ED-4DB2-BD59-A6C34878D82A}">
                    <a16:rowId xmlns:a16="http://schemas.microsoft.com/office/drawing/2014/main" val="10002"/>
                  </a:ext>
                </a:extLst>
              </a:tr>
              <a:tr h="370173">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5" name="上彎箭號 4"/>
          <p:cNvSpPr/>
          <p:nvPr/>
        </p:nvSpPr>
        <p:spPr>
          <a:xfrm rot="5400000">
            <a:off x="1412316" y="1063539"/>
            <a:ext cx="1008331" cy="114051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6" name="群組 5"/>
          <p:cNvGrpSpPr/>
          <p:nvPr/>
        </p:nvGrpSpPr>
        <p:grpSpPr>
          <a:xfrm>
            <a:off x="119156" y="822671"/>
            <a:ext cx="1912843" cy="898064"/>
            <a:chOff x="522834" y="-4696724"/>
            <a:chExt cx="1912843" cy="1338928"/>
          </a:xfrm>
        </p:grpSpPr>
        <p:sp>
          <p:nvSpPr>
            <p:cNvPr id="7" name="圓角矩形 6"/>
            <p:cNvSpPr/>
            <p:nvPr/>
          </p:nvSpPr>
          <p:spPr>
            <a:xfrm>
              <a:off x="522834" y="-4696724"/>
              <a:ext cx="1912843" cy="1338928"/>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圓角矩形 4"/>
            <p:cNvSpPr txBox="1"/>
            <p:nvPr/>
          </p:nvSpPr>
          <p:spPr>
            <a:xfrm>
              <a:off x="588206" y="-4505951"/>
              <a:ext cx="1782097" cy="95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比序開始</a:t>
              </a:r>
            </a:p>
          </p:txBody>
        </p:sp>
      </p:grpSp>
    </p:spTree>
    <p:extLst>
      <p:ext uri="{BB962C8B-B14F-4D97-AF65-F5344CB8AC3E}">
        <p14:creationId xmlns:p14="http://schemas.microsoft.com/office/powerpoint/2010/main" val="3821188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214547977"/>
              </p:ext>
            </p:extLst>
          </p:nvPr>
        </p:nvGraphicFramePr>
        <p:xfrm>
          <a:off x="1002449" y="1796005"/>
          <a:ext cx="8334055" cy="454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上彎箭號 8"/>
          <p:cNvSpPr/>
          <p:nvPr/>
        </p:nvSpPr>
        <p:spPr>
          <a:xfrm rot="5400000">
            <a:off x="1223672" y="1629177"/>
            <a:ext cx="1136289" cy="129362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0" name="Group 52"/>
          <p:cNvGraphicFramePr>
            <a:graphicFrameLocks noGrp="1"/>
          </p:cNvGraphicFramePr>
          <p:nvPr>
            <p:extLst>
              <p:ext uri="{D42A27DB-BD31-4B8C-83A1-F6EECF244321}">
                <p14:modId xmlns:p14="http://schemas.microsoft.com/office/powerpoint/2010/main" val="1615534522"/>
              </p:ext>
            </p:extLst>
          </p:nvPr>
        </p:nvGraphicFramePr>
        <p:xfrm>
          <a:off x="4665399" y="1160503"/>
          <a:ext cx="3475011" cy="2041548"/>
        </p:xfrm>
        <a:graphic>
          <a:graphicData uri="http://schemas.openxmlformats.org/drawingml/2006/table">
            <a:tbl>
              <a:tblPr/>
              <a:tblGrid>
                <a:gridCol w="940826">
                  <a:extLst>
                    <a:ext uri="{9D8B030D-6E8A-4147-A177-3AD203B41FA5}">
                      <a16:colId xmlns:a16="http://schemas.microsoft.com/office/drawing/2014/main" val="20000"/>
                    </a:ext>
                  </a:extLst>
                </a:gridCol>
                <a:gridCol w="2534185">
                  <a:extLst>
                    <a:ext uri="{9D8B030D-6E8A-4147-A177-3AD203B41FA5}">
                      <a16:colId xmlns:a16="http://schemas.microsoft.com/office/drawing/2014/main" val="20001"/>
                    </a:ext>
                  </a:extLst>
                </a:gridCol>
              </a:tblGrid>
              <a:tr h="336319">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extLst>
                  <a:ext uri="{0D108BD9-81ED-4DB2-BD59-A6C34878D82A}">
                    <a16:rowId xmlns:a16="http://schemas.microsoft.com/office/drawing/2014/main" val="10000"/>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1"/>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3"/>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5"/>
                  </a:ext>
                </a:extLst>
              </a:tr>
            </a:tbl>
          </a:graphicData>
        </a:graphic>
      </p:graphicFrame>
      <p:grpSp>
        <p:nvGrpSpPr>
          <p:cNvPr id="11" name="群組 17"/>
          <p:cNvGrpSpPr>
            <a:grpSpLocks/>
          </p:cNvGrpSpPr>
          <p:nvPr/>
        </p:nvGrpSpPr>
        <p:grpSpPr bwMode="auto">
          <a:xfrm>
            <a:off x="6328192" y="3727081"/>
            <a:ext cx="5327360" cy="695325"/>
            <a:chOff x="3948113" y="4221088"/>
            <a:chExt cx="4875212" cy="695325"/>
          </a:xfrm>
        </p:grpSpPr>
        <p:sp>
          <p:nvSpPr>
            <p:cNvPr id="12" name="矩形 11"/>
            <p:cNvSpPr/>
            <p:nvPr/>
          </p:nvSpPr>
          <p:spPr bwMode="auto">
            <a:xfrm>
              <a:off x="3948113" y="4221088"/>
              <a:ext cx="4875212" cy="695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3" name="群組 19"/>
            <p:cNvGrpSpPr>
              <a:grpSpLocks/>
            </p:cNvGrpSpPr>
            <p:nvPr/>
          </p:nvGrpSpPr>
          <p:grpSpPr bwMode="auto">
            <a:xfrm>
              <a:off x="3992563" y="4360788"/>
              <a:ext cx="4573942" cy="481087"/>
              <a:chOff x="3992563" y="4360788"/>
              <a:chExt cx="4573942" cy="481087"/>
            </a:xfrm>
          </p:grpSpPr>
          <p:sp>
            <p:nvSpPr>
              <p:cNvPr id="14"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15" name="向下箭號 14"/>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下箭號 15"/>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向下箭號 16"/>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下箭號 17"/>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向下箭號 18"/>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1"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3"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4"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28" name="矩形 27"/>
          <p:cNvSpPr/>
          <p:nvPr/>
        </p:nvSpPr>
        <p:spPr>
          <a:xfrm>
            <a:off x="8273842" y="5206167"/>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Tree>
    <p:extLst>
      <p:ext uri="{BB962C8B-B14F-4D97-AF65-F5344CB8AC3E}">
        <p14:creationId xmlns:p14="http://schemas.microsoft.com/office/powerpoint/2010/main" val="64360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638385566"/>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1" y="5143865"/>
            <a:ext cx="5993304" cy="156966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2400" dirty="0">
                <a:solidFill>
                  <a:schemeClr val="tx1"/>
                </a:solidFill>
                <a:latin typeface="微軟正黑體" panose="020B0604030504040204" pitchFamily="34" charset="-120"/>
                <a:ea typeface="微軟正黑體" panose="020B0604030504040204" pitchFamily="34" charset="-120"/>
                <a:cs typeface="+mj-cs"/>
              </a:rPr>
              <a:t>若甲生、乙生第</a:t>
            </a: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志願為同一所高中</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第一比序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2.</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第二比序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多元學習表現</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3.</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第三比序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會考總積分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p:txBody>
      </p:sp>
    </p:spTree>
    <p:extLst>
      <p:ext uri="{BB962C8B-B14F-4D97-AF65-F5344CB8AC3E}">
        <p14:creationId xmlns:p14="http://schemas.microsoft.com/office/powerpoint/2010/main" val="1590898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626761465"/>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0" y="5143865"/>
            <a:ext cx="765746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4.</a:t>
            </a:r>
            <a:r>
              <a:rPr lang="zh-TW" altLang="en-US" sz="2400" dirty="0">
                <a:solidFill>
                  <a:schemeClr val="tx1"/>
                </a:solidFill>
                <a:latin typeface="微軟正黑體" panose="020B0604030504040204" pitchFamily="34" charset="-120"/>
                <a:ea typeface="微軟正黑體" panose="020B0604030504040204" pitchFamily="34" charset="-120"/>
                <a:cs typeface="+mj-cs"/>
              </a:rPr>
              <a:t>第四比序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志願序積分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5.</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第五比序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各科會考標示</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，故超額比序時，甲生勝出。</a:t>
            </a:r>
          </a:p>
        </p:txBody>
      </p:sp>
    </p:spTree>
    <p:extLst>
      <p:ext uri="{BB962C8B-B14F-4D97-AF65-F5344CB8AC3E}">
        <p14:creationId xmlns:p14="http://schemas.microsoft.com/office/powerpoint/2010/main" val="2022181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文字方塊 3"/>
          <p:cNvSpPr txBox="1"/>
          <p:nvPr/>
        </p:nvSpPr>
        <p:spPr>
          <a:xfrm>
            <a:off x="1062012" y="2604129"/>
            <a:ext cx="1080120"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甲生  </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062012" y="3722335"/>
            <a:ext cx="1512168"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跨區特招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080490" y="5023586"/>
            <a:ext cx="1624897"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8" name="矩形 7"/>
          <p:cNvSpPr/>
          <p:nvPr/>
        </p:nvSpPr>
        <p:spPr>
          <a:xfrm>
            <a:off x="4279796" y="2214715"/>
            <a:ext cx="3381890" cy="4307902"/>
          </a:xfrm>
          <a:prstGeom prst="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048251" y="2672784"/>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表</a:t>
            </a:r>
          </a:p>
        </p:txBody>
      </p:sp>
      <p:sp>
        <p:nvSpPr>
          <p:cNvPr id="10" name="文字方塊 9"/>
          <p:cNvSpPr txBox="1"/>
          <p:nvPr/>
        </p:nvSpPr>
        <p:spPr>
          <a:xfrm>
            <a:off x="5048251" y="3733317"/>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表</a:t>
            </a:r>
          </a:p>
        </p:txBody>
      </p:sp>
      <p:sp>
        <p:nvSpPr>
          <p:cNvPr id="11" name="文字方塊 10"/>
          <p:cNvSpPr txBox="1"/>
          <p:nvPr/>
        </p:nvSpPr>
        <p:spPr>
          <a:xfrm>
            <a:off x="5039969" y="4765945"/>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表</a:t>
            </a:r>
          </a:p>
        </p:txBody>
      </p:sp>
      <p:sp>
        <p:nvSpPr>
          <p:cNvPr id="12" name="文字方塊 11"/>
          <p:cNvSpPr txBox="1"/>
          <p:nvPr/>
        </p:nvSpPr>
        <p:spPr>
          <a:xfrm>
            <a:off x="5058018" y="567274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表</a:t>
            </a:r>
          </a:p>
        </p:txBody>
      </p:sp>
      <p:sp>
        <p:nvSpPr>
          <p:cNvPr id="13" name="文字方塊 12"/>
          <p:cNvSpPr txBox="1"/>
          <p:nvPr/>
        </p:nvSpPr>
        <p:spPr>
          <a:xfrm>
            <a:off x="6628329" y="5146696"/>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C</a:t>
            </a:r>
            <a:r>
              <a:rPr lang="zh-TW" altLang="en-US" sz="2800" dirty="0">
                <a:latin typeface="微軟正黑體" panose="020B0604030504040204" pitchFamily="34" charset="-120"/>
                <a:ea typeface="微軟正黑體" panose="020B0604030504040204" pitchFamily="34" charset="-120"/>
              </a:rPr>
              <a:t>表</a:t>
            </a:r>
          </a:p>
        </p:txBody>
      </p:sp>
      <p:sp>
        <p:nvSpPr>
          <p:cNvPr id="14" name="文字方塊 13"/>
          <p:cNvSpPr txBox="1"/>
          <p:nvPr/>
        </p:nvSpPr>
        <p:spPr>
          <a:xfrm>
            <a:off x="9091494" y="2348712"/>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列印志願表</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，家長簽名</a:t>
            </a:r>
          </a:p>
        </p:txBody>
      </p:sp>
      <p:sp>
        <p:nvSpPr>
          <p:cNvPr id="15" name="文字方塊 14"/>
          <p:cNvSpPr txBox="1"/>
          <p:nvPr/>
        </p:nvSpPr>
        <p:spPr>
          <a:xfrm>
            <a:off x="11014701" y="2934394"/>
            <a:ext cx="576064"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一次分發到位</a:t>
            </a:r>
          </a:p>
        </p:txBody>
      </p:sp>
      <p:sp>
        <p:nvSpPr>
          <p:cNvPr id="16" name="文字方塊 15"/>
          <p:cNvSpPr txBox="1"/>
          <p:nvPr/>
        </p:nvSpPr>
        <p:spPr>
          <a:xfrm>
            <a:off x="4365187" y="3091491"/>
            <a:ext cx="531034" cy="229071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同時選填志願</a:t>
            </a:r>
            <a:endParaRPr lang="en-US" altLang="zh-TW" sz="2400" dirty="0">
              <a:latin typeface="微軟正黑體" panose="020B0604030504040204" pitchFamily="34" charset="-120"/>
              <a:ea typeface="微軟正黑體" panose="020B0604030504040204" pitchFamily="34" charset="-120"/>
            </a:endParaRPr>
          </a:p>
        </p:txBody>
      </p:sp>
      <p:sp>
        <p:nvSpPr>
          <p:cNvPr id="17" name="向右箭號 16"/>
          <p:cNvSpPr/>
          <p:nvPr/>
        </p:nvSpPr>
        <p:spPr>
          <a:xfrm>
            <a:off x="2850829" y="5212243"/>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右箭號 17"/>
          <p:cNvSpPr/>
          <p:nvPr/>
        </p:nvSpPr>
        <p:spPr>
          <a:xfrm>
            <a:off x="2863344" y="3910992"/>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2872503" y="2788239"/>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7736654" y="2706036"/>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a:off x="7725863" y="3910992"/>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向右箭號 21"/>
          <p:cNvSpPr/>
          <p:nvPr/>
        </p:nvSpPr>
        <p:spPr>
          <a:xfrm>
            <a:off x="7736654" y="5167809"/>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22"/>
          <p:cNvSpPr/>
          <p:nvPr/>
        </p:nvSpPr>
        <p:spPr>
          <a:xfrm>
            <a:off x="9690403" y="3934793"/>
            <a:ext cx="1301453" cy="344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23"/>
          <p:cNvSpPr/>
          <p:nvPr/>
        </p:nvSpPr>
        <p:spPr>
          <a:xfrm>
            <a:off x="6136117" y="5224374"/>
            <a:ext cx="445877" cy="36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加號 26"/>
          <p:cNvSpPr/>
          <p:nvPr/>
        </p:nvSpPr>
        <p:spPr>
          <a:xfrm>
            <a:off x="5214840" y="5266946"/>
            <a:ext cx="463463" cy="4280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95121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p:txBody>
          <a:bodyPr>
            <a:normAutofit/>
          </a:bodyPr>
          <a:lstStyle/>
          <a:p>
            <a:pPr algn="ct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內容版面配置區 2"/>
          <p:cNvSpPr txBox="1">
            <a:spLocks/>
          </p:cNvSpPr>
          <p:nvPr/>
        </p:nvSpPr>
        <p:spPr>
          <a:xfrm>
            <a:off x="1703872" y="2192471"/>
            <a:ext cx="8790351" cy="419580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甲生只有報名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乙生只有報名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他區的學生，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丙生報名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免試選填時間：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特招選填時間：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報名系統自動合成一張志願表，請家長簽名</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723505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4" y="171481"/>
            <a:ext cx="10058400" cy="1005965"/>
          </a:xfrm>
        </p:spPr>
        <p:txBody>
          <a:bodyPr>
            <a:normAutofit/>
          </a:bodyPr>
          <a:lstStyle/>
          <a:p>
            <a:pPr algn="ctr">
              <a:lnSpc>
                <a:spcPct val="85000"/>
              </a:lnSpc>
            </a:pPr>
            <a:r>
              <a:rPr lang="zh-TW" altLang="en-US" dirty="0">
                <a:latin typeface="+mj-ea"/>
              </a:rPr>
              <a:t>十二年國民基本教育政策架構</a:t>
            </a:r>
          </a:p>
        </p:txBody>
      </p:sp>
      <p:pic>
        <p:nvPicPr>
          <p:cNvPr id="6" name="Picture 2" descr="「三大願景」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706" y="927476"/>
            <a:ext cx="7270012" cy="580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33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826A67-C558-499E-AF7A-96EDF66A30A5}"/>
              </a:ext>
            </a:extLst>
          </p:cNvPr>
          <p:cNvSpPr>
            <a:spLocks noGrp="1"/>
          </p:cNvSpPr>
          <p:nvPr>
            <p:ph type="title"/>
          </p:nvPr>
        </p:nvSpPr>
        <p:spPr/>
        <p:txBody>
          <a:bodyPr/>
          <a:lstStyle/>
          <a:p>
            <a:pPr algn="ctr"/>
            <a:r>
              <a:rPr lang="en-US" altLang="zh-TW" dirty="0">
                <a:latin typeface="+mj-ea"/>
              </a:rPr>
              <a:t>113</a:t>
            </a:r>
            <a:r>
              <a:rPr lang="zh-TW" altLang="en-US" dirty="0">
                <a:latin typeface="+mj-ea"/>
              </a:rPr>
              <a:t>學年度基北免個人序位區間查詢</a:t>
            </a:r>
          </a:p>
        </p:txBody>
      </p:sp>
      <p:sp>
        <p:nvSpPr>
          <p:cNvPr id="3" name="內容版面配置區 2">
            <a:extLst>
              <a:ext uri="{FF2B5EF4-FFF2-40B4-BE49-F238E27FC236}">
                <a16:creationId xmlns:a16="http://schemas.microsoft.com/office/drawing/2014/main" id="{264D9B12-5E35-4053-84B0-783E607D2D3E}"/>
              </a:ext>
            </a:extLst>
          </p:cNvPr>
          <p:cNvSpPr txBox="1">
            <a:spLocks/>
          </p:cNvSpPr>
          <p:nvPr/>
        </p:nvSpPr>
        <p:spPr>
          <a:xfrm>
            <a:off x="1639824" y="1865839"/>
            <a:ext cx="8229600" cy="312632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基北區免試入學個人序位查詢規劃</a:t>
            </a:r>
            <a:endParaRPr lang="en-US" altLang="zh-TW" sz="3200" b="1" u="sng" dirty="0">
              <a:solidFill>
                <a:srgbClr val="0070C0"/>
              </a:solidFill>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基本資料</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多元學習表現</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en-US" altLang="zh-TW" sz="3200" b="1" dirty="0">
                <a:latin typeface="微軟正黑體" panose="020B0604030504040204" pitchFamily="34" charset="-120"/>
                <a:ea typeface="微軟正黑體" panose="020B0604030504040204" pitchFamily="34" charset="-120"/>
              </a:rPr>
              <a:t>113</a:t>
            </a:r>
            <a:r>
              <a:rPr lang="zh-TW" altLang="en-US" sz="3200" b="1" dirty="0">
                <a:latin typeface="微軟正黑體" panose="020B0604030504040204" pitchFamily="34" charset="-120"/>
                <a:ea typeface="微軟正黑體" panose="020B0604030504040204" pitchFamily="34" charset="-120"/>
              </a:rPr>
              <a:t>國中教育</a:t>
            </a:r>
            <a:r>
              <a:rPr lang="zh-TW" altLang="en-US" sz="3200" dirty="0">
                <a:latin typeface="微軟正黑體" panose="020B0604030504040204" pitchFamily="34" charset="-120"/>
                <a:ea typeface="微軟正黑體" panose="020B0604030504040204" pitchFamily="34" charset="-120"/>
              </a:rPr>
              <a:t>會考成績</a:t>
            </a:r>
            <a:endParaRPr lang="en-US" altLang="zh-TW" sz="2800" dirty="0">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63BAF3D1-8410-4DAD-BB95-BCC00D65CCCB}"/>
              </a:ext>
            </a:extLst>
          </p:cNvPr>
          <p:cNvGraphicFramePr/>
          <p:nvPr>
            <p:extLst>
              <p:ext uri="{D42A27DB-BD31-4B8C-83A1-F6EECF244321}">
                <p14:modId xmlns:p14="http://schemas.microsoft.com/office/powerpoint/2010/main" val="282044609"/>
              </p:ext>
            </p:extLst>
          </p:nvPr>
        </p:nvGraphicFramePr>
        <p:xfrm>
          <a:off x="6714730" y="2854508"/>
          <a:ext cx="3982497" cy="292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箭號: 上彎 4">
            <a:extLst>
              <a:ext uri="{FF2B5EF4-FFF2-40B4-BE49-F238E27FC236}">
                <a16:creationId xmlns:a16="http://schemas.microsoft.com/office/drawing/2014/main" id="{23500CC2-E38B-4186-BDF8-2FFC591C6855}"/>
              </a:ext>
            </a:extLst>
          </p:cNvPr>
          <p:cNvSpPr/>
          <p:nvPr/>
        </p:nvSpPr>
        <p:spPr>
          <a:xfrm rot="5400000">
            <a:off x="5251215" y="3916330"/>
            <a:ext cx="1250504" cy="1426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540431" y="5819482"/>
            <a:ext cx="8672071"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spcAft>
                <a:spcPts val="0"/>
              </a:spcAft>
              <a:buFont typeface="Wingdings" panose="05000000000000000000" pitchFamily="2" charset="2"/>
              <a:buChar char="l"/>
            </a:pPr>
            <a:r>
              <a:rPr lang="zh-TW" altLang="en-US" sz="2000" b="1" kern="100" dirty="0">
                <a:solidFill>
                  <a:srgbClr val="FF0000"/>
                </a:solidFill>
                <a:latin typeface="+mj-ea"/>
                <a:ea typeface="+mj-ea"/>
                <a:cs typeface="Times New Roman" panose="02020603050405020304" pitchFamily="18" charset="0"/>
              </a:rPr>
              <a:t>個人序位查詢時間</a:t>
            </a:r>
            <a:r>
              <a:rPr lang="zh-TW" altLang="en-US" sz="2000" kern="100" dirty="0">
                <a:latin typeface="+mj-ea"/>
                <a:ea typeface="+mj-ea"/>
                <a:cs typeface="Times New Roman" panose="02020603050405020304" pitchFamily="18" charset="0"/>
              </a:rPr>
              <a:t>與</a:t>
            </a:r>
            <a:r>
              <a:rPr lang="zh-TW" altLang="en-US" sz="2000" b="1" kern="100" dirty="0">
                <a:solidFill>
                  <a:srgbClr val="FF0000"/>
                </a:solidFill>
                <a:latin typeface="+mj-ea"/>
                <a:ea typeface="+mj-ea"/>
                <a:cs typeface="Times New Roman" panose="02020603050405020304" pitchFamily="18" charset="0"/>
              </a:rPr>
              <a:t>正式選填志願時間</a:t>
            </a:r>
            <a:r>
              <a:rPr lang="zh-TW" altLang="en-US" sz="2000" kern="100" dirty="0">
                <a:latin typeface="+mj-ea"/>
                <a:ea typeface="+mj-ea"/>
                <a:cs typeface="Times New Roman" panose="02020603050405020304" pitchFamily="18" charset="0"/>
              </a:rPr>
              <a:t>相同</a:t>
            </a:r>
            <a:r>
              <a:rPr lang="zh-TW" altLang="zh-TW" sz="2000" kern="100" dirty="0">
                <a:latin typeface="+mj-ea"/>
                <a:ea typeface="+mj-ea"/>
                <a:cs typeface="Times New Roman" panose="02020603050405020304" pitchFamily="18" charset="0"/>
              </a:rPr>
              <a:t>：</a:t>
            </a:r>
            <a:br>
              <a:rPr lang="en-US" altLang="zh-TW" sz="2000" kern="100" dirty="0">
                <a:latin typeface="+mj-ea"/>
                <a:ea typeface="+mj-ea"/>
                <a:cs typeface="Times New Roman" panose="02020603050405020304" pitchFamily="18" charset="0"/>
              </a:rPr>
            </a:br>
            <a:r>
              <a:rPr lang="en-US" altLang="zh-TW" sz="2000" kern="100" dirty="0">
                <a:latin typeface="+mj-ea"/>
                <a:ea typeface="+mj-ea"/>
                <a:cs typeface="Times New Roman" panose="02020603050405020304" pitchFamily="18" charset="0"/>
              </a:rPr>
              <a:t>113</a:t>
            </a:r>
            <a:r>
              <a:rPr lang="zh-TW" altLang="zh-TW" sz="2000" kern="100" dirty="0">
                <a:latin typeface="+mj-ea"/>
                <a:ea typeface="+mj-ea"/>
                <a:cs typeface="Times New Roman" panose="02020603050405020304" pitchFamily="18" charset="0"/>
              </a:rPr>
              <a:t>年</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a:latin typeface="+mj-ea"/>
                <a:ea typeface="+mj-ea"/>
                <a:cs typeface="Times New Roman" panose="02020603050405020304" pitchFamily="18" charset="0"/>
              </a:rPr>
              <a:t>21</a:t>
            </a:r>
            <a:r>
              <a:rPr lang="zh-TW" altLang="zh-TW" sz="2000" kern="100" dirty="0">
                <a:latin typeface="+mj-ea"/>
                <a:ea typeface="+mj-ea"/>
                <a:cs typeface="Times New Roman" panose="02020603050405020304" pitchFamily="18" charset="0"/>
              </a:rPr>
              <a:t>日（星期</a:t>
            </a:r>
            <a:r>
              <a:rPr lang="zh-TW" altLang="en-US" sz="2000" kern="100" dirty="0">
                <a:latin typeface="+mj-ea"/>
                <a:ea typeface="+mj-ea"/>
                <a:cs typeface="Times New Roman" panose="02020603050405020304" pitchFamily="18" charset="0"/>
              </a:rPr>
              <a:t>三</a:t>
            </a:r>
            <a:r>
              <a:rPr lang="zh-TW" altLang="zh-TW" sz="2000" kern="100" dirty="0">
                <a:latin typeface="+mj-ea"/>
                <a:ea typeface="+mj-ea"/>
                <a:cs typeface="Times New Roman" panose="02020603050405020304" pitchFamily="18" charset="0"/>
              </a:rPr>
              <a:t>）中午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a:t>
            </a:r>
            <a:r>
              <a:rPr lang="zh-TW" altLang="en-US" sz="2000" kern="100" dirty="0">
                <a:latin typeface="+mj-ea"/>
                <a:ea typeface="+mj-ea"/>
                <a:cs typeface="Times New Roman" panose="02020603050405020304" pitchFamily="18" charset="0"/>
              </a:rPr>
              <a:t>至</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a:latin typeface="+mj-ea"/>
                <a:ea typeface="+mj-ea"/>
                <a:cs typeface="Times New Roman" panose="02020603050405020304" pitchFamily="18" charset="0"/>
              </a:rPr>
              <a:t>27</a:t>
            </a:r>
            <a:r>
              <a:rPr lang="zh-TW" altLang="zh-TW" sz="2000" kern="100" dirty="0">
                <a:latin typeface="+mj-ea"/>
                <a:ea typeface="+mj-ea"/>
                <a:cs typeface="Times New Roman" panose="02020603050405020304" pitchFamily="18" charset="0"/>
              </a:rPr>
              <a:t>日（星期四）中午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時止</a:t>
            </a:r>
          </a:p>
        </p:txBody>
      </p:sp>
    </p:spTree>
    <p:extLst>
      <p:ext uri="{BB962C8B-B14F-4D97-AF65-F5344CB8AC3E}">
        <p14:creationId xmlns:p14="http://schemas.microsoft.com/office/powerpoint/2010/main" val="1150628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1164" y="185374"/>
            <a:ext cx="10058400" cy="1227790"/>
          </a:xfrm>
        </p:spPr>
        <p:txBody>
          <a:bodyPr>
            <a:normAutofit/>
          </a:bodyPr>
          <a:lstStyle/>
          <a:p>
            <a:pPr algn="ctr"/>
            <a:r>
              <a:rPr lang="en-US" altLang="zh-TW" dirty="0">
                <a:latin typeface="+mj-ea"/>
              </a:rPr>
              <a:t>113</a:t>
            </a:r>
            <a:r>
              <a:rPr lang="zh-TW" altLang="en-US" dirty="0"/>
              <a:t>學年度試辦群招生</a:t>
            </a:r>
          </a:p>
        </p:txBody>
      </p:sp>
      <p:sp>
        <p:nvSpPr>
          <p:cNvPr id="3" name="內容版面配置區 2"/>
          <p:cNvSpPr>
            <a:spLocks noGrp="1"/>
          </p:cNvSpPr>
          <p:nvPr>
            <p:ph idx="1"/>
          </p:nvPr>
        </p:nvSpPr>
        <p:spPr>
          <a:xfrm>
            <a:off x="548639" y="1280160"/>
            <a:ext cx="10939549" cy="4854632"/>
          </a:xfrm>
        </p:spPr>
        <p:txBody>
          <a:bodyPr>
            <a:normAutofit/>
          </a:bodyPr>
          <a:lstStyle/>
          <a:p>
            <a:pPr>
              <a:buFont typeface="Wingdings" panose="05000000000000000000" pitchFamily="2" charset="2"/>
              <a:buChar char="u"/>
            </a:pPr>
            <a:r>
              <a:rPr lang="zh-TW" altLang="en-US" sz="3200" dirty="0"/>
              <a:t>為深化學生對群科之認識，</a:t>
            </a:r>
            <a:r>
              <a:rPr lang="en-US" altLang="zh-TW" sz="3200" dirty="0"/>
              <a:t>112</a:t>
            </a:r>
            <a:r>
              <a:rPr lang="zh-TW" altLang="en-US" sz="3200" dirty="0"/>
              <a:t>學年度起試辦高級中等學校專業群科以</a:t>
            </a:r>
            <a:r>
              <a:rPr lang="zh-TW" altLang="en-US" sz="3200" b="1" dirty="0">
                <a:solidFill>
                  <a:srgbClr val="0000FF"/>
                </a:solidFill>
              </a:rPr>
              <a:t>群</a:t>
            </a:r>
            <a:r>
              <a:rPr lang="zh-TW" altLang="en-US" sz="3200" dirty="0"/>
              <a:t>招生，學校藉由跨科別的試探課程或體驗活動，引導學生試探。</a:t>
            </a:r>
            <a:endParaRPr lang="en-US" altLang="zh-TW" sz="32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a:solidFill>
                  <a:srgbClr val="0000FF"/>
                </a:solidFill>
                <a:latin typeface="微軟正黑體" panose="020B0604030504040204" pitchFamily="34" charset="-120"/>
                <a:cs typeface="Times New Roman" panose="02020603050405020304" pitchFamily="18" charset="0"/>
              </a:rPr>
              <a:t>採群進科出</a:t>
            </a:r>
            <a:r>
              <a:rPr lang="zh-TW" altLang="zh-TW" sz="2800" kern="100" dirty="0">
                <a:latin typeface="微軟正黑體" panose="020B0604030504040204" pitchFamily="34" charset="-120"/>
                <a:cs typeface="Times New Roman" panose="02020603050405020304" pitchFamily="18" charset="0"/>
              </a:rPr>
              <a:t>方式</a:t>
            </a:r>
            <a:r>
              <a:rPr lang="zh-TW" altLang="en-US" sz="2800" dirty="0"/>
              <a:t>，</a:t>
            </a:r>
            <a:r>
              <a:rPr lang="zh-TW" altLang="en-US" sz="2800" b="1" kern="100" dirty="0">
                <a:solidFill>
                  <a:srgbClr val="0000FF"/>
                </a:solidFill>
                <a:latin typeface="微軟正黑體" panose="020B0604030504040204" pitchFamily="34" charset="-120"/>
                <a:cs typeface="Times New Roman" panose="02020603050405020304" pitchFamily="18" charset="0"/>
              </a:rPr>
              <a:t>高一不分科別</a:t>
            </a:r>
            <a:r>
              <a:rPr lang="zh-TW" altLang="en-US" sz="2800" dirty="0"/>
              <a:t>，</a:t>
            </a:r>
            <a:r>
              <a:rPr lang="zh-TW" altLang="zh-TW" sz="2800" kern="100" dirty="0">
                <a:latin typeface="微軟正黑體" panose="020B0604030504040204" pitchFamily="34" charset="-120"/>
                <a:cs typeface="Times New Roman" panose="02020603050405020304" pitchFamily="18" charset="0"/>
              </a:rPr>
              <a:t>修習相同之群共同課程，並強化分科試探</a:t>
            </a:r>
            <a:r>
              <a:rPr lang="zh-TW" altLang="en-US" sz="2800" b="1" kern="100" dirty="0">
                <a:latin typeface="微軟正黑體" panose="020B0604030504040204" pitchFamily="34" charset="-120"/>
                <a:cs typeface="Times New Roman" panose="02020603050405020304" pitchFamily="18" charset="0"/>
              </a:rPr>
              <a:t>。</a:t>
            </a:r>
            <a:endParaRPr lang="en-US" altLang="zh-TW" sz="28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a:solidFill>
                  <a:srgbClr val="0000FF"/>
                </a:solidFill>
                <a:latin typeface="微軟正黑體" panose="020B0604030504040204" pitchFamily="34" charset="-120"/>
                <a:cs typeface="Times New Roman" panose="02020603050405020304" pitchFamily="18" charset="0"/>
              </a:rPr>
              <a:t>高二再修習分科課程</a:t>
            </a:r>
            <a:r>
              <a:rPr lang="zh-TW" altLang="en-US" sz="2800" b="1" kern="100" dirty="0">
                <a:solidFill>
                  <a:srgbClr val="0000FF"/>
                </a:solidFill>
                <a:latin typeface="微軟正黑體" panose="020B0604030504040204" pitchFamily="34" charset="-120"/>
                <a:cs typeface="Times New Roman" panose="02020603050405020304" pitchFamily="18" charset="0"/>
              </a:rPr>
              <a:t>。</a:t>
            </a:r>
            <a:endParaRPr lang="en-US" altLang="zh-TW" sz="2800" b="1" kern="100" dirty="0">
              <a:solidFill>
                <a:srgbClr val="0000FF"/>
              </a:solidFill>
              <a:latin typeface="微軟正黑體" panose="020B0604030504040204" pitchFamily="34" charset="-120"/>
              <a:cs typeface="Times New Roman" panose="02020603050405020304" pitchFamily="18" charset="0"/>
            </a:endParaRPr>
          </a:p>
          <a:p>
            <a:pPr marL="274320" lvl="1" indent="0">
              <a:buNone/>
            </a:pPr>
            <a:endParaRPr lang="en-US" altLang="zh-TW" sz="2800" b="1" kern="100" dirty="0">
              <a:solidFill>
                <a:srgbClr val="0000FF"/>
              </a:solidFill>
              <a:latin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en-US" altLang="zh-TW" sz="3000" b="1" kern="100" dirty="0">
                <a:latin typeface="微軟正黑體" panose="020B0604030504040204" pitchFamily="34" charset="-120"/>
                <a:cs typeface="Times New Roman" panose="02020603050405020304" pitchFamily="18" charset="0"/>
              </a:rPr>
              <a:t>113</a:t>
            </a:r>
            <a:r>
              <a:rPr lang="zh-TW" altLang="en-US" sz="3000" b="1" kern="100" dirty="0">
                <a:latin typeface="微軟正黑體" panose="020B0604030504040204" pitchFamily="34" charset="-120"/>
                <a:cs typeface="Times New Roman" panose="02020603050405020304" pitchFamily="18" charset="0"/>
              </a:rPr>
              <a:t>學年基北區試辦學校：</a:t>
            </a:r>
            <a:endParaRPr lang="en-US" altLang="zh-TW" sz="3000" b="1" kern="100" dirty="0">
              <a:latin typeface="微軟正黑體" panose="020B0604030504040204" pitchFamily="34" charset="-120"/>
              <a:cs typeface="Times New Roman" panose="02020603050405020304" pitchFamily="18" charset="0"/>
            </a:endParaRPr>
          </a:p>
          <a:p>
            <a:pPr marL="0" indent="0">
              <a:buNone/>
            </a:pPr>
            <a:r>
              <a:rPr lang="zh-TW" altLang="en-US" sz="3000" b="1" kern="100" dirty="0">
                <a:latin typeface="微軟正黑體" panose="020B0604030504040204" pitchFamily="34" charset="-120"/>
                <a:cs typeface="Times New Roman" panose="02020603050405020304" pitchFamily="18" charset="0"/>
              </a:rPr>
              <a:t>  基隆市私立二信高中：外語群（應用英語科、應用日語科）</a:t>
            </a:r>
            <a:endParaRPr lang="zh-TW" altLang="zh-TW" sz="3000" b="1" kern="100" dirty="0">
              <a:latin typeface="微軟正黑體" panose="020B0604030504040204" pitchFamily="34" charset="-120"/>
              <a:cs typeface="Times New Roman" panose="02020603050405020304" pitchFamily="18" charset="0"/>
            </a:endParaRPr>
          </a:p>
          <a:p>
            <a:endParaRPr lang="zh-TW" altLang="en-US" dirty="0"/>
          </a:p>
        </p:txBody>
      </p:sp>
      <p:sp>
        <p:nvSpPr>
          <p:cNvPr id="4" name="矩形 3">
            <a:extLst>
              <a:ext uri="{FF2B5EF4-FFF2-40B4-BE49-F238E27FC236}">
                <a16:creationId xmlns:a16="http://schemas.microsoft.com/office/drawing/2014/main" id="{4EB7BC1E-AF8B-4F8D-B18B-5C2658E4B852}"/>
              </a:ext>
            </a:extLst>
          </p:cNvPr>
          <p:cNvSpPr/>
          <p:nvPr/>
        </p:nvSpPr>
        <p:spPr>
          <a:xfrm>
            <a:off x="5607329" y="6134792"/>
            <a:ext cx="5662235" cy="461665"/>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詳細內容以基北免及技優甄審簡章為準</a:t>
            </a:r>
          </a:p>
        </p:txBody>
      </p:sp>
    </p:spTree>
    <p:extLst>
      <p:ext uri="{BB962C8B-B14F-4D97-AF65-F5344CB8AC3E}">
        <p14:creationId xmlns:p14="http://schemas.microsoft.com/office/powerpoint/2010/main" val="3058235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臺北市</a:t>
            </a:r>
            <a:r>
              <a:rPr lang="en-US" altLang="zh-TW" sz="6600" dirty="0">
                <a:latin typeface="+mj-ea"/>
              </a:rPr>
              <a:t>113</a:t>
            </a:r>
            <a:r>
              <a:rPr lang="zh-TW" altLang="en-US" sz="6600" dirty="0">
                <a:latin typeface="+mj-ea"/>
              </a:rPr>
              <a:t>學年</a:t>
            </a:r>
            <a:br>
              <a:rPr lang="en-US" altLang="zh-TW" sz="6600" dirty="0">
                <a:latin typeface="+mj-ea"/>
              </a:rPr>
            </a:br>
            <a:r>
              <a:rPr lang="zh-TW" altLang="en-US" sz="6600" dirty="0">
                <a:latin typeface="+mj-ea"/>
              </a:rPr>
              <a:t>優先免試入學方案</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279737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85480"/>
            <a:ext cx="10058400" cy="1081121"/>
          </a:xfrm>
        </p:spPr>
        <p:txBody>
          <a:bodyPr/>
          <a:lstStyle/>
          <a:p>
            <a:pPr algn="ctr"/>
            <a:r>
              <a:rPr lang="zh-TW" altLang="en-US" dirty="0"/>
              <a:t>臺北市優先免試入學核心精神</a:t>
            </a:r>
          </a:p>
        </p:txBody>
      </p:sp>
      <p:sp>
        <p:nvSpPr>
          <p:cNvPr id="3" name="內容版面配置區 2"/>
          <p:cNvSpPr txBox="1">
            <a:spLocks/>
          </p:cNvSpPr>
          <p:nvPr/>
        </p:nvSpPr>
        <p:spPr>
          <a:xfrm>
            <a:off x="2965584" y="2059308"/>
            <a:ext cx="6260831" cy="235546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臺北市國中應屆畢業生選擇</a:t>
            </a:r>
            <a:endParaRPr kumimoji="1" lang="en-US" altLang="zh-TW" sz="3200" dirty="0">
              <a:latin typeface="微軟正黑體" panose="020B0604030504040204" pitchFamily="34" charset="-120"/>
              <a:ea typeface="微軟正黑體" panose="020B0604030504040204" pitchFamily="34" charset="-120"/>
            </a:endParaRPr>
          </a:p>
          <a:p>
            <a:pPr marL="0" indent="0">
              <a:buClr>
                <a:schemeClr val="tx1"/>
              </a:buClr>
              <a:buNone/>
            </a:pPr>
            <a:r>
              <a:rPr kumimoji="1" lang="zh-TW" altLang="en-US" sz="3200" b="1" dirty="0">
                <a:solidFill>
                  <a:srgbClr val="FF0000"/>
                </a:solidFill>
                <a:latin typeface="微軟正黑體" panose="020B0604030504040204" pitchFamily="34" charset="-120"/>
                <a:ea typeface="微軟正黑體" panose="020B0604030504040204" pitchFamily="34" charset="-120"/>
              </a:rPr>
              <a:t>   單一志願</a:t>
            </a:r>
            <a:r>
              <a:rPr kumimoji="1" lang="zh-TW" altLang="en-US" sz="3200" dirty="0">
                <a:latin typeface="微軟正黑體" panose="020B0604030504040204" pitchFamily="34" charset="-120"/>
                <a:ea typeface="微軟正黑體" panose="020B0604030504040204" pitchFamily="34" charset="-120"/>
              </a:rPr>
              <a:t>優先免試入學。</a:t>
            </a:r>
            <a:endParaRPr kumimoji="1" lang="en-US" altLang="zh-TW" sz="32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鼓勵</a:t>
            </a:r>
            <a:r>
              <a:rPr kumimoji="1" lang="zh-TW" altLang="en-US" sz="3200" b="1" dirty="0">
                <a:solidFill>
                  <a:srgbClr val="FF0000"/>
                </a:solidFill>
                <a:latin typeface="微軟正黑體" panose="020B0604030504040204" pitchFamily="34" charset="-120"/>
                <a:ea typeface="微軟正黑體" panose="020B0604030504040204" pitchFamily="34" charset="-120"/>
              </a:rPr>
              <a:t>就近入學</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p:txBody>
      </p:sp>
      <p:pic>
        <p:nvPicPr>
          <p:cNvPr id="5" name="圖形 4" descr="有圖釘的地圖">
            <a:extLst>
              <a:ext uri="{FF2B5EF4-FFF2-40B4-BE49-F238E27FC236}">
                <a16:creationId xmlns:a16="http://schemas.microsoft.com/office/drawing/2014/main" id="{35356C02-9E04-492B-B8E2-C4A38B363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392" y="4245362"/>
            <a:ext cx="1900808" cy="1900808"/>
          </a:xfrm>
          <a:prstGeom prst="rect">
            <a:avLst/>
          </a:prstGeom>
        </p:spPr>
      </p:pic>
      <p:sp>
        <p:nvSpPr>
          <p:cNvPr id="7" name="文字方塊 6">
            <a:extLst>
              <a:ext uri="{FF2B5EF4-FFF2-40B4-BE49-F238E27FC236}">
                <a16:creationId xmlns:a16="http://schemas.microsoft.com/office/drawing/2014/main" id="{22BC17B9-DE43-453C-8542-5E637EC43FF1}"/>
              </a:ext>
            </a:extLst>
          </p:cNvPr>
          <p:cNvSpPr txBox="1"/>
          <p:nvPr/>
        </p:nvSpPr>
        <p:spPr>
          <a:xfrm>
            <a:off x="1038683" y="4676418"/>
            <a:ext cx="7943272" cy="1631216"/>
          </a:xfrm>
          <a:prstGeom prst="rect">
            <a:avLst/>
          </a:prstGeom>
          <a:noFill/>
        </p:spPr>
        <p:txBody>
          <a:bodyPr wrap="square">
            <a:spAutoFit/>
          </a:bodyPr>
          <a:lstStyle/>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促進區域教育機會均等，鼓勵</a:t>
            </a:r>
            <a:r>
              <a:rPr kumimoji="1" lang="zh-TW" altLang="en-US" sz="2000" b="1" dirty="0">
                <a:solidFill>
                  <a:srgbClr val="0070C0"/>
                </a:solidFill>
                <a:latin typeface="微軟正黑體" panose="020B0604030504040204" pitchFamily="34" charset="-120"/>
                <a:ea typeface="微軟正黑體" panose="020B0604030504040204" pitchFamily="34" charset="-120"/>
              </a:rPr>
              <a:t>就近入學</a:t>
            </a:r>
            <a:r>
              <a:rPr kumimoji="1" lang="zh-TW" altLang="en-US" sz="2000" dirty="0">
                <a:solidFill>
                  <a:srgbClr val="0070C0"/>
                </a:solidFill>
                <a:latin typeface="微軟正黑體" panose="020B0604030504040204" pitchFamily="34" charset="-120"/>
                <a:ea typeface="微軟正黑體" panose="020B0604030504040204" pitchFamily="34" charset="-120"/>
              </a:rPr>
              <a:t>，或照顧弱勢學生就學權益，滿足學生適性入學需求，提供家長教育選擇機會。</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開發學生多元能力，激發學生潛力，導引學生</a:t>
            </a:r>
            <a:r>
              <a:rPr kumimoji="1" lang="zh-TW" altLang="en-US" sz="2000" b="1" dirty="0">
                <a:solidFill>
                  <a:srgbClr val="0070C0"/>
                </a:solidFill>
                <a:latin typeface="微軟正黑體" panose="020B0604030504040204" pitchFamily="34" charset="-120"/>
                <a:ea typeface="微軟正黑體" panose="020B0604030504040204" pitchFamily="34" charset="-120"/>
              </a:rPr>
              <a:t>適性發展</a:t>
            </a:r>
            <a:r>
              <a:rPr kumimoji="1" lang="zh-TW" altLang="en-US" sz="2000" dirty="0">
                <a:solidFill>
                  <a:srgbClr val="0070C0"/>
                </a:solidFill>
                <a:latin typeface="微軟正黑體" panose="020B0604030504040204" pitchFamily="34" charset="-120"/>
                <a:ea typeface="微軟正黑體" panose="020B0604030504040204" pitchFamily="34" charset="-120"/>
              </a:rPr>
              <a:t>。</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鼓勵學校發展校本特色，</a:t>
            </a:r>
            <a:r>
              <a:rPr kumimoji="1" lang="zh-TW" altLang="en-US" sz="2000" b="1" dirty="0">
                <a:solidFill>
                  <a:srgbClr val="0070C0"/>
                </a:solidFill>
                <a:latin typeface="微軟正黑體" panose="020B0604030504040204" pitchFamily="34" charset="-120"/>
                <a:ea typeface="微軟正黑體" panose="020B0604030504040204" pitchFamily="34" charset="-120"/>
              </a:rPr>
              <a:t>留住社區優秀學生</a:t>
            </a:r>
            <a:r>
              <a:rPr kumimoji="1" lang="zh-TW" altLang="en-US" sz="2000" dirty="0">
                <a:solidFill>
                  <a:srgbClr val="0070C0"/>
                </a:solidFill>
                <a:latin typeface="微軟正黑體" panose="020B0604030504040204" pitchFamily="34" charset="-120"/>
                <a:ea typeface="微軟正黑體" panose="020B0604030504040204" pitchFamily="34" charset="-120"/>
              </a:rPr>
              <a:t>，獲取學生家長之辦學特色認同。</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2845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83691"/>
            <a:ext cx="10058400" cy="1008502"/>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學年度優先免試入學</a:t>
            </a:r>
          </a:p>
        </p:txBody>
      </p:sp>
      <p:sp>
        <p:nvSpPr>
          <p:cNvPr id="3" name="矩形 2"/>
          <p:cNvSpPr/>
          <p:nvPr/>
        </p:nvSpPr>
        <p:spPr>
          <a:xfrm>
            <a:off x="1066800" y="1076447"/>
            <a:ext cx="10058400" cy="5681555"/>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dirty="0">
                <a:latin typeface="微軟正黑體" panose="020B0604030504040204" pitchFamily="34" charset="-120"/>
                <a:ea typeface="微軟正黑體" panose="020B0604030504040204" pitchFamily="34" charset="-120"/>
              </a:rPr>
              <a:t>：</a:t>
            </a:r>
            <a:r>
              <a:rPr kumimoji="1" lang="zh-TW" altLang="en-US" sz="24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400" dirty="0">
                <a:latin typeface="微軟正黑體" panose="020B0604030504040204" pitchFamily="34" charset="-120"/>
                <a:ea typeface="微軟正黑體" panose="020B0604030504040204" pitchFamily="34" charset="-120"/>
              </a:rPr>
              <a:t>。</a:t>
            </a:r>
            <a:endParaRPr kumimoji="1" lang="en-US" altLang="zh-TW" sz="24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公立高級中等學校</a:t>
            </a:r>
            <a:r>
              <a:rPr kumimoji="1" lang="zh-TW" altLang="en-US"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近三年入學學生來源比例符合優先免試就近入學條件之公立高級中等學校。</a:t>
            </a:r>
            <a:endParaRPr lang="en-US" altLang="zh-TW" sz="24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私立高級中等學校</a:t>
            </a:r>
            <a:r>
              <a:rPr lang="zh-TW" altLang="en-US" sz="2400" dirty="0">
                <a:latin typeface="微軟正黑體" panose="020B0604030504040204" pitchFamily="34" charset="-120"/>
                <a:ea typeface="微軟正黑體" panose="020B0604030504040204" pitchFamily="34" charset="-120"/>
              </a:rPr>
              <a:t>：自行決定申請辦理。</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招生名額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提報該校免試入學總名額之</a:t>
            </a:r>
            <a:r>
              <a:rPr lang="en-US" altLang="zh-TW" sz="2400" dirty="0">
                <a:solidFill>
                  <a:srgbClr val="FF0000"/>
                </a:solidFill>
                <a:latin typeface="微軟正黑體" panose="020B0604030504040204" pitchFamily="34" charset="-120"/>
                <a:ea typeface="微軟正黑體" panose="020B0604030504040204" pitchFamily="34" charset="-120"/>
              </a:rPr>
              <a:t>5%</a:t>
            </a:r>
            <a:r>
              <a:rPr lang="zh-TW" altLang="en-US" sz="2400" dirty="0">
                <a:solidFill>
                  <a:srgbClr val="FF0000"/>
                </a:solidFill>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30%</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（完全中學直升名額扣除後計列）。</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技術型高中學校以各類科都有名額為原則。</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未接受政府補助申請獨立招生之私立學校不得參與。</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招生方式：</a:t>
            </a:r>
            <a:endParaRPr lang="en-US" altLang="zh-TW" sz="2800" b="1"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第一類優免：計本市</a:t>
            </a:r>
            <a:r>
              <a:rPr lang="en-US" altLang="zh-TW" sz="2400" dirty="0">
                <a:solidFill>
                  <a:srgbClr val="FF66CC"/>
                </a:solidFill>
                <a:latin typeface="微軟正黑體" panose="020B0604030504040204" pitchFamily="34" charset="-120"/>
                <a:ea typeface="微軟正黑體" panose="020B0604030504040204" pitchFamily="34" charset="-120"/>
              </a:rPr>
              <a:t>19</a:t>
            </a:r>
            <a:r>
              <a:rPr lang="zh-TW" altLang="en-US" sz="2400" dirty="0">
                <a:solidFill>
                  <a:schemeClr val="tx1"/>
                </a:solidFill>
                <a:latin typeface="微軟正黑體" panose="020B0604030504040204" pitchFamily="34" charset="-120"/>
                <a:ea typeface="微軟正黑體" panose="020B0604030504040204" pitchFamily="34" charset="-120"/>
              </a:rPr>
              <a:t>所</a:t>
            </a:r>
            <a:r>
              <a:rPr lang="zh-TW" altLang="en-US" sz="2400" dirty="0">
                <a:latin typeface="微軟正黑體" panose="020B0604030504040204" pitchFamily="34" charset="-120"/>
                <a:ea typeface="微軟正黑體" panose="020B0604030504040204" pitchFamily="34" charset="-120"/>
              </a:rPr>
              <a:t>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含進修部及進修學校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第二類優免：計本市</a:t>
            </a:r>
            <a:r>
              <a:rPr lang="en-US" altLang="zh-TW" sz="2400" dirty="0">
                <a:solidFill>
                  <a:srgbClr val="FF66CC"/>
                </a:solidFill>
                <a:latin typeface="微軟正黑體" panose="020B0604030504040204" pitchFamily="34" charset="-120"/>
                <a:ea typeface="微軟正黑體" panose="020B0604030504040204" pitchFamily="34" charset="-120"/>
              </a:rPr>
              <a:t>40</a:t>
            </a:r>
            <a:r>
              <a:rPr lang="zh-TW" altLang="en-US" sz="2400" dirty="0">
                <a:latin typeface="微軟正黑體" panose="020B0604030504040204" pitchFamily="34" charset="-120"/>
                <a:ea typeface="微軟正黑體" panose="020B0604030504040204" pitchFamily="34" charset="-120"/>
              </a:rPr>
              <a:t>所公、私立學校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7841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55449"/>
            <a:ext cx="10058400" cy="868680"/>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學年度優先免試入學流程圖</a:t>
            </a:r>
          </a:p>
        </p:txBody>
      </p:sp>
      <p:sp>
        <p:nvSpPr>
          <p:cNvPr id="3" name="文字方塊 2">
            <a:extLst>
              <a:ext uri="{FF2B5EF4-FFF2-40B4-BE49-F238E27FC236}">
                <a16:creationId xmlns:a16="http://schemas.microsoft.com/office/drawing/2014/main" id="{74554CDC-6F89-43D0-A455-342E1D1F2DAE}"/>
              </a:ext>
            </a:extLst>
          </p:cNvPr>
          <p:cNvSpPr txBox="1"/>
          <p:nvPr/>
        </p:nvSpPr>
        <p:spPr>
          <a:xfrm>
            <a:off x="367546" y="2136647"/>
            <a:ext cx="584775" cy="3745990"/>
          </a:xfrm>
          <a:prstGeom prst="rect">
            <a:avLst/>
          </a:prstGeom>
          <a:solidFill>
            <a:schemeClr val="accent2">
              <a:lumMod val="40000"/>
              <a:lumOff val="60000"/>
            </a:schemeClr>
          </a:solidFill>
        </p:spPr>
        <p:txBody>
          <a:bodyPr vert="eaVert" wrap="square" rtlCol="0">
            <a:spAutoFit/>
          </a:bodyPr>
          <a:lstStyle/>
          <a:p>
            <a:pPr algn="ctr"/>
            <a:r>
              <a:rPr lang="zh-TW" altLang="en-US" sz="2600" dirty="0"/>
              <a:t>臺北市國中應屆畢業生</a:t>
            </a:r>
          </a:p>
        </p:txBody>
      </p:sp>
      <p:sp>
        <p:nvSpPr>
          <p:cNvPr id="4" name="橢圓 3">
            <a:extLst>
              <a:ext uri="{FF2B5EF4-FFF2-40B4-BE49-F238E27FC236}">
                <a16:creationId xmlns:a16="http://schemas.microsoft.com/office/drawing/2014/main" id="{DF674D01-E41C-4772-8C07-478F5DD65A94}"/>
              </a:ext>
            </a:extLst>
          </p:cNvPr>
          <p:cNvSpPr/>
          <p:nvPr/>
        </p:nvSpPr>
        <p:spPr>
          <a:xfrm>
            <a:off x="1659746" y="2104131"/>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146EC31E-60C1-47F4-94C5-BCCFDCE9F318}"/>
              </a:ext>
            </a:extLst>
          </p:cNvPr>
          <p:cNvSpPr txBox="1"/>
          <p:nvPr/>
        </p:nvSpPr>
        <p:spPr>
          <a:xfrm>
            <a:off x="1632731" y="2387071"/>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第一類學校</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5/20-5/21</a:t>
            </a:r>
            <a:endParaRPr lang="zh-TW" altLang="en-US" sz="1400"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65BAF7DA-967A-46DB-B658-B6AA2ADF7D63}"/>
              </a:ext>
            </a:extLst>
          </p:cNvPr>
          <p:cNvSpPr/>
          <p:nvPr/>
        </p:nvSpPr>
        <p:spPr>
          <a:xfrm>
            <a:off x="3349805" y="2083146"/>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D67222B3-97F8-4C97-9564-8CBA228B7B7C}"/>
              </a:ext>
            </a:extLst>
          </p:cNvPr>
          <p:cNvSpPr txBox="1"/>
          <p:nvPr/>
        </p:nvSpPr>
        <p:spPr>
          <a:xfrm>
            <a:off x="3334511" y="2277444"/>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公告</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第一類學校</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報名結果</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5/27</a:t>
            </a:r>
            <a:endParaRPr lang="zh-TW" altLang="en-US" sz="1400" dirty="0">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D7D5B9CD-25CB-4E35-8F1D-AA9935BBF02A}"/>
              </a:ext>
            </a:extLst>
          </p:cNvPr>
          <p:cNvSpPr/>
          <p:nvPr/>
        </p:nvSpPr>
        <p:spPr>
          <a:xfrm>
            <a:off x="5355064" y="990701"/>
            <a:ext cx="841246" cy="804671"/>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菱形 8">
            <a:extLst>
              <a:ext uri="{FF2B5EF4-FFF2-40B4-BE49-F238E27FC236}">
                <a16:creationId xmlns:a16="http://schemas.microsoft.com/office/drawing/2014/main" id="{DEF803E7-D1D2-4DDA-B50D-9D9BC672E771}"/>
              </a:ext>
            </a:extLst>
          </p:cNvPr>
          <p:cNvSpPr/>
          <p:nvPr/>
        </p:nvSpPr>
        <p:spPr>
          <a:xfrm>
            <a:off x="4934439" y="1945104"/>
            <a:ext cx="1682496" cy="1597152"/>
          </a:xfrm>
          <a:prstGeom prst="diamond">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9DE98076-A9EF-4F6D-AB95-06A3A7B49B80}"/>
              </a:ext>
            </a:extLst>
          </p:cNvPr>
          <p:cNvSpPr txBox="1"/>
          <p:nvPr/>
        </p:nvSpPr>
        <p:spPr>
          <a:xfrm>
            <a:off x="5102613" y="2254126"/>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現場登記</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公開抽籤</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5/28</a:t>
            </a:r>
            <a:endParaRPr lang="zh-TW" altLang="en-US" sz="140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2D4D964-B6B6-403A-9933-430B18B2FC47}"/>
              </a:ext>
            </a:extLst>
          </p:cNvPr>
          <p:cNvSpPr txBox="1"/>
          <p:nvPr/>
        </p:nvSpPr>
        <p:spPr>
          <a:xfrm>
            <a:off x="5351743" y="1207402"/>
            <a:ext cx="841246" cy="400110"/>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p>
        </p:txBody>
      </p:sp>
      <p:sp>
        <p:nvSpPr>
          <p:cNvPr id="12" name="矩形: 圓角 11">
            <a:extLst>
              <a:ext uri="{FF2B5EF4-FFF2-40B4-BE49-F238E27FC236}">
                <a16:creationId xmlns:a16="http://schemas.microsoft.com/office/drawing/2014/main" id="{336906A9-0CD3-43BF-9A8D-DBAAC6AFD5A7}"/>
              </a:ext>
            </a:extLst>
          </p:cNvPr>
          <p:cNvSpPr/>
          <p:nvPr/>
        </p:nvSpPr>
        <p:spPr>
          <a:xfrm>
            <a:off x="6772925" y="1005121"/>
            <a:ext cx="597408" cy="804671"/>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58DAAFC-554A-4625-983C-1D03F5F42353}"/>
              </a:ext>
            </a:extLst>
          </p:cNvPr>
          <p:cNvSpPr txBox="1"/>
          <p:nvPr/>
        </p:nvSpPr>
        <p:spPr>
          <a:xfrm>
            <a:off x="6705869" y="1150672"/>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6/11</a:t>
            </a:r>
            <a:endParaRPr lang="zh-TW" altLang="en-US" sz="1400" dirty="0">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id="{9210FC8C-85FB-4446-8233-9CEFF7D8A555}"/>
              </a:ext>
            </a:extLst>
          </p:cNvPr>
          <p:cNvSpPr/>
          <p:nvPr/>
        </p:nvSpPr>
        <p:spPr>
          <a:xfrm>
            <a:off x="5202390" y="3764846"/>
            <a:ext cx="113995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A9E9999A-4FB7-4B41-9BCD-7421E0A37F13}"/>
              </a:ext>
            </a:extLst>
          </p:cNvPr>
          <p:cNvSpPr txBox="1"/>
          <p:nvPr/>
        </p:nvSpPr>
        <p:spPr>
          <a:xfrm>
            <a:off x="5225033" y="3824976"/>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16" name="矩形: 圓角 15">
            <a:extLst>
              <a:ext uri="{FF2B5EF4-FFF2-40B4-BE49-F238E27FC236}">
                <a16:creationId xmlns:a16="http://schemas.microsoft.com/office/drawing/2014/main" id="{17C37231-C230-4280-B343-A41CCC8621F2}"/>
              </a:ext>
            </a:extLst>
          </p:cNvPr>
          <p:cNvSpPr/>
          <p:nvPr/>
        </p:nvSpPr>
        <p:spPr>
          <a:xfrm>
            <a:off x="3778645" y="4531546"/>
            <a:ext cx="382219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706421B6-B272-4313-A1C5-C3C0DB4E6ED6}"/>
              </a:ext>
            </a:extLst>
          </p:cNvPr>
          <p:cNvSpPr txBox="1"/>
          <p:nvPr/>
        </p:nvSpPr>
        <p:spPr>
          <a:xfrm>
            <a:off x="3646985" y="4609023"/>
            <a:ext cx="3983736"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可參加第二類優免或其他招生管道</a:t>
            </a:r>
          </a:p>
        </p:txBody>
      </p:sp>
      <p:cxnSp>
        <p:nvCxnSpPr>
          <p:cNvPr id="18" name="直線單箭頭接點 17">
            <a:extLst>
              <a:ext uri="{FF2B5EF4-FFF2-40B4-BE49-F238E27FC236}">
                <a16:creationId xmlns:a16="http://schemas.microsoft.com/office/drawing/2014/main" id="{10873302-0582-4F8E-AA92-66F6BB73387E}"/>
              </a:ext>
            </a:extLst>
          </p:cNvPr>
          <p:cNvCxnSpPr>
            <a:cxnSpLocks/>
            <a:endCxn id="5" idx="1"/>
          </p:cNvCxnSpPr>
          <p:nvPr/>
        </p:nvCxnSpPr>
        <p:spPr>
          <a:xfrm>
            <a:off x="952321" y="2735418"/>
            <a:ext cx="680410" cy="20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43A4C4ED-67E9-4BC5-8048-A68BEE11883B}"/>
              </a:ext>
            </a:extLst>
          </p:cNvPr>
          <p:cNvCxnSpPr>
            <a:cxnSpLocks/>
          </p:cNvCxnSpPr>
          <p:nvPr/>
        </p:nvCxnSpPr>
        <p:spPr>
          <a:xfrm>
            <a:off x="3013058" y="2702897"/>
            <a:ext cx="3493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1D8C4B5-28E0-4BBE-8379-7472915E5263}"/>
              </a:ext>
            </a:extLst>
          </p:cNvPr>
          <p:cNvCxnSpPr>
            <a:cxnSpLocks/>
          </p:cNvCxnSpPr>
          <p:nvPr/>
        </p:nvCxnSpPr>
        <p:spPr>
          <a:xfrm>
            <a:off x="4703117" y="2705846"/>
            <a:ext cx="321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409EF2D8-589A-4925-96E8-C970C1A29BA6}"/>
              </a:ext>
            </a:extLst>
          </p:cNvPr>
          <p:cNvCxnSpPr>
            <a:cxnSpLocks/>
            <a:stCxn id="9" idx="0"/>
          </p:cNvCxnSpPr>
          <p:nvPr/>
        </p:nvCxnSpPr>
        <p:spPr>
          <a:xfrm flipV="1">
            <a:off x="5775687" y="1656628"/>
            <a:ext cx="10870" cy="288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D8A47F8-43A9-4223-8470-FB2C0F5D62EB}"/>
              </a:ext>
            </a:extLst>
          </p:cNvPr>
          <p:cNvCxnSpPr>
            <a:cxnSpLocks/>
          </p:cNvCxnSpPr>
          <p:nvPr/>
        </p:nvCxnSpPr>
        <p:spPr>
          <a:xfrm>
            <a:off x="7077615" y="1809792"/>
            <a:ext cx="0" cy="2689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A1BA0D98-1CEC-4271-9203-B3256454CC79}"/>
              </a:ext>
            </a:extLst>
          </p:cNvPr>
          <p:cNvCxnSpPr>
            <a:cxnSpLocks/>
            <a:stCxn id="9" idx="2"/>
            <a:endCxn id="14" idx="0"/>
          </p:cNvCxnSpPr>
          <p:nvPr/>
        </p:nvCxnSpPr>
        <p:spPr>
          <a:xfrm flipH="1">
            <a:off x="5772366" y="3542256"/>
            <a:ext cx="3321" cy="222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AE48C1C-D970-4A82-853A-817593FFCC14}"/>
              </a:ext>
            </a:extLst>
          </p:cNvPr>
          <p:cNvCxnSpPr>
            <a:cxnSpLocks/>
          </p:cNvCxnSpPr>
          <p:nvPr/>
        </p:nvCxnSpPr>
        <p:spPr>
          <a:xfrm>
            <a:off x="5756076" y="4219743"/>
            <a:ext cx="0" cy="304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A80E10C-C7CC-4CF1-A526-2CD8B58EEAD5}"/>
              </a:ext>
            </a:extLst>
          </p:cNvPr>
          <p:cNvCxnSpPr>
            <a:cxnSpLocks/>
          </p:cNvCxnSpPr>
          <p:nvPr/>
        </p:nvCxnSpPr>
        <p:spPr>
          <a:xfrm>
            <a:off x="6192989" y="1393036"/>
            <a:ext cx="579936"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831FB629-B66B-48A5-A24B-0648A69213F4}"/>
              </a:ext>
            </a:extLst>
          </p:cNvPr>
          <p:cNvSpPr/>
          <p:nvPr/>
        </p:nvSpPr>
        <p:spPr>
          <a:xfrm>
            <a:off x="5688329" y="5042198"/>
            <a:ext cx="1353312" cy="1304544"/>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02C5CF16-3059-423C-B03A-FBD9E896FF51}"/>
              </a:ext>
            </a:extLst>
          </p:cNvPr>
          <p:cNvSpPr txBox="1"/>
          <p:nvPr/>
        </p:nvSpPr>
        <p:spPr>
          <a:xfrm>
            <a:off x="5681012" y="5342654"/>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第二類學校</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6/3-6/11</a:t>
            </a:r>
            <a:endParaRPr lang="zh-TW" altLang="en-US" sz="1400" dirty="0">
              <a:latin typeface="微軟正黑體" panose="020B0604030504040204" pitchFamily="34" charset="-120"/>
              <a:ea typeface="微軟正黑體" panose="020B0604030504040204" pitchFamily="34" charset="-120"/>
            </a:endParaRPr>
          </a:p>
        </p:txBody>
      </p:sp>
      <p:cxnSp>
        <p:nvCxnSpPr>
          <p:cNvPr id="40" name="直線單箭頭接點 39">
            <a:extLst>
              <a:ext uri="{FF2B5EF4-FFF2-40B4-BE49-F238E27FC236}">
                <a16:creationId xmlns:a16="http://schemas.microsoft.com/office/drawing/2014/main" id="{6E88A26A-8B5B-4C10-B57A-1A5638349060}"/>
              </a:ext>
            </a:extLst>
          </p:cNvPr>
          <p:cNvCxnSpPr>
            <a:cxnSpLocks/>
          </p:cNvCxnSpPr>
          <p:nvPr/>
        </p:nvCxnSpPr>
        <p:spPr>
          <a:xfrm>
            <a:off x="952321" y="5636206"/>
            <a:ext cx="4737420"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984787B2-1BAE-471A-AFB2-F377A30CED08}"/>
              </a:ext>
            </a:extLst>
          </p:cNvPr>
          <p:cNvSpPr/>
          <p:nvPr/>
        </p:nvSpPr>
        <p:spPr>
          <a:xfrm>
            <a:off x="7992786" y="3917853"/>
            <a:ext cx="597408" cy="2275954"/>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EA5CD76B-34E7-4FDB-AC25-B12A0D3A27A2}"/>
              </a:ext>
            </a:extLst>
          </p:cNvPr>
          <p:cNvSpPr txBox="1"/>
          <p:nvPr/>
        </p:nvSpPr>
        <p:spPr>
          <a:xfrm>
            <a:off x="7927193" y="4178612"/>
            <a:ext cx="747119" cy="1723549"/>
          </a:xfrm>
          <a:prstGeom prst="rect">
            <a:avLst/>
          </a:prstGeom>
          <a:noFill/>
        </p:spPr>
        <p:txBody>
          <a:bodyPr vert="horz" wrap="square" rtlCol="0">
            <a:spAutoFit/>
          </a:bodyPr>
          <a:lstStyle/>
          <a:p>
            <a:pPr algn="ctr"/>
            <a:r>
              <a:rPr lang="zh-TW" altLang="en-US" dirty="0">
                <a:latin typeface="微軟正黑體" panose="020B0604030504040204" pitchFamily="34" charset="-120"/>
                <a:ea typeface="微軟正黑體" panose="020B0604030504040204" pitchFamily="34" charset="-120"/>
              </a:rPr>
              <a:t>公</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告</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分</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發</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序</a:t>
            </a:r>
            <a:r>
              <a:rPr lang="en-US" altLang="zh-TW" sz="1600" b="1" dirty="0">
                <a:solidFill>
                  <a:srgbClr val="FF0000"/>
                </a:solidFill>
                <a:latin typeface="微軟正黑體" panose="020B0604030504040204" pitchFamily="34" charset="-120"/>
                <a:ea typeface="微軟正黑體" panose="020B0604030504040204" pitchFamily="34" charset="-120"/>
              </a:rPr>
              <a:t>6/17</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cxnSp>
        <p:nvCxnSpPr>
          <p:cNvPr id="44" name="直線單箭頭接點 43">
            <a:extLst>
              <a:ext uri="{FF2B5EF4-FFF2-40B4-BE49-F238E27FC236}">
                <a16:creationId xmlns:a16="http://schemas.microsoft.com/office/drawing/2014/main" id="{CC4DFBA4-BAB6-4977-B600-A10C798ED54B}"/>
              </a:ext>
            </a:extLst>
          </p:cNvPr>
          <p:cNvCxnSpPr>
            <a:cxnSpLocks/>
          </p:cNvCxnSpPr>
          <p:nvPr/>
        </p:nvCxnSpPr>
        <p:spPr>
          <a:xfrm>
            <a:off x="7041641" y="5636206"/>
            <a:ext cx="98069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p:cNvGrpSpPr/>
          <p:nvPr/>
        </p:nvGrpSpPr>
        <p:grpSpPr>
          <a:xfrm>
            <a:off x="9374459" y="1345155"/>
            <a:ext cx="841246" cy="804671"/>
            <a:chOff x="9539385" y="2303510"/>
            <a:chExt cx="841246" cy="804671"/>
          </a:xfrm>
        </p:grpSpPr>
        <p:sp>
          <p:nvSpPr>
            <p:cNvPr id="50" name="橢圓 49">
              <a:extLst>
                <a:ext uri="{FF2B5EF4-FFF2-40B4-BE49-F238E27FC236}">
                  <a16:creationId xmlns:a16="http://schemas.microsoft.com/office/drawing/2014/main" id="{1DBE5EF2-1149-411B-BB98-8B1B155D17F9}"/>
                </a:ext>
              </a:extLst>
            </p:cNvPr>
            <p:cNvSpPr/>
            <p:nvPr/>
          </p:nvSpPr>
          <p:spPr>
            <a:xfrm>
              <a:off x="9539385" y="2303510"/>
              <a:ext cx="841246" cy="804671"/>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8655E573-865C-4638-9708-2FA52F8D0FF6}"/>
                </a:ext>
              </a:extLst>
            </p:cNvPr>
            <p:cNvSpPr txBox="1"/>
            <p:nvPr/>
          </p:nvSpPr>
          <p:spPr>
            <a:xfrm>
              <a:off x="9539385" y="2434486"/>
              <a:ext cx="841246" cy="615553"/>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br>
                <a:rPr lang="en-US" altLang="zh-TW" sz="2000" b="1"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rPr>
                <a:t>6/18</a:t>
              </a:r>
              <a:endParaRPr lang="zh-TW" altLang="en-US" sz="1400" b="1" dirty="0">
                <a:solidFill>
                  <a:srgbClr val="FF0000"/>
                </a:solidFill>
                <a:latin typeface="微軟正黑體" panose="020B0604030504040204" pitchFamily="34" charset="-120"/>
              </a:endParaRPr>
            </a:p>
          </p:txBody>
        </p:sp>
      </p:grpSp>
      <p:sp>
        <p:nvSpPr>
          <p:cNvPr id="53" name="矩形: 圓角 52">
            <a:extLst>
              <a:ext uri="{FF2B5EF4-FFF2-40B4-BE49-F238E27FC236}">
                <a16:creationId xmlns:a16="http://schemas.microsoft.com/office/drawing/2014/main" id="{37079645-D0BE-4749-A2F4-35B2FC7E3D16}"/>
              </a:ext>
            </a:extLst>
          </p:cNvPr>
          <p:cNvSpPr/>
          <p:nvPr/>
        </p:nvSpPr>
        <p:spPr>
          <a:xfrm>
            <a:off x="9408455" y="5200824"/>
            <a:ext cx="113995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B63C686C-6A33-459C-BC9D-6E66C72718CC}"/>
              </a:ext>
            </a:extLst>
          </p:cNvPr>
          <p:cNvSpPr txBox="1"/>
          <p:nvPr/>
        </p:nvSpPr>
        <p:spPr>
          <a:xfrm>
            <a:off x="9408455" y="5289321"/>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55" name="矩形: 圓角 54">
            <a:extLst>
              <a:ext uri="{FF2B5EF4-FFF2-40B4-BE49-F238E27FC236}">
                <a16:creationId xmlns:a16="http://schemas.microsoft.com/office/drawing/2014/main" id="{8A7118D0-D5B8-414A-83C0-074204330F7C}"/>
              </a:ext>
            </a:extLst>
          </p:cNvPr>
          <p:cNvSpPr/>
          <p:nvPr/>
        </p:nvSpPr>
        <p:spPr>
          <a:xfrm>
            <a:off x="8831557" y="5893498"/>
            <a:ext cx="292439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A3E2CBE5-7EF1-44D8-A5E9-6C05FD68CA88}"/>
              </a:ext>
            </a:extLst>
          </p:cNvPr>
          <p:cNvSpPr txBox="1"/>
          <p:nvPr/>
        </p:nvSpPr>
        <p:spPr>
          <a:xfrm>
            <a:off x="8908866" y="5971527"/>
            <a:ext cx="2686099"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可參加其他招生管道</a:t>
            </a:r>
          </a:p>
        </p:txBody>
      </p:sp>
      <p:cxnSp>
        <p:nvCxnSpPr>
          <p:cNvPr id="57" name="直線單箭頭接點 56">
            <a:extLst>
              <a:ext uri="{FF2B5EF4-FFF2-40B4-BE49-F238E27FC236}">
                <a16:creationId xmlns:a16="http://schemas.microsoft.com/office/drawing/2014/main" id="{763CDBB2-5A97-40F3-BCCB-E704A7C3C41B}"/>
              </a:ext>
            </a:extLst>
          </p:cNvPr>
          <p:cNvCxnSpPr>
            <a:cxnSpLocks/>
          </p:cNvCxnSpPr>
          <p:nvPr/>
        </p:nvCxnSpPr>
        <p:spPr>
          <a:xfrm flipH="1" flipV="1">
            <a:off x="9795082" y="2158135"/>
            <a:ext cx="10131" cy="49648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3EB36D3-D5C5-40DB-AE0F-74C598B3A1DB}"/>
              </a:ext>
            </a:extLst>
          </p:cNvPr>
          <p:cNvCxnSpPr>
            <a:cxnSpLocks/>
          </p:cNvCxnSpPr>
          <p:nvPr/>
        </p:nvCxnSpPr>
        <p:spPr>
          <a:xfrm>
            <a:off x="8590194" y="4178326"/>
            <a:ext cx="55992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587F2E39-D69A-4655-9820-8F76841D6A34}"/>
              </a:ext>
            </a:extLst>
          </p:cNvPr>
          <p:cNvCxnSpPr>
            <a:cxnSpLocks/>
          </p:cNvCxnSpPr>
          <p:nvPr/>
        </p:nvCxnSpPr>
        <p:spPr>
          <a:xfrm>
            <a:off x="9953056" y="4956088"/>
            <a:ext cx="0" cy="244736"/>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C62883D6-6AAF-42C0-B717-C10285E0B657}"/>
              </a:ext>
            </a:extLst>
          </p:cNvPr>
          <p:cNvCxnSpPr>
            <a:cxnSpLocks/>
          </p:cNvCxnSpPr>
          <p:nvPr/>
        </p:nvCxnSpPr>
        <p:spPr>
          <a:xfrm>
            <a:off x="9953056" y="5655721"/>
            <a:ext cx="0" cy="24644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圓角 67">
            <a:extLst>
              <a:ext uri="{FF2B5EF4-FFF2-40B4-BE49-F238E27FC236}">
                <a16:creationId xmlns:a16="http://schemas.microsoft.com/office/drawing/2014/main" id="{C8CDD255-CF2D-4FB3-829D-11FF6738A7C3}"/>
              </a:ext>
            </a:extLst>
          </p:cNvPr>
          <p:cNvSpPr/>
          <p:nvPr/>
        </p:nvSpPr>
        <p:spPr>
          <a:xfrm>
            <a:off x="11158541" y="2277444"/>
            <a:ext cx="597408" cy="804671"/>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文字方塊 68">
            <a:extLst>
              <a:ext uri="{FF2B5EF4-FFF2-40B4-BE49-F238E27FC236}">
                <a16:creationId xmlns:a16="http://schemas.microsoft.com/office/drawing/2014/main" id="{8F8CDC78-90C9-43A9-A387-E550DA3B4B16}"/>
              </a:ext>
            </a:extLst>
          </p:cNvPr>
          <p:cNvSpPr txBox="1"/>
          <p:nvPr/>
        </p:nvSpPr>
        <p:spPr>
          <a:xfrm>
            <a:off x="11125200" y="2393327"/>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br>
              <a:rPr lang="en-US" altLang="zh-TW" sz="1400"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ea typeface="微軟正黑體" panose="020B0604030504040204" pitchFamily="34" charset="-120"/>
              </a:rPr>
              <a:t>6/18</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70" name="矩形: 圓角 69">
            <a:extLst>
              <a:ext uri="{FF2B5EF4-FFF2-40B4-BE49-F238E27FC236}">
                <a16:creationId xmlns:a16="http://schemas.microsoft.com/office/drawing/2014/main" id="{0804008C-B193-4DA7-9280-A39066908D86}"/>
              </a:ext>
            </a:extLst>
          </p:cNvPr>
          <p:cNvSpPr/>
          <p:nvPr/>
        </p:nvSpPr>
        <p:spPr>
          <a:xfrm>
            <a:off x="11168740" y="3365794"/>
            <a:ext cx="597408" cy="2172980"/>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a:extLst>
              <a:ext uri="{FF2B5EF4-FFF2-40B4-BE49-F238E27FC236}">
                <a16:creationId xmlns:a16="http://schemas.microsoft.com/office/drawing/2014/main" id="{FE5BCEAA-B17E-4FCC-9E9F-13E86C10A773}"/>
              </a:ext>
            </a:extLst>
          </p:cNvPr>
          <p:cNvSpPr txBox="1"/>
          <p:nvPr/>
        </p:nvSpPr>
        <p:spPr>
          <a:xfrm>
            <a:off x="11149687" y="3445075"/>
            <a:ext cx="620645" cy="2062103"/>
          </a:xfrm>
          <a:prstGeom prst="rect">
            <a:avLst/>
          </a:prstGeom>
          <a:noFill/>
        </p:spPr>
        <p:txBody>
          <a:bodyPr vert="horz" wrap="square" rtlCol="0">
            <a:spAutoFit/>
          </a:bodyPr>
          <a:lstStyle/>
          <a:p>
            <a:pPr algn="ctr"/>
            <a:r>
              <a:rPr lang="zh-TW" altLang="en-US" sz="1600" dirty="0">
                <a:latin typeface="微軟正黑體" panose="020B0604030504040204" pitchFamily="34" charset="-120"/>
                <a:ea typeface="微軟正黑體" panose="020B0604030504040204" pitchFamily="34" charset="-120"/>
              </a:rPr>
              <a:t>名</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額</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回</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流</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免</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試</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分</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發</a:t>
            </a:r>
          </a:p>
        </p:txBody>
      </p:sp>
      <p:cxnSp>
        <p:nvCxnSpPr>
          <p:cNvPr id="72" name="直線單箭頭接點 71">
            <a:extLst>
              <a:ext uri="{FF2B5EF4-FFF2-40B4-BE49-F238E27FC236}">
                <a16:creationId xmlns:a16="http://schemas.microsoft.com/office/drawing/2014/main" id="{8BFD1CB0-80C3-4430-B5E4-F4749963752A}"/>
              </a:ext>
            </a:extLst>
          </p:cNvPr>
          <p:cNvCxnSpPr>
            <a:cxnSpLocks/>
          </p:cNvCxnSpPr>
          <p:nvPr/>
        </p:nvCxnSpPr>
        <p:spPr>
          <a:xfrm>
            <a:off x="10461539" y="2872114"/>
            <a:ext cx="697002" cy="2948"/>
          </a:xfrm>
          <a:prstGeom prst="straightConnector1">
            <a:avLst/>
          </a:prstGeom>
          <a:ln w="57150">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B6720914-187E-4A53-8589-F1A2E871E7E4}"/>
              </a:ext>
            </a:extLst>
          </p:cNvPr>
          <p:cNvCxnSpPr>
            <a:cxnSpLocks/>
            <a:stCxn id="68" idx="2"/>
          </p:cNvCxnSpPr>
          <p:nvPr/>
        </p:nvCxnSpPr>
        <p:spPr>
          <a:xfrm>
            <a:off x="11457245" y="3082115"/>
            <a:ext cx="4370" cy="33081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9784E019-14A2-446C-BBD0-B282641BBF25}"/>
              </a:ext>
            </a:extLst>
          </p:cNvPr>
          <p:cNvCxnSpPr>
            <a:cxnSpLocks/>
          </p:cNvCxnSpPr>
          <p:nvPr/>
        </p:nvCxnSpPr>
        <p:spPr>
          <a:xfrm flipH="1">
            <a:off x="11457245" y="5532993"/>
            <a:ext cx="10199" cy="34964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圓角 79">
            <a:extLst>
              <a:ext uri="{FF2B5EF4-FFF2-40B4-BE49-F238E27FC236}">
                <a16:creationId xmlns:a16="http://schemas.microsoft.com/office/drawing/2014/main" id="{9F76A169-1F86-43C5-87B7-5604FC708575}"/>
              </a:ext>
            </a:extLst>
          </p:cNvPr>
          <p:cNvSpPr/>
          <p:nvPr/>
        </p:nvSpPr>
        <p:spPr>
          <a:xfrm>
            <a:off x="705901" y="6052140"/>
            <a:ext cx="2374466"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文字方塊 80">
            <a:extLst>
              <a:ext uri="{FF2B5EF4-FFF2-40B4-BE49-F238E27FC236}">
                <a16:creationId xmlns:a16="http://schemas.microsoft.com/office/drawing/2014/main" id="{78A00EFB-705D-42EB-8DAA-0F9FD2ED0C3E}"/>
              </a:ext>
            </a:extLst>
          </p:cNvPr>
          <p:cNvSpPr txBox="1"/>
          <p:nvPr/>
        </p:nvSpPr>
        <p:spPr>
          <a:xfrm>
            <a:off x="714878" y="6081318"/>
            <a:ext cx="2374466"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國中教育會考</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5/18-5/19</a:t>
            </a:r>
            <a:endParaRPr lang="zh-TW" altLang="en-US" dirty="0">
              <a:latin typeface="微軟正黑體" panose="020B0604030504040204" pitchFamily="34" charset="-120"/>
              <a:ea typeface="微軟正黑體" panose="020B0604030504040204" pitchFamily="34" charset="-120"/>
            </a:endParaRPr>
          </a:p>
        </p:txBody>
      </p:sp>
      <p:pic>
        <p:nvPicPr>
          <p:cNvPr id="8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2468" y="5771326"/>
            <a:ext cx="649929" cy="649929"/>
          </a:xfrm>
          <a:prstGeom prst="rect">
            <a:avLst/>
          </a:prstGeom>
        </p:spPr>
      </p:pic>
      <p:sp>
        <p:nvSpPr>
          <p:cNvPr id="84" name="矩形: 圓角 83">
            <a:extLst>
              <a:ext uri="{FF2B5EF4-FFF2-40B4-BE49-F238E27FC236}">
                <a16:creationId xmlns:a16="http://schemas.microsoft.com/office/drawing/2014/main" id="{AACE557C-2499-4860-99CD-C793E2C5C241}"/>
              </a:ext>
            </a:extLst>
          </p:cNvPr>
          <p:cNvSpPr/>
          <p:nvPr/>
        </p:nvSpPr>
        <p:spPr>
          <a:xfrm>
            <a:off x="4187760" y="6031735"/>
            <a:ext cx="1410315"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文字方塊 84">
            <a:extLst>
              <a:ext uri="{FF2B5EF4-FFF2-40B4-BE49-F238E27FC236}">
                <a16:creationId xmlns:a16="http://schemas.microsoft.com/office/drawing/2014/main" id="{44689A9B-A14B-4CF8-9B86-F8FBD9DCD7B2}"/>
              </a:ext>
            </a:extLst>
          </p:cNvPr>
          <p:cNvSpPr txBox="1"/>
          <p:nvPr/>
        </p:nvSpPr>
        <p:spPr>
          <a:xfrm>
            <a:off x="4172187" y="6089782"/>
            <a:ext cx="1320167"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成績公布</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6/7</a:t>
            </a:r>
            <a:endParaRPr lang="zh-TW" altLang="en-US" dirty="0">
              <a:latin typeface="微軟正黑體" panose="020B0604030504040204" pitchFamily="34" charset="-120"/>
              <a:ea typeface="微軟正黑體" panose="020B0604030504040204" pitchFamily="34" charset="-120"/>
            </a:endParaRPr>
          </a:p>
        </p:txBody>
      </p:sp>
      <p:cxnSp>
        <p:nvCxnSpPr>
          <p:cNvPr id="86" name="直線單箭頭接點 85">
            <a:extLst>
              <a:ext uri="{FF2B5EF4-FFF2-40B4-BE49-F238E27FC236}">
                <a16:creationId xmlns:a16="http://schemas.microsoft.com/office/drawing/2014/main" id="{80975124-6C21-4084-AB37-33D7D701F05B}"/>
              </a:ext>
            </a:extLst>
          </p:cNvPr>
          <p:cNvCxnSpPr>
            <a:cxnSpLocks/>
          </p:cNvCxnSpPr>
          <p:nvPr/>
        </p:nvCxnSpPr>
        <p:spPr>
          <a:xfrm flipV="1">
            <a:off x="3087205" y="6479302"/>
            <a:ext cx="1134754" cy="830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22F3E505-B4AC-45D4-8085-A4CBC00A6944}"/>
              </a:ext>
            </a:extLst>
          </p:cNvPr>
          <p:cNvCxnSpPr>
            <a:cxnSpLocks/>
          </p:cNvCxnSpPr>
          <p:nvPr/>
        </p:nvCxnSpPr>
        <p:spPr>
          <a:xfrm flipV="1">
            <a:off x="6364985" y="6246799"/>
            <a:ext cx="1014" cy="26904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E2DC6D93-1C0D-47F4-A070-FB15C2A7C565}"/>
              </a:ext>
            </a:extLst>
          </p:cNvPr>
          <p:cNvCxnSpPr>
            <a:cxnSpLocks/>
          </p:cNvCxnSpPr>
          <p:nvPr/>
        </p:nvCxnSpPr>
        <p:spPr>
          <a:xfrm>
            <a:off x="5598075" y="6515847"/>
            <a:ext cx="790693" cy="1730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18" name="矩形: 圓角 117">
            <a:extLst>
              <a:ext uri="{FF2B5EF4-FFF2-40B4-BE49-F238E27FC236}">
                <a16:creationId xmlns:a16="http://schemas.microsoft.com/office/drawing/2014/main" id="{F1D47501-B819-407E-9E06-679186F2888C}"/>
              </a:ext>
            </a:extLst>
          </p:cNvPr>
          <p:cNvSpPr/>
          <p:nvPr/>
        </p:nvSpPr>
        <p:spPr>
          <a:xfrm>
            <a:off x="7124895" y="6417101"/>
            <a:ext cx="3232777" cy="384876"/>
          </a:xfrm>
          <a:prstGeom prst="roundRect">
            <a:avLst/>
          </a:prstGeom>
          <a:solidFill>
            <a:srgbClr val="FFFFCC"/>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文字方塊 120">
            <a:extLst>
              <a:ext uri="{FF2B5EF4-FFF2-40B4-BE49-F238E27FC236}">
                <a16:creationId xmlns:a16="http://schemas.microsoft.com/office/drawing/2014/main" id="{AE434591-C7B7-4D47-BCD5-928D70B84EBC}"/>
              </a:ext>
            </a:extLst>
          </p:cNvPr>
          <p:cNvSpPr txBox="1"/>
          <p:nvPr/>
        </p:nvSpPr>
        <p:spPr>
          <a:xfrm>
            <a:off x="7131733" y="6467912"/>
            <a:ext cx="3225659" cy="307777"/>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註：公告分發序人數為招生名額</a:t>
            </a:r>
            <a:r>
              <a:rPr lang="en-US" altLang="zh-TW" sz="1400" b="1" dirty="0">
                <a:latin typeface="微軟正黑體" panose="020B0604030504040204" pitchFamily="34" charset="-120"/>
                <a:ea typeface="微軟正黑體" panose="020B0604030504040204" pitchFamily="34" charset="-120"/>
              </a:rPr>
              <a:t>2</a:t>
            </a:r>
            <a:r>
              <a:rPr lang="zh-TW" altLang="en-US" sz="1400" b="1" dirty="0">
                <a:latin typeface="微軟正黑體" panose="020B0604030504040204" pitchFamily="34" charset="-120"/>
                <a:ea typeface="微軟正黑體" panose="020B0604030504040204" pitchFamily="34" charset="-120"/>
              </a:rPr>
              <a:t>倍</a:t>
            </a:r>
          </a:p>
        </p:txBody>
      </p:sp>
      <p:pic>
        <p:nvPicPr>
          <p:cNvPr id="123" name="圖形 122" descr="畢業帽">
            <a:extLst>
              <a:ext uri="{FF2B5EF4-FFF2-40B4-BE49-F238E27FC236}">
                <a16:creationId xmlns:a16="http://schemas.microsoft.com/office/drawing/2014/main" id="{5D2F85D2-08B5-4C2D-9890-C323BB33F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257" y="1524451"/>
            <a:ext cx="914400" cy="914400"/>
          </a:xfrm>
          <a:prstGeom prst="rect">
            <a:avLst/>
          </a:prstGeom>
        </p:spPr>
      </p:pic>
      <p:sp>
        <p:nvSpPr>
          <p:cNvPr id="27" name="矩形 26"/>
          <p:cNvSpPr/>
          <p:nvPr/>
        </p:nvSpPr>
        <p:spPr>
          <a:xfrm>
            <a:off x="9145214" y="2662929"/>
            <a:ext cx="1319999" cy="2303050"/>
          </a:xfrm>
          <a:prstGeom prst="rect">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4F3B7D1D-850A-4B47-B0A5-0EC7431C9128}"/>
              </a:ext>
            </a:extLst>
          </p:cNvPr>
          <p:cNvSpPr txBox="1"/>
          <p:nvPr/>
        </p:nvSpPr>
        <p:spPr>
          <a:xfrm>
            <a:off x="9150197" y="3882742"/>
            <a:ext cx="1353312" cy="954107"/>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多科別</a:t>
            </a:r>
            <a:r>
              <a:rPr lang="zh-TW" altLang="en-US" sz="1400" dirty="0">
                <a:latin typeface="微軟正黑體" panose="020B0604030504040204" pitchFamily="34" charset="-120"/>
                <a:ea typeface="微軟正黑體" panose="020B0604030504040204" pitchFamily="34" charset="-120"/>
              </a:rPr>
              <a:t>學校</a:t>
            </a:r>
            <a:br>
              <a:rPr lang="en-US" altLang="zh-TW" sz="1400" dirty="0">
                <a:latin typeface="微軟正黑體" panose="020B0604030504040204" pitchFamily="34" charset="-120"/>
                <a:ea typeface="微軟正黑體" panose="020B0604030504040204" pitchFamily="34" charset="-120"/>
              </a:rPr>
            </a:br>
            <a:r>
              <a:rPr lang="zh-TW" altLang="en-US" sz="1400" b="1" u="sng" dirty="0">
                <a:solidFill>
                  <a:srgbClr val="0000FF"/>
                </a:solidFill>
                <a:latin typeface="微軟正黑體" panose="020B0604030504040204" pitchFamily="34" charset="-120"/>
                <a:ea typeface="微軟正黑體" panose="020B0604030504040204" pitchFamily="34" charset="-120"/>
              </a:rPr>
              <a:t>現場登記</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br>
              <a:rPr lang="en-US" altLang="zh-TW" sz="1400"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ea typeface="微軟正黑體" panose="020B0604030504040204" pitchFamily="34" charset="-120"/>
              </a:rPr>
              <a:t>6/18</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73" name="文字方塊 72">
            <a:extLst>
              <a:ext uri="{FF2B5EF4-FFF2-40B4-BE49-F238E27FC236}">
                <a16:creationId xmlns:a16="http://schemas.microsoft.com/office/drawing/2014/main" id="{4F3B7D1D-850A-4B47-B0A5-0EC7431C9128}"/>
              </a:ext>
            </a:extLst>
          </p:cNvPr>
          <p:cNvSpPr txBox="1"/>
          <p:nvPr/>
        </p:nvSpPr>
        <p:spPr>
          <a:xfrm>
            <a:off x="9129246" y="2869182"/>
            <a:ext cx="1353312" cy="738664"/>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單科別</a:t>
            </a:r>
            <a:r>
              <a:rPr lang="zh-TW" altLang="en-US" sz="1400" dirty="0">
                <a:latin typeface="微軟正黑體" panose="020B0604030504040204" pitchFamily="34" charset="-120"/>
                <a:ea typeface="微軟正黑體" panose="020B0604030504040204" pitchFamily="34" charset="-120"/>
              </a:rPr>
              <a:t>學校</a:t>
            </a:r>
            <a:br>
              <a:rPr lang="en-US" altLang="zh-TW" sz="1400" dirty="0">
                <a:latin typeface="微軟正黑體" panose="020B0604030504040204" pitchFamily="34" charset="-120"/>
                <a:ea typeface="微軟正黑體" panose="020B0604030504040204" pitchFamily="34" charset="-120"/>
              </a:rPr>
            </a:br>
            <a:r>
              <a:rPr lang="zh-TW" altLang="en-US" sz="1400" b="1" u="sng" dirty="0">
                <a:solidFill>
                  <a:srgbClr val="0000FF"/>
                </a:solidFill>
                <a:latin typeface="微軟正黑體" panose="020B0604030504040204" pitchFamily="34" charset="-120"/>
                <a:ea typeface="微軟正黑體" panose="020B0604030504040204" pitchFamily="34" charset="-120"/>
              </a:rPr>
              <a:t>線上登記</a:t>
            </a:r>
            <a:br>
              <a:rPr lang="en-US" altLang="zh-TW" sz="1400" dirty="0">
                <a:latin typeface="微軟正黑體" panose="020B0604030504040204" pitchFamily="34" charset="-120"/>
                <a:ea typeface="微軟正黑體" panose="020B0604030504040204" pitchFamily="34" charset="-120"/>
              </a:rPr>
            </a:br>
            <a:r>
              <a:rPr lang="en-US" altLang="zh-TW" sz="1400" b="1" dirty="0">
                <a:solidFill>
                  <a:srgbClr val="FF0000"/>
                </a:solidFill>
                <a:latin typeface="微軟正黑體" panose="020B0604030504040204" pitchFamily="34" charset="-120"/>
                <a:ea typeface="微軟正黑體" panose="020B0604030504040204" pitchFamily="34" charset="-120"/>
              </a:rPr>
              <a:t>6/17-6/18</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a:off x="9297194" y="3739088"/>
            <a:ext cx="1041688" cy="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五角星形 21"/>
          <p:cNvSpPr/>
          <p:nvPr/>
        </p:nvSpPr>
        <p:spPr>
          <a:xfrm>
            <a:off x="8972324" y="2488784"/>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五角星形 65"/>
          <p:cNvSpPr/>
          <p:nvPr/>
        </p:nvSpPr>
        <p:spPr>
          <a:xfrm>
            <a:off x="7843285" y="3711591"/>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78444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第一類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1775981" y="1959779"/>
            <a:ext cx="9497443"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113/05/20(</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113/05/21(</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br>
              <a:rPr lang="en-US" altLang="zh-TW" sz="2400" dirty="0">
                <a:latin typeface="微軟正黑體" panose="020B0604030504040204" pitchFamily="34" charset="-120"/>
                <a:ea typeface="微軟正黑體" panose="020B0604030504040204" pitchFamily="34" charset="-120"/>
              </a:rPr>
            </a:br>
            <a:r>
              <a:rPr lang="en-US" altLang="zh-TW" sz="2400" b="1"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b="1"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113/05/27(</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招生學校公告報名結果</a:t>
            </a:r>
            <a:r>
              <a:rPr lang="en-US" altLang="zh-TW" sz="2200" dirty="0">
                <a:solidFill>
                  <a:srgbClr val="FF0000"/>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上午</a:t>
            </a:r>
            <a:r>
              <a:rPr lang="en-US" altLang="zh-TW" sz="2200" dirty="0">
                <a:solidFill>
                  <a:srgbClr val="FF0000"/>
                </a:solidFill>
                <a:latin typeface="微軟正黑體" panose="020B0604030504040204" pitchFamily="34" charset="-120"/>
                <a:ea typeface="微軟正黑體" panose="020B0604030504040204" pitchFamily="34" charset="-120"/>
              </a:rPr>
              <a:t>11</a:t>
            </a:r>
            <a:r>
              <a:rPr lang="zh-TW" altLang="en-US" sz="2200" dirty="0">
                <a:solidFill>
                  <a:srgbClr val="FF0000"/>
                </a:solidFill>
                <a:latin typeface="微軟正黑體" panose="020B0604030504040204" pitchFamily="34" charset="-120"/>
                <a:ea typeface="微軟正黑體" panose="020B0604030504040204" pitchFamily="34" charset="-120"/>
              </a:rPr>
              <a:t>時</a:t>
            </a:r>
            <a:r>
              <a:rPr lang="en-US" altLang="zh-TW" sz="2200"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113/05/28(</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登記</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dirty="0">
                <a:solidFill>
                  <a:srgbClr val="0070C0"/>
                </a:solidFill>
                <a:latin typeface="微軟正黑體" panose="020B0604030504040204" pitchFamily="34" charset="-120"/>
                <a:ea typeface="微軟正黑體" panose="020B0604030504040204" pitchFamily="34" charset="-120"/>
              </a:rPr>
              <a:t>公開</a:t>
            </a:r>
            <a:r>
              <a:rPr lang="zh-TW" altLang="en-US" sz="2400" dirty="0">
                <a:latin typeface="微軟正黑體" panose="020B0604030504040204" pitchFamily="34" charset="-120"/>
                <a:ea typeface="微軟正黑體" panose="020B0604030504040204" pitchFamily="34" charset="-120"/>
              </a:rPr>
              <a:t>抽籤、撕榜、報到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113/06/11(</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8</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a:t>
            </a:r>
            <a:r>
              <a:rPr lang="zh-TW" altLang="en-US" sz="2000" b="1" dirty="0">
                <a:solidFill>
                  <a:schemeClr val="accent1">
                    <a:lumMod val="75000"/>
                  </a:schemeClr>
                </a:solidFill>
                <a:latin typeface="微軟正黑體" panose="020B0604030504040204" pitchFamily="34" charset="-120"/>
                <a:ea typeface="微軟正黑體" panose="020B0604030504040204" pitchFamily="34" charset="-120"/>
              </a:rPr>
              <a:t>第二類優免</a:t>
            </a:r>
            <a:r>
              <a:rPr lang="zh-TW" altLang="en-US" sz="2000" b="1" dirty="0">
                <a:solidFill>
                  <a:srgbClr val="FF0000"/>
                </a:solidFill>
                <a:latin typeface="微軟正黑體" panose="020B0604030504040204" pitchFamily="34" charset="-120"/>
                <a:ea typeface="微軟正黑體" panose="020B0604030504040204" pitchFamily="34" charset="-120"/>
              </a:rPr>
              <a:t>及基北區免試入學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五角星形 4"/>
          <p:cNvSpPr/>
          <p:nvPr/>
        </p:nvSpPr>
        <p:spPr>
          <a:xfrm>
            <a:off x="3702209" y="2765660"/>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96328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93457"/>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1576172039"/>
              </p:ext>
            </p:extLst>
          </p:nvPr>
        </p:nvGraphicFramePr>
        <p:xfrm>
          <a:off x="1272032" y="1520952"/>
          <a:ext cx="10058400"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92756" y="6209559"/>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531178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60098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br>
              <a:rPr kumimoji="1" lang="en-US" altLang="zh-TW" sz="3200" dirty="0">
                <a:latin typeface="微軟正黑體" panose="020B0604030504040204" pitchFamily="34" charset="-120"/>
                <a:ea typeface="微軟正黑體" panose="020B0604030504040204" pitchFamily="34" charset="-120"/>
              </a:rPr>
            </a:br>
            <a:r>
              <a:rPr lang="zh-TW" altLang="en-US" sz="3200" kern="1200" dirty="0">
                <a:solidFill>
                  <a:schemeClr val="tx1"/>
                </a:solidFill>
                <a:effectLst/>
                <a:latin typeface="微軟正黑體" panose="020B0604030504040204" pitchFamily="34" charset="-120"/>
                <a:ea typeface="微軟正黑體" panose="020B0604030504040204" pitchFamily="34" charset="-120"/>
              </a:rPr>
              <a:t>本市國中學生擇定一所高級中等學校報名。</a:t>
            </a:r>
            <a:endParaRPr lang="en-US" altLang="zh-TW" sz="3200" kern="1200" dirty="0">
              <a:solidFill>
                <a:schemeClr val="tx1"/>
              </a:solidFill>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endParaRPr lang="en-US" altLang="zh-TW" sz="1600" dirty="0">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學生按照學校</a:t>
            </a:r>
            <a:r>
              <a:rPr kumimoji="1" lang="zh-TW" altLang="en-US" sz="3200" b="1" dirty="0">
                <a:latin typeface="微軟正黑體" panose="020B0604030504040204" pitchFamily="34" charset="-120"/>
                <a:ea typeface="微軟正黑體" panose="020B0604030504040204" pitchFamily="34" charset="-120"/>
              </a:rPr>
              <a:t>公告之報名結果</a:t>
            </a:r>
            <a:r>
              <a:rPr kumimoji="1" lang="zh-TW" altLang="en-US" sz="3200" dirty="0">
                <a:latin typeface="微軟正黑體" panose="020B0604030504040204" pitchFamily="34" charset="-120"/>
                <a:ea typeface="微軟正黑體" panose="020B0604030504040204" pitchFamily="34" charset="-120"/>
              </a:rPr>
              <a:t>，辦理</a:t>
            </a:r>
            <a:r>
              <a:rPr kumimoji="1" lang="zh-TW" altLang="en-US" sz="3200" b="1" dirty="0">
                <a:latin typeface="微軟正黑體" panose="020B0604030504040204" pitchFamily="34" charset="-120"/>
                <a:ea typeface="微軟正黑體" panose="020B0604030504040204" pitchFamily="34" charset="-120"/>
              </a:rPr>
              <a:t>現場登記</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公開抽籤</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撕榜</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報到</a:t>
            </a:r>
            <a:r>
              <a:rPr kumimoji="1" lang="zh-TW" altLang="en-US" sz="3200" dirty="0">
                <a:latin typeface="微軟正黑體" panose="020B0604030504040204" pitchFamily="34" charset="-120"/>
                <a:ea typeface="微軟正黑體" panose="020B0604030504040204" pitchFamily="34" charset="-120"/>
              </a:rPr>
              <a:t>。</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r>
              <a:rPr kumimoji="1" lang="zh-TW" altLang="en-US" sz="3200" b="1" dirty="0">
                <a:solidFill>
                  <a:srgbClr val="FF0000"/>
                </a:solidFill>
                <a:latin typeface="微軟正黑體" panose="020B0604030504040204" pitchFamily="34" charset="-120"/>
                <a:ea typeface="微軟正黑體" panose="020B0604030504040204" pitchFamily="34" charset="-120"/>
              </a:rPr>
              <a:t>不進行比序</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p>
          <a:p>
            <a:pPr marL="457200" indent="-457200">
              <a:buFont typeface="Wingdings" panose="05000000000000000000" pitchFamily="2" charset="2"/>
              <a:buChar char="l"/>
            </a:pPr>
            <a:endParaRPr kumimoji="1" lang="en-US" altLang="zh-TW" sz="1400" b="1" dirty="0">
              <a:solidFill>
                <a:srgbClr val="FF0000"/>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第一類優免未錄取或錄取後完成放棄之學生始得參加第二類優免。</a:t>
            </a:r>
          </a:p>
        </p:txBody>
      </p:sp>
      <p:sp>
        <p:nvSpPr>
          <p:cNvPr id="5" name="矩形 4">
            <a:extLst>
              <a:ext uri="{FF2B5EF4-FFF2-40B4-BE49-F238E27FC236}">
                <a16:creationId xmlns:a16="http://schemas.microsoft.com/office/drawing/2014/main" id="{4EB7BC1E-AF8B-4F8D-B18B-5C2658E4B852}"/>
              </a:ext>
            </a:extLst>
          </p:cNvPr>
          <p:cNvSpPr/>
          <p:nvPr/>
        </p:nvSpPr>
        <p:spPr>
          <a:xfrm>
            <a:off x="2461665" y="5676315"/>
            <a:ext cx="8172931" cy="523220"/>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800" dirty="0">
                <a:solidFill>
                  <a:schemeClr val="tx1"/>
                </a:solidFill>
                <a:latin typeface="微軟正黑體" panose="020B0604030504040204" pitchFamily="34" charset="-120"/>
                <a:ea typeface="微軟正黑體" panose="020B0604030504040204" pitchFamily="34" charset="-120"/>
                <a:cs typeface="+mj-cs"/>
              </a:rPr>
              <a:t>第一類優免，</a:t>
            </a:r>
            <a:r>
              <a:rPr lang="zh-TW" altLang="en-US" sz="2800" dirty="0">
                <a:solidFill>
                  <a:srgbClr val="0070C0"/>
                </a:solidFill>
                <a:latin typeface="微軟正黑體" panose="020B0604030504040204" pitchFamily="34" charset="-120"/>
                <a:ea typeface="微軟正黑體" panose="020B0604030504040204" pitchFamily="34" charset="-120"/>
                <a:cs typeface="+mj-cs"/>
              </a:rPr>
              <a:t>不進行比序</a:t>
            </a:r>
            <a:r>
              <a:rPr lang="zh-TW" altLang="en-US" sz="2800" dirty="0">
                <a:solidFill>
                  <a:schemeClr val="tx1"/>
                </a:solidFill>
                <a:latin typeface="微軟正黑體" panose="020B0604030504040204" pitchFamily="34" charset="-120"/>
                <a:ea typeface="微軟正黑體" panose="020B0604030504040204" pitchFamily="34" charset="-120"/>
                <a:cs typeface="+mj-cs"/>
              </a:rPr>
              <a:t>，以</a:t>
            </a:r>
            <a:r>
              <a:rPr lang="zh-TW" altLang="en-US" sz="2800" b="1" dirty="0">
                <a:solidFill>
                  <a:srgbClr val="FF0000"/>
                </a:solidFill>
                <a:latin typeface="微軟正黑體" panose="020B0604030504040204" pitchFamily="34" charset="-120"/>
                <a:ea typeface="微軟正黑體" panose="020B0604030504040204" pitchFamily="34" charset="-120"/>
                <a:cs typeface="+mj-cs"/>
              </a:rPr>
              <a:t>完全免試</a:t>
            </a:r>
            <a:r>
              <a:rPr lang="zh-TW" altLang="en-US" sz="2800" dirty="0">
                <a:solidFill>
                  <a:schemeClr val="tx1"/>
                </a:solidFill>
                <a:latin typeface="微軟正黑體" panose="020B0604030504040204" pitchFamily="34" charset="-120"/>
                <a:ea typeface="微軟正黑體" panose="020B0604030504040204" pitchFamily="34" charset="-120"/>
                <a:cs typeface="+mj-cs"/>
              </a:rPr>
              <a:t>方式辦理。</a:t>
            </a:r>
          </a:p>
        </p:txBody>
      </p:sp>
    </p:spTree>
    <p:extLst>
      <p:ext uri="{BB962C8B-B14F-4D97-AF65-F5344CB8AC3E}">
        <p14:creationId xmlns:p14="http://schemas.microsoft.com/office/powerpoint/2010/main" val="3132617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61759981"/>
              </p:ext>
            </p:extLst>
          </p:nvPr>
        </p:nvGraphicFramePr>
        <p:xfrm>
          <a:off x="1974127" y="1744621"/>
          <a:ext cx="8782292" cy="479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206F88FE-81F7-49A0-9412-FE8E2FB33842}"/>
              </a:ext>
            </a:extLst>
          </p:cNvPr>
          <p:cNvSpPr/>
          <p:nvPr/>
        </p:nvSpPr>
        <p:spPr>
          <a:xfrm>
            <a:off x="2989028" y="6035115"/>
            <a:ext cx="1663996"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取得分發序</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18346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5" y="271690"/>
            <a:ext cx="10058400" cy="1168804"/>
          </a:xfrm>
        </p:spPr>
        <p:txBody>
          <a:bodyPr/>
          <a:lstStyle/>
          <a:p>
            <a:pPr algn="ctr"/>
            <a:r>
              <a:rPr lang="zh-TW" altLang="en-US" dirty="0"/>
              <a:t>國中畢業生升學進路圖</a:t>
            </a: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272" y="1654975"/>
            <a:ext cx="9171805" cy="4579470"/>
          </a:xfrm>
        </p:spPr>
      </p:pic>
    </p:spTree>
    <p:extLst>
      <p:ext uri="{BB962C8B-B14F-4D97-AF65-F5344CB8AC3E}">
        <p14:creationId xmlns:p14="http://schemas.microsoft.com/office/powerpoint/2010/main" val="2222091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67752" y="174081"/>
            <a:ext cx="10783018" cy="1249277"/>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p:cNvGraphicFramePr/>
          <p:nvPr>
            <p:extLst>
              <p:ext uri="{D42A27DB-BD31-4B8C-83A1-F6EECF244321}">
                <p14:modId xmlns:p14="http://schemas.microsoft.com/office/powerpoint/2010/main" val="2762312528"/>
              </p:ext>
            </p:extLst>
          </p:nvPr>
        </p:nvGraphicFramePr>
        <p:xfrm>
          <a:off x="1246996" y="1194119"/>
          <a:ext cx="9613660" cy="474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742793" y="5804283"/>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713773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重要說明</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35476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ea typeface="微軟正黑體" panose="020B0604030504040204" pitchFamily="34" charset="-120"/>
              </a:rPr>
              <a:t>「放棄錄取資格聲明書」</a:t>
            </a:r>
            <a:r>
              <a:rPr lang="zh-TW" altLang="en-US" sz="2800" dirty="0">
                <a:latin typeface="微軟正黑體" panose="020B0604030504040204" pitchFamily="34" charset="-120"/>
                <a:ea typeface="微軟正黑體" panose="020B0604030504040204" pitchFamily="34" charset="-120"/>
              </a:rPr>
              <a:t>，方能參加第二類優免或</a:t>
            </a:r>
            <a:r>
              <a:rPr lang="en-US" altLang="zh-TW" sz="2800" dirty="0">
                <a:latin typeface="微軟正黑體" panose="020B0604030504040204" pitchFamily="34" charset="-120"/>
                <a:ea typeface="微軟正黑體" panose="020B0604030504040204" pitchFamily="34" charset="-120"/>
              </a:rPr>
              <a:t>113</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已完成登記報到後放棄之學生，其名額流用至基北區免試入學。</a:t>
            </a:r>
          </a:p>
        </p:txBody>
      </p:sp>
      <p:pic>
        <p:nvPicPr>
          <p:cNvPr id="6" name="圖形 5" descr="集體討論">
            <a:extLst>
              <a:ext uri="{FF2B5EF4-FFF2-40B4-BE49-F238E27FC236}">
                <a16:creationId xmlns:a16="http://schemas.microsoft.com/office/drawing/2014/main" id="{8DBCAAB5-9304-44B1-A8E7-60A1EDBC07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564" y="5231994"/>
            <a:ext cx="1303420" cy="1303420"/>
          </a:xfrm>
          <a:prstGeom prst="rect">
            <a:avLst/>
          </a:prstGeom>
        </p:spPr>
      </p:pic>
    </p:spTree>
    <p:extLst>
      <p:ext uri="{BB962C8B-B14F-4D97-AF65-F5344CB8AC3E}">
        <p14:creationId xmlns:p14="http://schemas.microsoft.com/office/powerpoint/2010/main" val="2902391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第二類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705057" y="1478071"/>
            <a:ext cx="10095978" cy="4228079"/>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113/06/03(</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113/06/11(</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br>
              <a:rPr lang="en-US" altLang="zh-TW" sz="2400" dirty="0">
                <a:latin typeface="微軟正黑體" panose="020B0604030504040204" pitchFamily="34" charset="-120"/>
                <a:ea typeface="微軟正黑體" panose="020B0604030504040204" pitchFamily="34" charset="-120"/>
              </a:rPr>
            </a:b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113/06/07(</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寄發國中教育會考成績單並開放網路查詢</a:t>
            </a:r>
          </a:p>
          <a:p>
            <a:pPr indent="-256032">
              <a:buFont typeface="Wingdings 3"/>
              <a:buChar char=""/>
              <a:defRPr/>
            </a:pPr>
            <a:r>
              <a:rPr lang="en-US" altLang="zh-TW" sz="2400" b="1" u="sng" dirty="0">
                <a:solidFill>
                  <a:srgbClr val="FF0000"/>
                </a:solidFill>
                <a:latin typeface="微軟正黑體" panose="020B0604030504040204" pitchFamily="34" charset="-120"/>
                <a:ea typeface="微軟正黑體" panose="020B0604030504040204" pitchFamily="34" charset="-120"/>
              </a:rPr>
              <a:t>113/06/17(</a:t>
            </a:r>
            <a:r>
              <a:rPr lang="zh-TW" altLang="en-US" sz="2400" b="1" u="sng" dirty="0">
                <a:solidFill>
                  <a:srgbClr val="FF0000"/>
                </a:solidFill>
                <a:latin typeface="微軟正黑體" panose="020B0604030504040204" pitchFamily="34" charset="-120"/>
                <a:ea typeface="微軟正黑體" panose="020B0604030504040204" pitchFamily="34" charset="-120"/>
              </a:rPr>
              <a:t>一</a:t>
            </a:r>
            <a:r>
              <a:rPr lang="en-US" altLang="zh-TW" sz="2400" b="1" u="sng" dirty="0">
                <a:solidFill>
                  <a:srgbClr val="FF0000"/>
                </a:solidFill>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招生學校</a:t>
            </a:r>
            <a:r>
              <a:rPr lang="zh-TW" altLang="en-US" sz="2400" b="1" u="sng" dirty="0">
                <a:solidFill>
                  <a:srgbClr val="FF0000"/>
                </a:solidFill>
                <a:latin typeface="微軟正黑體" panose="020B0604030504040204" pitchFamily="34" charset="-120"/>
                <a:ea typeface="微軟正黑體" panose="020B0604030504040204" pitchFamily="34" charset="-120"/>
              </a:rPr>
              <a:t>公告分發序</a:t>
            </a:r>
            <a:r>
              <a:rPr lang="en-US" altLang="zh-TW" sz="2200" b="1" u="sng" dirty="0">
                <a:solidFill>
                  <a:srgbClr val="FF0000"/>
                </a:solidFill>
                <a:latin typeface="微軟正黑體" panose="020B0604030504040204" pitchFamily="34" charset="-120"/>
                <a:ea typeface="微軟正黑體" panose="020B0604030504040204" pitchFamily="34" charset="-120"/>
              </a:rPr>
              <a:t>(</a:t>
            </a:r>
            <a:r>
              <a:rPr lang="zh-TW" altLang="en-US" sz="2200" b="1" u="sng" dirty="0">
                <a:solidFill>
                  <a:srgbClr val="FF0000"/>
                </a:solidFill>
                <a:latin typeface="微軟正黑體" panose="020B0604030504040204" pitchFamily="34" charset="-120"/>
                <a:ea typeface="微軟正黑體" panose="020B0604030504040204" pitchFamily="34" charset="-120"/>
              </a:rPr>
              <a:t>上午</a:t>
            </a:r>
            <a:r>
              <a:rPr lang="en-US" altLang="zh-TW" sz="2200" b="1" u="sng" dirty="0">
                <a:solidFill>
                  <a:srgbClr val="FF0000"/>
                </a:solidFill>
                <a:latin typeface="微軟正黑體" panose="020B0604030504040204" pitchFamily="34" charset="-120"/>
                <a:ea typeface="微軟正黑體" panose="020B0604030504040204" pitchFamily="34" charset="-120"/>
              </a:rPr>
              <a:t>10</a:t>
            </a:r>
            <a:r>
              <a:rPr lang="zh-TW" altLang="en-US" sz="2200" b="1" u="sng" dirty="0">
                <a:solidFill>
                  <a:srgbClr val="FF0000"/>
                </a:solidFill>
                <a:latin typeface="微軟正黑體" panose="020B0604030504040204" pitchFamily="34" charset="-120"/>
                <a:ea typeface="微軟正黑體" panose="020B0604030504040204" pitchFamily="34" charset="-120"/>
              </a:rPr>
              <a:t>時</a:t>
            </a:r>
            <a:r>
              <a:rPr lang="en-US" altLang="zh-TW" sz="2200" b="1" u="sng"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b="1" u="sng" dirty="0">
                <a:solidFill>
                  <a:srgbClr val="FF0000"/>
                </a:solidFill>
                <a:latin typeface="微軟正黑體" panose="020B0604030504040204" pitchFamily="34" charset="-120"/>
                <a:ea typeface="微軟正黑體" panose="020B0604030504040204" pitchFamily="34" charset="-120"/>
              </a:rPr>
              <a:t>113/06</a:t>
            </a:r>
            <a:r>
              <a:rPr lang="en-US" altLang="zh-TW" sz="2400" b="1" u="sng" dirty="0">
                <a:solidFill>
                  <a:srgbClr val="FF0000"/>
                </a:solidFill>
                <a:latin typeface="微軟正黑體" panose="020B0604030504040204" pitchFamily="34" charset="-120"/>
              </a:rPr>
              <a:t>/17(</a:t>
            </a:r>
            <a:r>
              <a:rPr lang="zh-TW" altLang="en-US" sz="2400" b="1" u="sng" dirty="0">
                <a:solidFill>
                  <a:srgbClr val="FF0000"/>
                </a:solidFill>
                <a:latin typeface="微軟正黑體" panose="020B0604030504040204" pitchFamily="34" charset="-120"/>
              </a:rPr>
              <a:t>一</a:t>
            </a:r>
            <a:r>
              <a:rPr lang="en-US" altLang="zh-TW" sz="2400" b="1" u="sng" dirty="0">
                <a:solidFill>
                  <a:srgbClr val="FF0000"/>
                </a:solidFill>
                <a:latin typeface="微軟正黑體" panose="020B0604030504040204" pitchFamily="34" charset="-120"/>
              </a:rPr>
              <a:t>)</a:t>
            </a:r>
            <a:r>
              <a:rPr lang="zh-TW" altLang="en-US" sz="2400" b="1" u="sng" dirty="0">
                <a:solidFill>
                  <a:srgbClr val="FF0000"/>
                </a:solidFill>
                <a:latin typeface="微軟正黑體" panose="020B0604030504040204" pitchFamily="34" charset="-120"/>
              </a:rPr>
              <a:t>上午 </a:t>
            </a:r>
            <a:r>
              <a:rPr lang="en-US" altLang="zh-TW" sz="2400" b="1" u="sng" dirty="0">
                <a:solidFill>
                  <a:srgbClr val="FF0000"/>
                </a:solidFill>
                <a:latin typeface="微軟正黑體" panose="020B0604030504040204" pitchFamily="34" charset="-120"/>
              </a:rPr>
              <a:t>10</a:t>
            </a:r>
            <a:r>
              <a:rPr lang="zh-TW" altLang="en-US" sz="2400" b="1" u="sng" dirty="0">
                <a:solidFill>
                  <a:srgbClr val="FF0000"/>
                </a:solidFill>
                <a:latin typeface="微軟正黑體" panose="020B0604030504040204" pitchFamily="34" charset="-120"/>
              </a:rPr>
              <a:t>時至</a:t>
            </a:r>
            <a:r>
              <a:rPr lang="en-US" altLang="zh-TW" sz="2400" b="1" u="sng" dirty="0">
                <a:solidFill>
                  <a:srgbClr val="FF0000"/>
                </a:solidFill>
                <a:latin typeface="微軟正黑體" panose="020B0604030504040204" pitchFamily="34" charset="-120"/>
              </a:rPr>
              <a:t>06/18(</a:t>
            </a:r>
            <a:r>
              <a:rPr lang="zh-TW" altLang="en-US" sz="2400" b="1" u="sng" dirty="0">
                <a:solidFill>
                  <a:srgbClr val="FF0000"/>
                </a:solidFill>
                <a:latin typeface="微軟正黑體" panose="020B0604030504040204" pitchFamily="34" charset="-120"/>
              </a:rPr>
              <a:t>二</a:t>
            </a:r>
            <a:r>
              <a:rPr lang="en-US" altLang="zh-TW" sz="2400" b="1" u="sng" dirty="0">
                <a:solidFill>
                  <a:srgbClr val="FF0000"/>
                </a:solidFill>
                <a:latin typeface="微軟正黑體" panose="020B0604030504040204" pitchFamily="34" charset="-120"/>
              </a:rPr>
              <a:t>)</a:t>
            </a:r>
            <a:r>
              <a:rPr lang="zh-TW" altLang="en-US" sz="2400" b="1" u="sng" dirty="0">
                <a:solidFill>
                  <a:srgbClr val="FF0000"/>
                </a:solidFill>
                <a:latin typeface="微軟正黑體" panose="020B0604030504040204" pitchFamily="34" charset="-120"/>
              </a:rPr>
              <a:t>上午</a:t>
            </a:r>
            <a:r>
              <a:rPr lang="en-US" altLang="zh-TW" sz="2400" b="1" u="sng" dirty="0">
                <a:solidFill>
                  <a:srgbClr val="FF0000"/>
                </a:solidFill>
                <a:latin typeface="微軟正黑體" panose="020B0604030504040204" pitchFamily="34" charset="-120"/>
              </a:rPr>
              <a:t>10</a:t>
            </a:r>
            <a:r>
              <a:rPr lang="zh-TW" altLang="en-US" sz="2400" b="1" u="sng" dirty="0">
                <a:solidFill>
                  <a:srgbClr val="FF0000"/>
                </a:solidFill>
                <a:latin typeface="微軟正黑體" panose="020B0604030504040204" pitchFamily="34" charset="-120"/>
              </a:rPr>
              <a:t>時</a:t>
            </a:r>
            <a:r>
              <a:rPr lang="zh-TW" altLang="en-US" sz="2400" dirty="0">
                <a:latin typeface="微軟正黑體" panose="020B0604030504040204" pitchFamily="34" charset="-120"/>
              </a:rPr>
              <a:t>：</a:t>
            </a:r>
            <a:r>
              <a:rPr lang="zh-TW" altLang="en-US" sz="2400" b="1" u="sng" dirty="0">
                <a:solidFill>
                  <a:srgbClr val="0000FF"/>
                </a:solidFill>
                <a:latin typeface="微軟正黑體" panose="020B0604030504040204" pitchFamily="34" charset="-120"/>
              </a:rPr>
              <a:t>單科別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線上登記</a:t>
            </a:r>
            <a:br>
              <a:rPr lang="en-US" altLang="zh-TW" sz="2400" dirty="0">
                <a:latin typeface="微軟正黑體" panose="020B0604030504040204" pitchFamily="34" charset="-120"/>
              </a:rPr>
            </a:br>
            <a:r>
              <a:rPr lang="zh-TW" altLang="en-US" sz="2400" dirty="0">
                <a:latin typeface="微軟正黑體" panose="020B0604030504040204" pitchFamily="34" charset="-120"/>
              </a:rPr>
              <a:t>         </a:t>
            </a:r>
            <a:r>
              <a:rPr lang="en-US" altLang="zh-TW" sz="2400" b="1" dirty="0">
                <a:solidFill>
                  <a:srgbClr val="FF0000"/>
                </a:solidFill>
                <a:latin typeface="微軟正黑體" panose="020B0604030504040204" pitchFamily="34" charset="-120"/>
              </a:rPr>
              <a:t>06/18</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二</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u="sng" dirty="0">
                <a:solidFill>
                  <a:srgbClr val="0000FF"/>
                </a:solidFill>
                <a:latin typeface="微軟正黑體" panose="020B0604030504040204" pitchFamily="34" charset="-120"/>
              </a:rPr>
              <a:t>多科別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現場登記</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9</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~10</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a:t>
            </a:r>
            <a:br>
              <a:rPr lang="en-US" altLang="zh-TW" sz="2800" dirty="0">
                <a:latin typeface="微軟正黑體" panose="020B0604030504040204" pitchFamily="34" charset="-120"/>
              </a:rPr>
            </a:br>
            <a:r>
              <a:rPr lang="zh-TW" altLang="en-US" sz="2400" dirty="0">
                <a:latin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現場撕榜報到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2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b="1" u="sng" dirty="0">
                <a:solidFill>
                  <a:srgbClr val="0000FF"/>
                </a:solidFill>
                <a:latin typeface="微軟正黑體" panose="020B0604030504040204" pitchFamily="34" charset="-120"/>
              </a:rPr>
              <a:t>單科別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線上</a:t>
            </a:r>
            <a:r>
              <a:rPr lang="zh-TW" altLang="en-US" sz="2400" dirty="0">
                <a:latin typeface="微軟正黑體" panose="020B0604030504040204" pitchFamily="34" charset="-120"/>
              </a:rPr>
              <a:t>公告錄取名單、報到</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11</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113/06/18(</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下午</a:t>
            </a: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~3</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434300" y="6207900"/>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五角星形 4"/>
          <p:cNvSpPr/>
          <p:nvPr/>
        </p:nvSpPr>
        <p:spPr>
          <a:xfrm>
            <a:off x="705057" y="3189976"/>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五角星形 5"/>
          <p:cNvSpPr/>
          <p:nvPr/>
        </p:nvSpPr>
        <p:spPr>
          <a:xfrm>
            <a:off x="705057" y="3641918"/>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圖說文字 6"/>
          <p:cNvSpPr/>
          <p:nvPr/>
        </p:nvSpPr>
        <p:spPr>
          <a:xfrm>
            <a:off x="9580417" y="1714640"/>
            <a:ext cx="1923393" cy="1373057"/>
          </a:xfrm>
          <a:prstGeom prst="wedgeRoundRectCallout">
            <a:avLst>
              <a:gd name="adj1" fmla="val -55259"/>
              <a:gd name="adj2" fmla="val 839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t>注意</a:t>
            </a:r>
            <a:r>
              <a:rPr lang="en-US" altLang="zh-TW" b="1" dirty="0"/>
              <a:t>!!</a:t>
            </a:r>
            <a:endParaRPr lang="zh-TW" altLang="en-US" b="1" dirty="0"/>
          </a:p>
          <a:p>
            <a:pPr algn="ctr"/>
            <a:r>
              <a:rPr lang="en-US" altLang="zh-TW" b="1" dirty="0"/>
              <a:t>113</a:t>
            </a:r>
            <a:r>
              <a:rPr lang="zh-TW" altLang="en-US" b="1" dirty="0"/>
              <a:t>學年公告分發序到登記的時間較短</a:t>
            </a:r>
          </a:p>
        </p:txBody>
      </p:sp>
    </p:spTree>
    <p:extLst>
      <p:ext uri="{BB962C8B-B14F-4D97-AF65-F5344CB8AC3E}">
        <p14:creationId xmlns:p14="http://schemas.microsoft.com/office/powerpoint/2010/main" val="3753994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455388846"/>
              </p:ext>
            </p:extLst>
          </p:nvPr>
        </p:nvGraphicFramePr>
        <p:xfrm>
          <a:off x="644144"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庫圖表 3">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388914178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文字方塊 4">
            <a:extLst>
              <a:ext uri="{FF2B5EF4-FFF2-40B4-BE49-F238E27FC236}">
                <a16:creationId xmlns:a16="http://schemas.microsoft.com/office/drawing/2014/main" id="{891F041F-25E5-431F-B266-D97E424BF0C8}"/>
              </a:ext>
            </a:extLst>
          </p:cNvPr>
          <p:cNvSpPr txBox="1"/>
          <p:nvPr/>
        </p:nvSpPr>
        <p:spPr>
          <a:xfrm>
            <a:off x="2795851" y="5051334"/>
            <a:ext cx="6600298" cy="1631216"/>
          </a:xfrm>
          <a:prstGeom prst="rect">
            <a:avLst/>
          </a:prstGeom>
          <a:solidFill>
            <a:srgbClr val="FFF9F3"/>
          </a:solidFill>
          <a:ln w="19050">
            <a:solidFill>
              <a:srgbClr val="FF6600"/>
            </a:solidFill>
          </a:ln>
        </p:spPr>
        <p:txBody>
          <a:bodyPr wrap="square" rtlCol="0">
            <a:spAutoFit/>
          </a:bodyPr>
          <a:lstStyle/>
          <a:p>
            <a:pPr marL="457200" indent="-457200">
              <a:buFont typeface="Wingdings" panose="05000000000000000000" pitchFamily="2" charset="2"/>
              <a:buChar char="l"/>
              <a:defRPr/>
            </a:pPr>
            <a:r>
              <a:rPr lang="zh-TW" altLang="en-US" sz="2800" b="1" kern="100" dirty="0">
                <a:solidFill>
                  <a:srgbClr val="FF0000"/>
                </a:solidFill>
                <a:latin typeface="微軟正黑體" panose="020B0604030504040204" pitchFamily="34" charset="-120"/>
                <a:ea typeface="微軟正黑體" panose="020B0604030504040204" pitchFamily="34" charset="-120"/>
                <a:cs typeface="Times New Roman"/>
              </a:rPr>
              <a:t>未參與辦理學校：</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大同高中、中山女高、北一女中、成功高中、松山高中、建國中學、</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國立學校（師大附中、政大附中）</a:t>
            </a:r>
            <a:endParaRPr lang="zh-TW" altLang="zh-TW" sz="2400" kern="100" dirty="0">
              <a:solidFill>
                <a:srgbClr val="FF0000"/>
              </a:solidFill>
              <a:latin typeface="微軟正黑體" panose="020B0604030504040204" pitchFamily="34" charset="-120"/>
              <a:ea typeface="微軟正黑體" panose="020B0604030504040204" pitchFamily="34" charset="-120"/>
              <a:cs typeface="Times New Roman"/>
            </a:endParaRPr>
          </a:p>
        </p:txBody>
      </p:sp>
      <p:sp>
        <p:nvSpPr>
          <p:cNvPr id="6" name="矩形 5">
            <a:extLst>
              <a:ext uri="{FF2B5EF4-FFF2-40B4-BE49-F238E27FC236}">
                <a16:creationId xmlns:a16="http://schemas.microsoft.com/office/drawing/2014/main" id="{4EB7BC1E-AF8B-4F8D-B18B-5C2658E4B852}"/>
              </a:ext>
            </a:extLst>
          </p:cNvPr>
          <p:cNvSpPr/>
          <p:nvPr/>
        </p:nvSpPr>
        <p:spPr>
          <a:xfrm>
            <a:off x="8076948" y="621490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677479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064150528"/>
              </p:ext>
            </p:extLst>
          </p:nvPr>
        </p:nvGraphicFramePr>
        <p:xfrm>
          <a:off x="968248"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485820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83489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lvl="1" indent="-285750">
              <a:spcBef>
                <a:spcPct val="20000"/>
              </a:spcBef>
              <a:buFont typeface="Arial"/>
              <a:buChar char="–"/>
              <a:defRPr/>
            </a:pPr>
            <a:r>
              <a:rPr lang="zh-TW" altLang="en-US" sz="3200" dirty="0">
                <a:latin typeface="微軟正黑體" panose="020B0604030504040204" pitchFamily="34" charset="-120"/>
                <a:ea typeface="微軟正黑體" panose="020B0604030504040204" pitchFamily="34" charset="-120"/>
              </a:rPr>
              <a:t>本市國中學生擇定一所高級中等學校報名。</a:t>
            </a:r>
          </a:p>
          <a:p>
            <a:pPr marL="457200" lvl="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第二類超額比序</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zh-TW" altLang="en-US" sz="3200" kern="1200" dirty="0">
                <a:solidFill>
                  <a:schemeClr val="tx1"/>
                </a:solidFill>
                <a:effectLst/>
                <a:latin typeface="微軟正黑體" panose="020B0604030504040204" pitchFamily="34" charset="-120"/>
                <a:ea typeface="微軟正黑體" panose="020B0604030504040204" pitchFamily="34" charset="-120"/>
              </a:rPr>
              <a:t>依基北區高級中等學校免試入學超額比序方式辦理。</a:t>
            </a:r>
            <a:endParaRPr lang="en-US" altLang="zh-TW" sz="3200" dirty="0">
              <a:latin typeface="微軟正黑體" panose="020B0604030504040204" pitchFamily="34" charset="-120"/>
              <a:ea typeface="微軟正黑體" panose="020B0604030504040204" pitchFamily="34" charset="-120"/>
            </a:endParaRPr>
          </a:p>
          <a:p>
            <a:pPr marL="742950" lvl="1" indent="-285750" defTabSz="457200">
              <a:spcBef>
                <a:spcPct val="20000"/>
              </a:spcBef>
              <a:buClrTx/>
              <a:buFont typeface="Arial"/>
              <a:buChar char="–"/>
              <a:defRPr/>
            </a:pPr>
            <a:r>
              <a:rPr lang="zh-TW" altLang="en-US" sz="3200" dirty="0">
                <a:solidFill>
                  <a:srgbClr val="FF0000"/>
                </a:solidFill>
                <a:latin typeface="微軟正黑體" panose="020B0604030504040204" pitchFamily="34" charset="-120"/>
                <a:ea typeface="微軟正黑體" panose="020B0604030504040204" pitchFamily="34" charset="-120"/>
              </a:rPr>
              <a:t>第一類未錄取或錄取後完成放棄之學生始得參加第二類。</a:t>
            </a:r>
          </a:p>
        </p:txBody>
      </p:sp>
    </p:spTree>
    <p:extLst>
      <p:ext uri="{BB962C8B-B14F-4D97-AF65-F5344CB8AC3E}">
        <p14:creationId xmlns:p14="http://schemas.microsoft.com/office/powerpoint/2010/main" val="1007640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超額比序方式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704854" y="1807381"/>
            <a:ext cx="8782292" cy="255454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總積分</a:t>
            </a:r>
            <a:r>
              <a:rPr lang="zh-TW" altLang="en-US" sz="3200" dirty="0">
                <a:latin typeface="微軟正黑體" panose="020B0604030504040204" pitchFamily="34" charset="-120"/>
                <a:ea typeface="微軟正黑體" panose="020B0604030504040204" pitchFamily="34" charset="-120"/>
              </a:rPr>
              <a:t>：比照</a:t>
            </a:r>
            <a:r>
              <a:rPr lang="en-US" altLang="zh-TW" sz="3200" dirty="0">
                <a:latin typeface="微軟正黑體" panose="020B0604030504040204" pitchFamily="34" charset="-120"/>
                <a:ea typeface="微軟正黑體" panose="020B0604030504040204" pitchFamily="34" charset="-120"/>
              </a:rPr>
              <a:t>113</a:t>
            </a:r>
            <a:r>
              <a:rPr lang="zh-TW" altLang="en-US" sz="3200" dirty="0">
                <a:latin typeface="微軟正黑體" panose="020B0604030504040204" pitchFamily="34" charset="-120"/>
                <a:ea typeface="微軟正黑體" panose="020B0604030504040204" pitchFamily="34" charset="-120"/>
              </a:rPr>
              <a:t>學年度基北區高級中等學校免試入學超額比序方式</a:t>
            </a:r>
            <a:r>
              <a:rPr lang="en-US" altLang="zh-TW" sz="3200" dirty="0">
                <a:solidFill>
                  <a:srgbClr val="FF0000"/>
                </a:solidFill>
                <a:latin typeface="微軟正黑體" panose="020B0604030504040204" pitchFamily="34" charset="-120"/>
                <a:ea typeface="微軟正黑體" panose="020B0604030504040204" pitchFamily="34" charset="-120"/>
              </a:rPr>
              <a:t>(108</a:t>
            </a:r>
            <a:r>
              <a:rPr lang="zh-TW" altLang="en-US" sz="3200" dirty="0">
                <a:solidFill>
                  <a:srgbClr val="FF0000"/>
                </a:solidFill>
                <a:latin typeface="微軟正黑體" panose="020B0604030504040204" pitchFamily="34" charset="-120"/>
                <a:ea typeface="微軟正黑體" panose="020B0604030504040204" pitchFamily="34" charset="-120"/>
              </a:rPr>
              <a:t>方案</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志願序積分</a:t>
            </a:r>
            <a:r>
              <a:rPr lang="zh-TW" altLang="en-US" sz="3200" dirty="0">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皆為</a:t>
            </a:r>
            <a:r>
              <a:rPr lang="en-US" altLang="zh-TW" sz="3200" dirty="0">
                <a:solidFill>
                  <a:srgbClr val="FF0000"/>
                </a:solidFill>
                <a:latin typeface="微軟正黑體" panose="020B0604030504040204" pitchFamily="34" charset="-120"/>
                <a:ea typeface="微軟正黑體" panose="020B0604030504040204" pitchFamily="34" charset="-120"/>
              </a:rPr>
              <a:t>36</a:t>
            </a:r>
            <a:r>
              <a:rPr lang="zh-TW" altLang="en-US" sz="3200" dirty="0">
                <a:solidFill>
                  <a:srgbClr val="FF0000"/>
                </a:solidFill>
                <a:latin typeface="微軟正黑體" panose="020B0604030504040204" pitchFamily="34" charset="-120"/>
                <a:ea typeface="微軟正黑體" panose="020B0604030504040204" pitchFamily="34" charset="-120"/>
              </a:rPr>
              <a:t>分</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因單一志願</a:t>
            </a:r>
            <a:r>
              <a:rPr lang="en-US" altLang="zh-TW" sz="3200" dirty="0">
                <a:solidFill>
                  <a:srgbClr val="FF0000"/>
                </a:solidFill>
                <a:latin typeface="微軟正黑體" panose="020B0604030504040204" pitchFamily="34" charset="-120"/>
                <a:ea typeface="微軟正黑體" panose="020B0604030504040204" pitchFamily="34" charset="-120"/>
              </a:rPr>
              <a:t>)</a:t>
            </a: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多元學習表現積分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國中教育會考積分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p>
        </p:txBody>
      </p:sp>
      <p:graphicFrame>
        <p:nvGraphicFramePr>
          <p:cNvPr id="5" name="資料庫圖表 4">
            <a:extLst>
              <a:ext uri="{FF2B5EF4-FFF2-40B4-BE49-F238E27FC236}">
                <a16:creationId xmlns:a16="http://schemas.microsoft.com/office/drawing/2014/main" id="{8A4BF510-B272-47DF-8689-CEFB66A921F4}"/>
              </a:ext>
            </a:extLst>
          </p:cNvPr>
          <p:cNvGraphicFramePr/>
          <p:nvPr>
            <p:extLst>
              <p:ext uri="{D42A27DB-BD31-4B8C-83A1-F6EECF244321}">
                <p14:modId xmlns:p14="http://schemas.microsoft.com/office/powerpoint/2010/main" val="3905841998"/>
              </p:ext>
            </p:extLst>
          </p:nvPr>
        </p:nvGraphicFramePr>
        <p:xfrm>
          <a:off x="6820882" y="3252486"/>
          <a:ext cx="5008445" cy="3422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256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552177177"/>
              </p:ext>
            </p:extLst>
          </p:nvPr>
        </p:nvGraphicFramePr>
        <p:xfrm>
          <a:off x="1058274" y="1413600"/>
          <a:ext cx="9601375" cy="525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473236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058274" y="322586"/>
            <a:ext cx="10574284" cy="1124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959768355"/>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橢圓 4"/>
          <p:cNvSpPr/>
          <p:nvPr/>
        </p:nvSpPr>
        <p:spPr>
          <a:xfrm>
            <a:off x="1785692" y="1446835"/>
            <a:ext cx="1665961" cy="1665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單科別學校</a:t>
            </a:r>
            <a:endParaRPr lang="zh-TW" altLang="en-US" sz="2600" b="1" dirty="0">
              <a:solidFill>
                <a:schemeClr val="bg1"/>
              </a:solidFill>
            </a:endParaRPr>
          </a:p>
        </p:txBody>
      </p:sp>
      <p:sp>
        <p:nvSpPr>
          <p:cNvPr id="6" name="矩形 5">
            <a:extLst>
              <a:ext uri="{FF2B5EF4-FFF2-40B4-BE49-F238E27FC236}">
                <a16:creationId xmlns:a16="http://schemas.microsoft.com/office/drawing/2014/main" id="{4EB7BC1E-AF8B-4F8D-B18B-5C2658E4B852}"/>
              </a:ext>
            </a:extLst>
          </p:cNvPr>
          <p:cNvSpPr/>
          <p:nvPr/>
        </p:nvSpPr>
        <p:spPr>
          <a:xfrm>
            <a:off x="2618673" y="6265947"/>
            <a:ext cx="2608420"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公告錄取視同報到</a:t>
            </a:r>
          </a:p>
        </p:txBody>
      </p:sp>
      <p:sp>
        <p:nvSpPr>
          <p:cNvPr id="7" name="矩形 6">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199047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57414691"/>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618673" y="6265947"/>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4" name="橢圓 3"/>
          <p:cNvSpPr/>
          <p:nvPr/>
        </p:nvSpPr>
        <p:spPr>
          <a:xfrm>
            <a:off x="1785692" y="1446835"/>
            <a:ext cx="1665961" cy="166596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多科別學校</a:t>
            </a:r>
            <a:endParaRPr lang="zh-TW" altLang="en-US" sz="2600" b="1" dirty="0">
              <a:solidFill>
                <a:schemeClr val="bg1"/>
              </a:solidFill>
            </a:endParaRPr>
          </a:p>
        </p:txBody>
      </p:sp>
    </p:spTree>
    <p:extLst>
      <p:ext uri="{BB962C8B-B14F-4D97-AF65-F5344CB8AC3E}">
        <p14:creationId xmlns:p14="http://schemas.microsoft.com/office/powerpoint/2010/main" val="2069394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8219" y="209059"/>
            <a:ext cx="10058400" cy="1319116"/>
          </a:xfrm>
        </p:spPr>
        <p:txBody>
          <a:bodyPr/>
          <a:lstStyle/>
          <a:p>
            <a:pPr algn="ctr"/>
            <a:r>
              <a:rPr lang="zh-TW" altLang="en-US" dirty="0"/>
              <a:t>高級中等學校十二年國教前後比較</a:t>
            </a:r>
          </a:p>
        </p:txBody>
      </p:sp>
      <p:graphicFrame>
        <p:nvGraphicFramePr>
          <p:cNvPr id="3" name="表格 2"/>
          <p:cNvGraphicFramePr>
            <a:graphicFrameLocks noGrp="1"/>
          </p:cNvGraphicFramePr>
          <p:nvPr>
            <p:extLst>
              <p:ext uri="{D42A27DB-BD31-4B8C-83A1-F6EECF244321}">
                <p14:modId xmlns:p14="http://schemas.microsoft.com/office/powerpoint/2010/main" val="3909716791"/>
              </p:ext>
            </p:extLst>
          </p:nvPr>
        </p:nvGraphicFramePr>
        <p:xfrm>
          <a:off x="1686315" y="1385284"/>
          <a:ext cx="9379491" cy="3078480"/>
        </p:xfrm>
        <a:graphic>
          <a:graphicData uri="http://schemas.openxmlformats.org/drawingml/2006/table">
            <a:tbl>
              <a:tblPr firstRow="1" bandRow="1">
                <a:tableStyleId>{5C22544A-7EE6-4342-B048-85BDC9FD1C3A}</a:tableStyleId>
              </a:tblPr>
              <a:tblGrid>
                <a:gridCol w="1486321">
                  <a:extLst>
                    <a:ext uri="{9D8B030D-6E8A-4147-A177-3AD203B41FA5}">
                      <a16:colId xmlns:a16="http://schemas.microsoft.com/office/drawing/2014/main" val="3842044876"/>
                    </a:ext>
                  </a:extLst>
                </a:gridCol>
                <a:gridCol w="2725947">
                  <a:extLst>
                    <a:ext uri="{9D8B030D-6E8A-4147-A177-3AD203B41FA5}">
                      <a16:colId xmlns:a16="http://schemas.microsoft.com/office/drawing/2014/main" val="1060786869"/>
                    </a:ext>
                  </a:extLst>
                </a:gridCol>
                <a:gridCol w="5167223">
                  <a:extLst>
                    <a:ext uri="{9D8B030D-6E8A-4147-A177-3AD203B41FA5}">
                      <a16:colId xmlns:a16="http://schemas.microsoft.com/office/drawing/2014/main" val="716272730"/>
                    </a:ext>
                  </a:extLst>
                </a:gridCol>
              </a:tblGrid>
              <a:tr h="487328">
                <a:tc>
                  <a:txBody>
                    <a:bodyPr/>
                    <a:lstStyle/>
                    <a:p>
                      <a:pPr algn="ctr"/>
                      <a:r>
                        <a:rPr lang="zh-TW" altLang="en-US" sz="2800" dirty="0"/>
                        <a:t>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a:t>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a:t>課程主軸及教育目標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50039459"/>
                  </a:ext>
                </a:extLst>
              </a:tr>
              <a:tr h="370840">
                <a:tc>
                  <a:txBody>
                    <a:bodyPr/>
                    <a:lstStyle/>
                    <a:p>
                      <a:pPr algn="ctr"/>
                      <a:r>
                        <a:rPr lang="zh-TW" altLang="en-US" sz="2000" dirty="0"/>
                        <a:t>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FF66CC"/>
                          </a:solidFill>
                          <a:latin typeface="微軟正黑體" panose="020B0604030504040204" pitchFamily="34" charset="-120"/>
                          <a:ea typeface="微軟正黑體" panose="020B0604030504040204" pitchFamily="34" charset="-120"/>
                          <a:cs typeface="+mn-cs"/>
                        </a:rPr>
                        <a:t>普通型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主要課程為基本學科，目標為強化學生各學科通識能力。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166598010"/>
                  </a:ext>
                </a:extLst>
              </a:tr>
              <a:tr h="370840">
                <a:tc>
                  <a:txBody>
                    <a:bodyPr/>
                    <a:lstStyle/>
                    <a:p>
                      <a:pPr algn="ctr"/>
                      <a:r>
                        <a:rPr lang="zh-TW" altLang="en-US" sz="2000" dirty="0"/>
                        <a:t>高職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00B050"/>
                          </a:solidFill>
                          <a:latin typeface="微軟正黑體" panose="020B0604030504040204" pitchFamily="34" charset="-120"/>
                          <a:ea typeface="微軟正黑體" panose="020B0604030504040204" pitchFamily="34" charset="-120"/>
                          <a:cs typeface="+mn-cs"/>
                        </a:rPr>
                        <a:t>技術型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主要課程為專業及實習學科，另設有實用技能學程及建教合作班，培養學生專門技術及職業能力。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88395480"/>
                  </a:ext>
                </a:extLst>
              </a:tr>
              <a:tr h="370840">
                <a:tc>
                  <a:txBody>
                    <a:bodyPr/>
                    <a:lstStyle/>
                    <a:p>
                      <a:pPr algn="ctr"/>
                      <a:r>
                        <a:rPr lang="zh-TW" altLang="en-US" sz="2000" dirty="0"/>
                        <a:t>綜合高中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0070C0"/>
                          </a:solidFill>
                          <a:latin typeface="微軟正黑體" panose="020B0604030504040204" pitchFamily="34" charset="-120"/>
                          <a:ea typeface="微軟正黑體" panose="020B0604030504040204" pitchFamily="34" charset="-120"/>
                          <a:cs typeface="+mn-cs"/>
                        </a:rPr>
                        <a:t>綜合型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課程涵蓋基本學科及專業、實習課程，目標為輔導學生選修適性課程。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16232492"/>
                  </a:ext>
                </a:extLst>
              </a:tr>
              <a:tr h="370840">
                <a:tc>
                  <a:txBody>
                    <a:bodyPr/>
                    <a:lstStyle/>
                    <a:p>
                      <a:pPr algn="ctr"/>
                      <a:r>
                        <a:rPr lang="zh-TW" altLang="en-US" sz="2000" dirty="0"/>
                        <a:t>單科高中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dirty="0">
                          <a:solidFill>
                            <a:srgbClr val="7030A0"/>
                          </a:solidFill>
                        </a:rPr>
                        <a:t>單科型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以特定學科領域為核心課程，目標是幫助學習性向明顯之學生繼續發展潛能。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880379520"/>
                  </a:ext>
                </a:extLst>
              </a:tr>
            </a:tbl>
          </a:graphicData>
        </a:graphic>
      </p:graphicFrame>
      <p:sp>
        <p:nvSpPr>
          <p:cNvPr id="4" name="內容版面配置區 2"/>
          <p:cNvSpPr>
            <a:spLocks noGrp="1"/>
          </p:cNvSpPr>
          <p:nvPr>
            <p:ph idx="1"/>
          </p:nvPr>
        </p:nvSpPr>
        <p:spPr>
          <a:xfrm>
            <a:off x="1525502" y="5471835"/>
            <a:ext cx="10058400" cy="821489"/>
          </a:xfrm>
        </p:spPr>
        <p:txBody>
          <a:bodyPr>
            <a:noAutofit/>
          </a:bodyPr>
          <a:lstStyle/>
          <a:p>
            <a:pPr marL="0" indent="0">
              <a:spcBef>
                <a:spcPct val="0"/>
              </a:spcBef>
              <a:buNone/>
              <a:defRPr/>
            </a:pP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rPr>
              <a:t>●</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rPr>
              <a:t>103</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rPr>
              <a:t>學年度起</a:t>
            </a:r>
            <a:r>
              <a:rPr lang="zh-TW" altLang="en-US" sz="3200" b="1" dirty="0">
                <a:solidFill>
                  <a:srgbClr val="00B050"/>
                </a:solidFill>
                <a:latin typeface="微軟正黑體" panose="020B0604030504040204" pitchFamily="34" charset="-120"/>
              </a:rPr>
              <a:t>技術型高中</a:t>
            </a:r>
            <a:r>
              <a:rPr lang="en-US" altLang="zh-TW" sz="3200" b="1" dirty="0">
                <a:latin typeface="微軟正黑體" panose="020B0604030504040204" pitchFamily="34" charset="-120"/>
              </a:rPr>
              <a:t>(</a:t>
            </a:r>
            <a:r>
              <a:rPr lang="zh-TW" altLang="en-US" sz="3200" b="1" dirty="0">
                <a:latin typeface="微軟正黑體" panose="020B0604030504040204" pitchFamily="34" charset="-120"/>
              </a:rPr>
              <a:t>五專前三年</a:t>
            </a:r>
            <a:r>
              <a:rPr lang="en-US" altLang="zh-TW" sz="3200" b="1" dirty="0">
                <a:latin typeface="微軟正黑體" panose="020B0604030504040204" pitchFamily="34" charset="-120"/>
              </a:rPr>
              <a:t>)</a:t>
            </a:r>
            <a:r>
              <a:rPr lang="zh-TW" altLang="en-US" sz="3200" b="1" dirty="0">
                <a:latin typeface="微軟正黑體" panose="020B0604030504040204" pitchFamily="34" charset="-120"/>
              </a:rPr>
              <a:t>全面免學費</a:t>
            </a:r>
            <a:endParaRPr lang="en-US" altLang="zh-TW" sz="3200" b="1" dirty="0">
              <a:latin typeface="微軟正黑體" panose="020B0604030504040204" pitchFamily="34" charset="-120"/>
            </a:endParaRPr>
          </a:p>
          <a:p>
            <a:pPr marL="0" indent="0">
              <a:spcBef>
                <a:spcPct val="0"/>
              </a:spcBef>
              <a:buNone/>
              <a:defRPr/>
            </a:pPr>
            <a:r>
              <a:rPr lang="zh-TW" altLang="en-US" sz="3200" b="1" dirty="0">
                <a:solidFill>
                  <a:srgbClr val="FF0000"/>
                </a:solidFill>
                <a:latin typeface="+mj-ea"/>
              </a:rPr>
              <a:t>●</a:t>
            </a:r>
            <a:r>
              <a:rPr lang="en-US" altLang="zh-TW" sz="3200" b="1" dirty="0">
                <a:solidFill>
                  <a:srgbClr val="FF0000"/>
                </a:solidFill>
                <a:latin typeface="+mj-ea"/>
              </a:rPr>
              <a:t>113</a:t>
            </a:r>
            <a:r>
              <a:rPr lang="zh-TW" altLang="en-US" sz="3200" b="1" dirty="0">
                <a:solidFill>
                  <a:srgbClr val="FF0000"/>
                </a:solidFill>
                <a:latin typeface="+mj-ea"/>
              </a:rPr>
              <a:t>年</a:t>
            </a:r>
            <a:r>
              <a:rPr lang="en-US" altLang="zh-TW" sz="3200" b="1" dirty="0">
                <a:solidFill>
                  <a:srgbClr val="FF0000"/>
                </a:solidFill>
                <a:latin typeface="+mj-ea"/>
              </a:rPr>
              <a:t>2</a:t>
            </a:r>
            <a:r>
              <a:rPr lang="zh-TW" altLang="en-US" sz="3200" b="1" dirty="0">
                <a:solidFill>
                  <a:srgbClr val="FF0000"/>
                </a:solidFill>
                <a:latin typeface="+mj-ea"/>
              </a:rPr>
              <a:t>月起，高中高職全面免學費</a:t>
            </a:r>
            <a:r>
              <a:rPr lang="en-US" altLang="zh-TW" b="1" dirty="0">
                <a:solidFill>
                  <a:srgbClr val="0000FF"/>
                </a:solidFill>
                <a:latin typeface="+mj-ea"/>
              </a:rPr>
              <a:t>(※</a:t>
            </a:r>
            <a:r>
              <a:rPr lang="zh-TW" altLang="en-US" dirty="0">
                <a:solidFill>
                  <a:srgbClr val="0000FF"/>
                </a:solidFill>
                <a:latin typeface="+mj-ea"/>
              </a:rPr>
              <a:t>不含重讀及透過私立學校獨立招生管道入學就讀者</a:t>
            </a:r>
            <a:r>
              <a:rPr lang="en-US" altLang="zh-TW" b="1" dirty="0">
                <a:solidFill>
                  <a:srgbClr val="0000FF"/>
                </a:solidFill>
                <a:latin typeface="+mj-ea"/>
              </a:rPr>
              <a:t>)</a:t>
            </a:r>
          </a:p>
        </p:txBody>
      </p:sp>
      <p:sp>
        <p:nvSpPr>
          <p:cNvPr id="5" name="矩形 4"/>
          <p:cNvSpPr/>
          <p:nvPr/>
        </p:nvSpPr>
        <p:spPr>
          <a:xfrm>
            <a:off x="1686315" y="4638881"/>
            <a:ext cx="4801314" cy="646331"/>
          </a:xfrm>
          <a:prstGeom prst="rect">
            <a:avLst/>
          </a:prstGeom>
        </p:spPr>
        <p:txBody>
          <a:bodyPr wrap="none">
            <a:spAutoFit/>
          </a:bodyPr>
          <a:lstStyle/>
          <a:p>
            <a:r>
              <a:rPr lang="zh-TW" altLang="en-US" sz="3600" b="1" dirty="0">
                <a:solidFill>
                  <a:srgbClr val="FF0000"/>
                </a:solidFill>
              </a:rPr>
              <a:t>十二年國教免學費政策</a:t>
            </a:r>
          </a:p>
        </p:txBody>
      </p:sp>
      <p:pic>
        <p:nvPicPr>
          <p:cNvPr id="6" name="圖形 5" descr="錢">
            <a:extLst>
              <a:ext uri="{FF2B5EF4-FFF2-40B4-BE49-F238E27FC236}">
                <a16:creationId xmlns:a16="http://schemas.microsoft.com/office/drawing/2014/main" id="{8BDC19D7-E502-4350-8FF6-3DAB321EA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3603" y="4352445"/>
            <a:ext cx="1219201" cy="1219201"/>
          </a:xfrm>
          <a:prstGeom prst="rect">
            <a:avLst/>
          </a:prstGeom>
        </p:spPr>
      </p:pic>
    </p:spTree>
    <p:extLst>
      <p:ext uri="{BB962C8B-B14F-4D97-AF65-F5344CB8AC3E}">
        <p14:creationId xmlns:p14="http://schemas.microsoft.com/office/powerpoint/2010/main" val="3583213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8387A77-DBC9-4EF5-A0C6-FF195D5F8399}"/>
              </a:ext>
            </a:extLst>
          </p:cNvPr>
          <p:cNvSpPr txBox="1">
            <a:spLocks/>
          </p:cNvSpPr>
          <p:nvPr/>
        </p:nvSpPr>
        <p:spPr>
          <a:xfrm>
            <a:off x="1158626" y="1597306"/>
            <a:ext cx="9752030" cy="526069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defTabSz="457200">
              <a:buFont typeface="Wingdings" panose="05000000000000000000" pitchFamily="2" charset="2"/>
              <a:buChar char="l"/>
            </a:pPr>
            <a:r>
              <a:rPr lang="zh-TW" altLang="en-US" sz="3200" b="1" u="sng" dirty="0">
                <a:solidFill>
                  <a:srgbClr val="0000FF"/>
                </a:solidFill>
                <a:latin typeface="微軟正黑體" panose="020B0604030504040204" pitchFamily="34" charset="-120"/>
              </a:rPr>
              <a:t>單科別學校</a:t>
            </a:r>
            <a:r>
              <a:rPr lang="zh-TW" altLang="en-US" sz="3200" dirty="0">
                <a:latin typeface="微軟正黑體" panose="020B0604030504040204" pitchFamily="34" charset="-120"/>
                <a:ea typeface="微軟正黑體" panose="020B0604030504040204" pitchFamily="34" charset="-120"/>
              </a:rPr>
              <a:t>凡經招生學校公告錄取名單、</a:t>
            </a:r>
            <a:r>
              <a:rPr lang="zh-TW" altLang="en-US" sz="3200" b="1" u="sng" dirty="0">
                <a:solidFill>
                  <a:srgbClr val="0000FF"/>
                </a:solidFill>
                <a:latin typeface="微軟正黑體" panose="020B0604030504040204" pitchFamily="34" charset="-120"/>
              </a:rPr>
              <a:t>多科別學校</a:t>
            </a: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rPr>
              <a:t>「放棄錄取資格聲明書」 </a:t>
            </a:r>
            <a:r>
              <a:rPr lang="zh-TW" altLang="en-US" sz="2800" dirty="0">
                <a:latin typeface="微軟正黑體" panose="020B0604030504040204" pitchFamily="34" charset="-120"/>
                <a:ea typeface="微軟正黑體" panose="020B0604030504040204" pitchFamily="34" charset="-120"/>
              </a:rPr>
              <a:t>，方能參加</a:t>
            </a:r>
            <a:r>
              <a:rPr lang="en-US" altLang="zh-TW" sz="2800" dirty="0">
                <a:latin typeface="微軟正黑體" panose="020B0604030504040204" pitchFamily="34" charset="-120"/>
                <a:ea typeface="微軟正黑體" panose="020B0604030504040204" pitchFamily="34" charset="-120"/>
              </a:rPr>
              <a:t>113</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分發序相同者撕榜作業方式</a:t>
            </a:r>
            <a:r>
              <a:rPr lang="zh-TW" altLang="en-US" sz="3200" dirty="0">
                <a:latin typeface="微軟正黑體" panose="020B0604030504040204" pitchFamily="34" charset="-120"/>
                <a:ea typeface="微軟正黑體" panose="020B0604030504040204" pitchFamily="34" charset="-120"/>
              </a:rPr>
              <a:t>：若現場撕榜時招生名額小於分發序相同者，則以</a:t>
            </a:r>
            <a:r>
              <a:rPr lang="zh-TW" altLang="en-US" sz="3200" b="1" dirty="0">
                <a:solidFill>
                  <a:srgbClr val="FF0000"/>
                </a:solidFill>
                <a:latin typeface="微軟正黑體" panose="020B0604030504040204" pitchFamily="34" charset="-120"/>
                <a:ea typeface="微軟正黑體" panose="020B0604030504040204" pitchFamily="34" charset="-120"/>
              </a:rPr>
              <a:t>增額</a:t>
            </a:r>
            <a:r>
              <a:rPr lang="zh-TW" altLang="en-US" sz="3200" dirty="0">
                <a:latin typeface="微軟正黑體" panose="020B0604030504040204" pitchFamily="34" charset="-120"/>
                <a:ea typeface="微軟正黑體" panose="020B0604030504040204" pitchFamily="34" charset="-120"/>
              </a:rPr>
              <a:t>方式錄取。</a:t>
            </a:r>
            <a:endParaRPr lang="en-US" altLang="zh-TW" sz="32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已完成登記報到後放棄之學生，其名額流用至基北區免試入學。</a:t>
            </a:r>
          </a:p>
        </p:txBody>
      </p:sp>
      <p:sp>
        <p:nvSpPr>
          <p:cNvPr id="4" name="標題 1">
            <a:extLst>
              <a:ext uri="{FF2B5EF4-FFF2-40B4-BE49-F238E27FC236}">
                <a16:creationId xmlns:a16="http://schemas.microsoft.com/office/drawing/2014/main" id="{E44A7635-1850-4C1B-8EF6-626F797A9169}"/>
              </a:ext>
            </a:extLst>
          </p:cNvPr>
          <p:cNvSpPr>
            <a:spLocks noGrp="1"/>
          </p:cNvSpPr>
          <p:nvPr>
            <p:ph type="title"/>
          </p:nvPr>
        </p:nvSpPr>
        <p:spPr>
          <a:xfrm>
            <a:off x="1066800" y="518913"/>
            <a:ext cx="10058400" cy="1078394"/>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第二類優免</a:t>
            </a:r>
            <a:r>
              <a:rPr lang="zh-TW" altLang="en-US" sz="4400" dirty="0">
                <a:latin typeface="微軟正黑體" panose="020B0604030504040204" pitchFamily="34" charset="-120"/>
                <a:ea typeface="微軟正黑體" panose="020B0604030504040204" pitchFamily="34" charset="-120"/>
              </a:rPr>
              <a:t>重要說明</a:t>
            </a:r>
          </a:p>
        </p:txBody>
      </p:sp>
      <p:pic>
        <p:nvPicPr>
          <p:cNvPr id="5" name="圖形 4" descr="集體討論">
            <a:extLst>
              <a:ext uri="{FF2B5EF4-FFF2-40B4-BE49-F238E27FC236}">
                <a16:creationId xmlns:a16="http://schemas.microsoft.com/office/drawing/2014/main" id="{76689BBF-9E3F-4B1C-B9BD-74071A0F0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090" y="5260693"/>
            <a:ext cx="1303420" cy="1303420"/>
          </a:xfrm>
          <a:prstGeom prst="rect">
            <a:avLst/>
          </a:prstGeom>
        </p:spPr>
      </p:pic>
    </p:spTree>
    <p:extLst>
      <p:ext uri="{BB962C8B-B14F-4D97-AF65-F5344CB8AC3E}">
        <p14:creationId xmlns:p14="http://schemas.microsoft.com/office/powerpoint/2010/main" val="3668868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學習區完全免試入學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00820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221585"/>
            <a:ext cx="10058400" cy="968387"/>
          </a:xfrm>
        </p:spPr>
        <p:txBody>
          <a:bodyPr>
            <a:normAutofit/>
          </a:bodyPr>
          <a:lstStyle/>
          <a:p>
            <a:pPr algn="ctr"/>
            <a:r>
              <a:rPr lang="zh-TW" altLang="en-US" dirty="0"/>
              <a:t>學習區完全免試入學概念說明</a:t>
            </a:r>
          </a:p>
        </p:txBody>
      </p:sp>
      <p:sp>
        <p:nvSpPr>
          <p:cNvPr id="3" name="橢圓 2"/>
          <p:cNvSpPr/>
          <p:nvPr/>
        </p:nvSpPr>
        <p:spPr>
          <a:xfrm>
            <a:off x="1659178" y="1615859"/>
            <a:ext cx="9594937" cy="4954043"/>
          </a:xfrm>
          <a:prstGeom prst="ellipse">
            <a:avLst/>
          </a:prstGeom>
          <a:no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872632" y="2194143"/>
            <a:ext cx="4895588" cy="2227545"/>
          </a:xfrm>
          <a:prstGeom prst="ellipse">
            <a:avLst/>
          </a:prstGeom>
          <a:solidFill>
            <a:schemeClr val="accent4">
              <a:lumMod val="20000"/>
              <a:lumOff val="80000"/>
            </a:schemeClr>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456647" y="2704577"/>
            <a:ext cx="2175352" cy="1010432"/>
          </a:xfrm>
          <a:prstGeom prst="ellipse">
            <a:avLst/>
          </a:prstGeom>
          <a:solidFill>
            <a:srgbClr val="FFCCFF"/>
          </a:solidFill>
          <a:ln w="3175">
            <a:solidFill>
              <a:srgbClr val="FF66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076964" y="2704577"/>
            <a:ext cx="2175352" cy="1010432"/>
          </a:xfrm>
          <a:prstGeom prst="ellipse">
            <a:avLst/>
          </a:prstGeom>
          <a:solidFill>
            <a:srgbClr val="FFCC99"/>
          </a:solidFill>
          <a:ln w="31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3252593"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4823481"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430507"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8037773"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5024765" y="1154194"/>
            <a:ext cx="2455102" cy="923330"/>
          </a:xfrm>
          <a:prstGeom prst="rect">
            <a:avLst/>
          </a:prstGeom>
          <a:solidFill>
            <a:schemeClr val="bg1"/>
          </a:solidFill>
        </p:spPr>
        <p:txBody>
          <a:bodyPr wrap="square" rtlCol="0">
            <a:spAutoFit/>
          </a:bodyPr>
          <a:lstStyle/>
          <a:p>
            <a:pPr algn="ctr"/>
            <a:r>
              <a:rPr lang="zh-TW" altLang="en-US" dirty="0">
                <a:latin typeface="+mj-ea"/>
                <a:ea typeface="+mj-ea"/>
              </a:rPr>
              <a:t>從</a:t>
            </a:r>
            <a:r>
              <a:rPr lang="zh-TW" altLang="en-US" dirty="0">
                <a:solidFill>
                  <a:srgbClr val="FF0000"/>
                </a:solidFill>
                <a:latin typeface="+mj-ea"/>
                <a:ea typeface="+mj-ea"/>
              </a:rPr>
              <a:t>學校試點</a:t>
            </a:r>
            <a:r>
              <a:rPr lang="zh-TW" altLang="en-US" dirty="0">
                <a:latin typeface="+mj-ea"/>
                <a:ea typeface="+mj-ea"/>
              </a:rPr>
              <a:t>開始</a:t>
            </a:r>
            <a:endParaRPr lang="en-US" altLang="zh-TW" dirty="0">
              <a:latin typeface="+mj-ea"/>
              <a:ea typeface="+mj-ea"/>
            </a:endParaRPr>
          </a:p>
          <a:p>
            <a:pPr algn="ctr"/>
            <a:r>
              <a:rPr lang="zh-TW" altLang="en-US" dirty="0">
                <a:latin typeface="+mj-ea"/>
                <a:ea typeface="+mj-ea"/>
              </a:rPr>
              <a:t>完全免試學習區</a:t>
            </a:r>
            <a:endParaRPr lang="en-US" altLang="zh-TW" dirty="0">
              <a:latin typeface="+mj-ea"/>
              <a:ea typeface="+mj-ea"/>
            </a:endParaRPr>
          </a:p>
          <a:p>
            <a:pPr algn="ctr"/>
            <a:r>
              <a:rPr lang="en-US" altLang="zh-TW" dirty="0">
                <a:latin typeface="+mj-ea"/>
                <a:ea typeface="+mj-ea"/>
              </a:rPr>
              <a:t>(</a:t>
            </a:r>
            <a:r>
              <a:rPr lang="zh-TW" altLang="en-US" dirty="0">
                <a:latin typeface="+mj-ea"/>
                <a:ea typeface="+mj-ea"/>
              </a:rPr>
              <a:t>完全免試、就近入學</a:t>
            </a:r>
            <a:r>
              <a:rPr lang="en-US" altLang="zh-TW" dirty="0">
                <a:latin typeface="+mj-ea"/>
                <a:ea typeface="+mj-ea"/>
              </a:rPr>
              <a:t>)</a:t>
            </a:r>
            <a:endParaRPr lang="zh-TW" altLang="en-US" dirty="0">
              <a:latin typeface="+mj-ea"/>
              <a:ea typeface="+mj-ea"/>
            </a:endParaRPr>
          </a:p>
        </p:txBody>
      </p:sp>
      <p:sp>
        <p:nvSpPr>
          <p:cNvPr id="13" name="文字方塊 12"/>
          <p:cNvSpPr txBox="1"/>
          <p:nvPr/>
        </p:nvSpPr>
        <p:spPr>
          <a:xfrm>
            <a:off x="5762652" y="2318313"/>
            <a:ext cx="1287893" cy="400110"/>
          </a:xfrm>
          <a:prstGeom prst="rect">
            <a:avLst/>
          </a:prstGeom>
          <a:noFill/>
        </p:spPr>
        <p:txBody>
          <a:bodyPr wrap="square" rtlCol="0">
            <a:spAutoFit/>
          </a:bodyPr>
          <a:lstStyle/>
          <a:p>
            <a:r>
              <a:rPr lang="zh-TW" altLang="en-US" sz="2000" b="1" dirty="0">
                <a:solidFill>
                  <a:schemeClr val="accent5">
                    <a:lumMod val="75000"/>
                  </a:schemeClr>
                </a:solidFill>
              </a:rPr>
              <a:t>多元適性</a:t>
            </a:r>
          </a:p>
        </p:txBody>
      </p:sp>
      <p:sp>
        <p:nvSpPr>
          <p:cNvPr id="14" name="文字方塊 13"/>
          <p:cNvSpPr txBox="1"/>
          <p:nvPr/>
        </p:nvSpPr>
        <p:spPr>
          <a:xfrm>
            <a:off x="4377067" y="3010133"/>
            <a:ext cx="1575146" cy="338554"/>
          </a:xfrm>
          <a:prstGeom prst="rect">
            <a:avLst/>
          </a:prstGeom>
          <a:noFill/>
        </p:spPr>
        <p:txBody>
          <a:bodyPr wrap="square" rtlCol="0">
            <a:spAutoFit/>
          </a:bodyPr>
          <a:lstStyle/>
          <a:p>
            <a:pPr algn="ctr"/>
            <a:r>
              <a:rPr lang="zh-TW" altLang="en-US" sz="1600" b="1" dirty="0"/>
              <a:t>高級中等學校</a:t>
            </a:r>
          </a:p>
        </p:txBody>
      </p:sp>
      <p:sp>
        <p:nvSpPr>
          <p:cNvPr id="15" name="文字方塊 14"/>
          <p:cNvSpPr txBox="1"/>
          <p:nvPr/>
        </p:nvSpPr>
        <p:spPr>
          <a:xfrm>
            <a:off x="6883011" y="3010133"/>
            <a:ext cx="1575146" cy="338554"/>
          </a:xfrm>
          <a:prstGeom prst="rect">
            <a:avLst/>
          </a:prstGeom>
          <a:noFill/>
        </p:spPr>
        <p:txBody>
          <a:bodyPr wrap="square" rtlCol="0">
            <a:spAutoFit/>
          </a:bodyPr>
          <a:lstStyle/>
          <a:p>
            <a:pPr algn="ctr"/>
            <a:r>
              <a:rPr lang="zh-TW" altLang="en-US" sz="1600" b="1" dirty="0"/>
              <a:t>高級中等學校</a:t>
            </a:r>
          </a:p>
        </p:txBody>
      </p:sp>
      <p:sp>
        <p:nvSpPr>
          <p:cNvPr id="16" name="文字方塊 15"/>
          <p:cNvSpPr txBox="1"/>
          <p:nvPr/>
        </p:nvSpPr>
        <p:spPr>
          <a:xfrm>
            <a:off x="3575489" y="5066604"/>
            <a:ext cx="787573" cy="338554"/>
          </a:xfrm>
          <a:prstGeom prst="rect">
            <a:avLst/>
          </a:prstGeom>
          <a:noFill/>
        </p:spPr>
        <p:txBody>
          <a:bodyPr wrap="square" rtlCol="0">
            <a:spAutoFit/>
          </a:bodyPr>
          <a:lstStyle/>
          <a:p>
            <a:r>
              <a:rPr lang="zh-TW" altLang="en-US" sz="1600" dirty="0"/>
              <a:t>國中</a:t>
            </a:r>
          </a:p>
        </p:txBody>
      </p:sp>
      <p:sp>
        <p:nvSpPr>
          <p:cNvPr id="17" name="文字方塊 16"/>
          <p:cNvSpPr txBox="1"/>
          <p:nvPr/>
        </p:nvSpPr>
        <p:spPr>
          <a:xfrm>
            <a:off x="5164640" y="5066604"/>
            <a:ext cx="787573" cy="338554"/>
          </a:xfrm>
          <a:prstGeom prst="rect">
            <a:avLst/>
          </a:prstGeom>
          <a:noFill/>
        </p:spPr>
        <p:txBody>
          <a:bodyPr wrap="square" rtlCol="0">
            <a:spAutoFit/>
          </a:bodyPr>
          <a:lstStyle/>
          <a:p>
            <a:r>
              <a:rPr lang="zh-TW" altLang="en-US" sz="1600" dirty="0"/>
              <a:t>國中</a:t>
            </a:r>
          </a:p>
        </p:txBody>
      </p:sp>
      <p:sp>
        <p:nvSpPr>
          <p:cNvPr id="18" name="文字方塊 17"/>
          <p:cNvSpPr txBox="1"/>
          <p:nvPr/>
        </p:nvSpPr>
        <p:spPr>
          <a:xfrm>
            <a:off x="6756750" y="5106692"/>
            <a:ext cx="787573" cy="338554"/>
          </a:xfrm>
          <a:prstGeom prst="rect">
            <a:avLst/>
          </a:prstGeom>
          <a:noFill/>
        </p:spPr>
        <p:txBody>
          <a:bodyPr wrap="square" rtlCol="0">
            <a:spAutoFit/>
          </a:bodyPr>
          <a:lstStyle/>
          <a:p>
            <a:r>
              <a:rPr lang="zh-TW" altLang="en-US" sz="1600" dirty="0"/>
              <a:t>國中</a:t>
            </a:r>
          </a:p>
        </p:txBody>
      </p:sp>
      <p:sp>
        <p:nvSpPr>
          <p:cNvPr id="19" name="文字方塊 18"/>
          <p:cNvSpPr txBox="1"/>
          <p:nvPr/>
        </p:nvSpPr>
        <p:spPr>
          <a:xfrm>
            <a:off x="8374433" y="5106692"/>
            <a:ext cx="787573" cy="338554"/>
          </a:xfrm>
          <a:prstGeom prst="rect">
            <a:avLst/>
          </a:prstGeom>
          <a:noFill/>
        </p:spPr>
        <p:txBody>
          <a:bodyPr wrap="square" rtlCol="0">
            <a:spAutoFit/>
          </a:bodyPr>
          <a:lstStyle/>
          <a:p>
            <a:r>
              <a:rPr lang="zh-TW" altLang="en-US" sz="1600" dirty="0"/>
              <a:t>國中</a:t>
            </a:r>
          </a:p>
        </p:txBody>
      </p:sp>
      <p:sp>
        <p:nvSpPr>
          <p:cNvPr id="20" name="文字方塊 19"/>
          <p:cNvSpPr txBox="1"/>
          <p:nvPr/>
        </p:nvSpPr>
        <p:spPr>
          <a:xfrm>
            <a:off x="5024765" y="5971164"/>
            <a:ext cx="3102538" cy="400110"/>
          </a:xfrm>
          <a:prstGeom prst="rect">
            <a:avLst/>
          </a:prstGeom>
          <a:noFill/>
        </p:spPr>
        <p:txBody>
          <a:bodyPr wrap="square" rtlCol="0">
            <a:spAutoFit/>
          </a:bodyPr>
          <a:lstStyle/>
          <a:p>
            <a:r>
              <a:rPr lang="zh-TW" altLang="en-US" sz="2000" b="1" dirty="0">
                <a:solidFill>
                  <a:srgbClr val="0070C0"/>
                </a:solidFill>
              </a:rPr>
              <a:t>國中學生適性學習與發展</a:t>
            </a:r>
          </a:p>
        </p:txBody>
      </p:sp>
      <p:sp>
        <p:nvSpPr>
          <p:cNvPr id="21" name="文字方塊 20"/>
          <p:cNvSpPr txBox="1"/>
          <p:nvPr/>
        </p:nvSpPr>
        <p:spPr>
          <a:xfrm>
            <a:off x="2755786" y="3174105"/>
            <a:ext cx="738664" cy="1410422"/>
          </a:xfrm>
          <a:prstGeom prst="rect">
            <a:avLst/>
          </a:prstGeom>
          <a:noFill/>
        </p:spPr>
        <p:txBody>
          <a:bodyPr vert="eaVert" wrap="square" rtlCol="0">
            <a:spAutoFit/>
          </a:bodyPr>
          <a:lstStyle/>
          <a:p>
            <a:r>
              <a:rPr lang="zh-TW" altLang="en-US" dirty="0">
                <a:solidFill>
                  <a:srgbClr val="FF6600"/>
                </a:solidFill>
                <a:latin typeface="+mj-ea"/>
                <a:ea typeface="+mj-ea"/>
              </a:rPr>
              <a:t>國高中聯盟</a:t>
            </a:r>
            <a:endParaRPr lang="en-US" altLang="zh-TW" dirty="0">
              <a:solidFill>
                <a:srgbClr val="FF6600"/>
              </a:solidFill>
              <a:latin typeface="+mj-ea"/>
              <a:ea typeface="+mj-ea"/>
            </a:endParaRPr>
          </a:p>
          <a:p>
            <a:r>
              <a:rPr lang="zh-TW" altLang="en-US" dirty="0">
                <a:solidFill>
                  <a:srgbClr val="FF6600"/>
                </a:solidFill>
                <a:latin typeface="+mj-ea"/>
                <a:ea typeface="+mj-ea"/>
              </a:rPr>
              <a:t>六年一貫</a:t>
            </a:r>
          </a:p>
        </p:txBody>
      </p:sp>
      <p:sp>
        <p:nvSpPr>
          <p:cNvPr id="22" name="文字方塊 21"/>
          <p:cNvSpPr txBox="1"/>
          <p:nvPr/>
        </p:nvSpPr>
        <p:spPr>
          <a:xfrm>
            <a:off x="9277850" y="3174105"/>
            <a:ext cx="738664" cy="1410422"/>
          </a:xfrm>
          <a:prstGeom prst="rect">
            <a:avLst/>
          </a:prstGeom>
          <a:noFill/>
        </p:spPr>
        <p:txBody>
          <a:bodyPr vert="eaVert" wrap="square" rtlCol="0">
            <a:spAutoFit/>
          </a:bodyPr>
          <a:lstStyle/>
          <a:p>
            <a:r>
              <a:rPr lang="zh-TW" altLang="en-US" dirty="0">
                <a:solidFill>
                  <a:srgbClr val="FF00FF"/>
                </a:solidFill>
                <a:latin typeface="+mj-ea"/>
                <a:ea typeface="+mj-ea"/>
              </a:rPr>
              <a:t>國高職聯盟</a:t>
            </a:r>
            <a:endParaRPr lang="en-US" altLang="zh-TW" dirty="0">
              <a:solidFill>
                <a:srgbClr val="FF00FF"/>
              </a:solidFill>
              <a:latin typeface="+mj-ea"/>
              <a:ea typeface="+mj-ea"/>
            </a:endParaRPr>
          </a:p>
          <a:p>
            <a:r>
              <a:rPr lang="zh-TW" altLang="en-US" dirty="0">
                <a:solidFill>
                  <a:srgbClr val="FF00FF"/>
                </a:solidFill>
                <a:latin typeface="+mj-ea"/>
                <a:ea typeface="+mj-ea"/>
              </a:rPr>
              <a:t>六年一貫</a:t>
            </a:r>
          </a:p>
        </p:txBody>
      </p:sp>
      <p:cxnSp>
        <p:nvCxnSpPr>
          <p:cNvPr id="24" name="直線接點 23"/>
          <p:cNvCxnSpPr/>
          <p:nvPr/>
        </p:nvCxnSpPr>
        <p:spPr>
          <a:xfrm flipH="1">
            <a:off x="4240520" y="3731509"/>
            <a:ext cx="1066310" cy="92700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317042" y="3704015"/>
            <a:ext cx="335361" cy="89405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a:endCxn id="10" idx="0"/>
          </p:cNvCxnSpPr>
          <p:nvPr/>
        </p:nvCxnSpPr>
        <p:spPr>
          <a:xfrm>
            <a:off x="5317042" y="3692557"/>
            <a:ext cx="1733504" cy="9232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5372492" y="3715009"/>
            <a:ext cx="3060058" cy="9321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4280338" y="3731509"/>
            <a:ext cx="3263495" cy="90964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5685012" y="3745242"/>
            <a:ext cx="1869034" cy="8867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endCxn id="10" idx="0"/>
          </p:cNvCxnSpPr>
          <p:nvPr/>
        </p:nvCxnSpPr>
        <p:spPr>
          <a:xfrm flipH="1">
            <a:off x="7050546" y="3731199"/>
            <a:ext cx="502893" cy="88464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7539134" y="3745242"/>
            <a:ext cx="906877" cy="89305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382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4" y="234111"/>
            <a:ext cx="10058400" cy="918283"/>
          </a:xfrm>
        </p:spPr>
        <p:txBody>
          <a:bodyPr/>
          <a:lstStyle/>
          <a:p>
            <a:pPr algn="ctr"/>
            <a:r>
              <a:rPr lang="zh-TW" altLang="en-US" dirty="0"/>
              <a:t>學習區完全免試入學辦理方式</a:t>
            </a:r>
          </a:p>
        </p:txBody>
      </p:sp>
      <p:graphicFrame>
        <p:nvGraphicFramePr>
          <p:cNvPr id="3" name="資料庫圖表 2"/>
          <p:cNvGraphicFramePr/>
          <p:nvPr>
            <p:extLst>
              <p:ext uri="{D42A27DB-BD31-4B8C-83A1-F6EECF244321}">
                <p14:modId xmlns:p14="http://schemas.microsoft.com/office/powerpoint/2010/main" val="661485500"/>
              </p:ext>
            </p:extLst>
          </p:nvPr>
        </p:nvGraphicFramePr>
        <p:xfrm>
          <a:off x="851770" y="826718"/>
          <a:ext cx="10659649" cy="621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745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9952" y="0"/>
            <a:ext cx="10058400" cy="1043543"/>
          </a:xfrm>
        </p:spPr>
        <p:txBody>
          <a:bodyPr>
            <a:normAutofit/>
          </a:bodyPr>
          <a:lstStyle/>
          <a:p>
            <a:pPr algn="ctr"/>
            <a:r>
              <a:rPr lang="zh-TW" altLang="en-US" dirty="0">
                <a:latin typeface="+mj-ea"/>
              </a:rPr>
              <a:t>臺北市</a:t>
            </a:r>
            <a:r>
              <a:rPr lang="en-US" altLang="zh-TW" dirty="0">
                <a:latin typeface="+mj-ea"/>
              </a:rPr>
              <a:t>113</a:t>
            </a:r>
            <a:r>
              <a:rPr lang="zh-TW" altLang="en-US" dirty="0">
                <a:latin typeface="+mj-ea"/>
              </a:rPr>
              <a:t>學年度完全免試入學</a:t>
            </a:r>
          </a:p>
        </p:txBody>
      </p:sp>
      <p:sp>
        <p:nvSpPr>
          <p:cNvPr id="3" name="矩形 2"/>
          <p:cNvSpPr/>
          <p:nvPr/>
        </p:nvSpPr>
        <p:spPr>
          <a:xfrm>
            <a:off x="920579" y="1047426"/>
            <a:ext cx="10457145" cy="6272486"/>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招生方式：單點辦理</a:t>
            </a:r>
            <a:r>
              <a:rPr kumimoji="1" lang="en-US" altLang="zh-TW" sz="2800" b="1" dirty="0">
                <a:latin typeface="微軟正黑體" panose="020B0604030504040204" pitchFamily="34" charset="-120"/>
                <a:ea typeface="微軟正黑體" panose="020B0604030504040204" pitchFamily="34" charset="-120"/>
              </a:rPr>
              <a:t>—</a:t>
            </a:r>
            <a:r>
              <a:rPr kumimoji="1" lang="zh-TW" altLang="en-US" sz="2800" b="1" dirty="0">
                <a:latin typeface="微軟正黑體" panose="020B0604030504040204" pitchFamily="34" charset="-120"/>
                <a:ea typeface="微軟正黑體" panose="020B0604030504040204" pitchFamily="34" charset="-120"/>
              </a:rPr>
              <a:t>單校單科</a:t>
            </a:r>
            <a:endParaRPr kumimoji="1" lang="en-US" altLang="zh-TW" sz="28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600" b="1" dirty="0">
                <a:solidFill>
                  <a:srgbClr val="0070C0"/>
                </a:solidFill>
                <a:latin typeface="+mj-ea"/>
              </a:rPr>
              <a:t>泰北高中</a:t>
            </a:r>
            <a:r>
              <a:rPr kumimoji="1" lang="zh-TW" altLang="en-US" sz="2600" b="1" dirty="0">
                <a:solidFill>
                  <a:srgbClr val="0070C0"/>
                </a:solidFill>
                <a:latin typeface="+mj-ea"/>
                <a:ea typeface="+mj-ea"/>
              </a:rPr>
              <a:t>                </a:t>
            </a:r>
            <a:r>
              <a:rPr kumimoji="1" lang="en-US" altLang="zh-TW" sz="2600" b="1" dirty="0">
                <a:solidFill>
                  <a:srgbClr val="0070C0"/>
                </a:solidFill>
                <a:latin typeface="+mj-ea"/>
                <a:ea typeface="+mj-ea"/>
              </a:rPr>
              <a:t>7.</a:t>
            </a:r>
            <a:r>
              <a:rPr kumimoji="1" lang="zh-TW" altLang="en-US" sz="2600" b="1" dirty="0">
                <a:solidFill>
                  <a:srgbClr val="0070C0"/>
                </a:solidFill>
                <a:latin typeface="+mj-ea"/>
                <a:ea typeface="+mj-ea"/>
              </a:rPr>
              <a:t> 協和祐德高中</a:t>
            </a:r>
            <a:endParaRPr kumimoji="1"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rPr>
              <a:t>喬治工商</a:t>
            </a:r>
            <a:endParaRPr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rPr>
              <a:t>景文高中</a:t>
            </a:r>
            <a:endParaRPr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rPr>
              <a:t>強恕高中</a:t>
            </a:r>
            <a:endParaRPr kumimoji="1"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ea typeface="+mj-ea"/>
              </a:rPr>
              <a:t>金甌女中</a:t>
            </a:r>
            <a:endParaRPr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ea typeface="+mj-ea"/>
              </a:rPr>
              <a:t>東方工商</a:t>
            </a:r>
            <a:endParaRPr lang="en-US" altLang="zh-TW" sz="2600" b="1" dirty="0">
              <a:solidFill>
                <a:srgbClr val="0070C0"/>
              </a:solidFill>
              <a:latin typeface="+mj-ea"/>
              <a:ea typeface="+mj-ea"/>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重要日程：</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dirty="0">
                <a:latin typeface="+mj-ea"/>
                <a:ea typeface="+mj-ea"/>
              </a:rPr>
              <a:t>報名時間：</a:t>
            </a:r>
            <a:r>
              <a:rPr kumimoji="1" lang="en-US" altLang="zh-TW" sz="2400" dirty="0">
                <a:latin typeface="+mj-ea"/>
                <a:ea typeface="+mj-ea"/>
              </a:rPr>
              <a:t>113</a:t>
            </a:r>
            <a:r>
              <a:rPr kumimoji="1" lang="zh-TW" altLang="en-US" sz="2400" dirty="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a:latin typeface="+mj-ea"/>
                <a:ea typeface="+mj-ea"/>
              </a:rPr>
              <a:t>7</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二</a:t>
            </a:r>
            <a:r>
              <a:rPr kumimoji="1" lang="en-US" altLang="zh-TW" sz="2400" dirty="0">
                <a:latin typeface="+mj-ea"/>
                <a:ea typeface="+mj-ea"/>
              </a:rPr>
              <a:t>)</a:t>
            </a:r>
            <a:r>
              <a:rPr kumimoji="1" lang="zh-TW" altLang="en-US" sz="2400" dirty="0">
                <a:latin typeface="+mj-ea"/>
                <a:ea typeface="+mj-ea"/>
              </a:rPr>
              <a:t>至</a:t>
            </a:r>
            <a:r>
              <a:rPr kumimoji="1" lang="en-US" altLang="zh-TW" sz="2400" dirty="0">
                <a:latin typeface="+mj-ea"/>
                <a:ea typeface="+mj-ea"/>
              </a:rPr>
              <a:t>8</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三</a:t>
            </a:r>
            <a:r>
              <a:rPr kumimoji="1" lang="en-US" altLang="zh-TW" sz="2400" dirty="0">
                <a:latin typeface="+mj-ea"/>
                <a:ea typeface="+mj-ea"/>
              </a:rPr>
              <a:t>)</a:t>
            </a:r>
            <a:r>
              <a:rPr kumimoji="1" lang="zh-TW" altLang="en-US" sz="2200" dirty="0">
                <a:latin typeface="+mj-ea"/>
                <a:ea typeface="+mj-ea"/>
              </a:rPr>
              <a:t>上午</a:t>
            </a:r>
            <a:r>
              <a:rPr kumimoji="1" lang="en-US" altLang="zh-TW" sz="2200" dirty="0">
                <a:latin typeface="+mj-ea"/>
                <a:ea typeface="+mj-ea"/>
              </a:rPr>
              <a:t>9</a:t>
            </a:r>
            <a:r>
              <a:rPr kumimoji="1" lang="zh-TW" altLang="en-US" sz="2200" dirty="0">
                <a:latin typeface="+mj-ea"/>
                <a:ea typeface="+mj-ea"/>
              </a:rPr>
              <a:t>時至</a:t>
            </a:r>
            <a:r>
              <a:rPr kumimoji="1" lang="en-US" altLang="zh-TW" sz="2200" dirty="0">
                <a:latin typeface="+mj-ea"/>
                <a:ea typeface="+mj-ea"/>
              </a:rPr>
              <a:t>12</a:t>
            </a:r>
            <a:r>
              <a:rPr kumimoji="1" lang="zh-TW" altLang="en-US" sz="2200" dirty="0">
                <a:latin typeface="+mj-ea"/>
                <a:ea typeface="+mj-ea"/>
              </a:rPr>
              <a:t>時，下午</a:t>
            </a:r>
            <a:r>
              <a:rPr kumimoji="1" lang="en-US" altLang="zh-TW" sz="2200" dirty="0">
                <a:latin typeface="+mj-ea"/>
                <a:ea typeface="+mj-ea"/>
              </a:rPr>
              <a:t>1</a:t>
            </a:r>
            <a:r>
              <a:rPr kumimoji="1" lang="zh-TW" altLang="en-US" sz="2200" dirty="0">
                <a:latin typeface="+mj-ea"/>
                <a:ea typeface="+mj-ea"/>
              </a:rPr>
              <a:t>時至</a:t>
            </a:r>
            <a:r>
              <a:rPr kumimoji="1" lang="en-US" altLang="zh-TW" sz="2200" dirty="0">
                <a:latin typeface="+mj-ea"/>
                <a:ea typeface="+mj-ea"/>
              </a:rPr>
              <a:t>4</a:t>
            </a:r>
            <a:r>
              <a:rPr kumimoji="1" lang="zh-TW" altLang="en-US" sz="2200" dirty="0">
                <a:latin typeface="+mj-ea"/>
                <a:ea typeface="+mj-ea"/>
              </a:rPr>
              <a:t>時。</a:t>
            </a:r>
            <a:endParaRPr kumimoji="1" lang="en-US" altLang="zh-TW" sz="2200" dirty="0">
              <a:latin typeface="+mj-ea"/>
              <a:ea typeface="+mj-ea"/>
            </a:endParaRPr>
          </a:p>
          <a:p>
            <a:pPr marL="914400" lvl="1" indent="-457200">
              <a:buFont typeface="+mj-lt"/>
              <a:buAutoNum type="arabicPeriod"/>
            </a:pPr>
            <a:r>
              <a:rPr kumimoji="1" lang="zh-TW" altLang="en-US" sz="2400" dirty="0">
                <a:latin typeface="+mj-ea"/>
                <a:ea typeface="+mj-ea"/>
              </a:rPr>
              <a:t>公告錄取：</a:t>
            </a:r>
            <a:r>
              <a:rPr kumimoji="1" lang="en-US" altLang="zh-TW" sz="2400" dirty="0">
                <a:latin typeface="+mj-ea"/>
                <a:ea typeface="+mj-ea"/>
              </a:rPr>
              <a:t>113</a:t>
            </a:r>
            <a:r>
              <a:rPr kumimoji="1" lang="zh-TW" altLang="en-US" sz="2400" dirty="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a:latin typeface="+mj-ea"/>
                <a:ea typeface="+mj-ea"/>
              </a:rPr>
              <a:t>16</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四</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914400" lvl="1" indent="-457200">
              <a:buFont typeface="+mj-lt"/>
              <a:buAutoNum type="arabicPeriod"/>
            </a:pPr>
            <a:r>
              <a:rPr kumimoji="1" lang="zh-TW" altLang="en-US" sz="2400" dirty="0">
                <a:latin typeface="+mj-ea"/>
                <a:ea typeface="+mj-ea"/>
              </a:rPr>
              <a:t>報到時間：</a:t>
            </a:r>
            <a:r>
              <a:rPr kumimoji="1" lang="en-US" altLang="zh-TW" sz="2400" dirty="0">
                <a:latin typeface="+mj-ea"/>
                <a:ea typeface="+mj-ea"/>
              </a:rPr>
              <a:t>113</a:t>
            </a:r>
            <a:r>
              <a:rPr kumimoji="1" lang="zh-TW" altLang="en-US" sz="2400" dirty="0">
                <a:latin typeface="+mj-ea"/>
                <a:ea typeface="+mj-ea"/>
              </a:rPr>
              <a:t>年</a:t>
            </a:r>
            <a:r>
              <a:rPr kumimoji="1" lang="en-US" altLang="zh-TW" sz="2400" dirty="0">
                <a:latin typeface="+mj-ea"/>
                <a:ea typeface="+mj-ea"/>
              </a:rPr>
              <a:t>6</a:t>
            </a:r>
            <a:r>
              <a:rPr kumimoji="1" lang="zh-TW" altLang="en-US" sz="2400" dirty="0">
                <a:latin typeface="+mj-ea"/>
                <a:ea typeface="+mj-ea"/>
              </a:rPr>
              <a:t>月</a:t>
            </a:r>
            <a:r>
              <a:rPr kumimoji="1" lang="en-US" altLang="zh-TW" sz="2400" dirty="0">
                <a:latin typeface="+mj-ea"/>
                <a:ea typeface="+mj-ea"/>
              </a:rPr>
              <a:t>17</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一</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9</a:t>
            </a:r>
            <a:r>
              <a:rPr kumimoji="1" lang="zh-TW" altLang="en-US" sz="2400" dirty="0">
                <a:latin typeface="+mj-ea"/>
                <a:ea typeface="+mj-ea"/>
              </a:rPr>
              <a:t>時至</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342900" indent="-342900">
              <a:buFont typeface="Wingdings" panose="05000000000000000000" pitchFamily="2" charset="2"/>
              <a:buChar char="l"/>
            </a:pPr>
            <a:endParaRPr kumimoji="1" lang="en-US" altLang="zh-TW" sz="2800" b="1" dirty="0">
              <a:latin typeface="微軟正黑體" panose="020B0604030504040204" pitchFamily="34" charset="-120"/>
              <a:ea typeface="微軟正黑體" panose="020B0604030504040204" pitchFamily="34" charset="-120"/>
            </a:endParaRPr>
          </a:p>
          <a:p>
            <a:pPr lvl="0">
              <a:spcBef>
                <a:spcPct val="20000"/>
              </a:spcBef>
              <a:defRPr/>
            </a:pPr>
            <a:endParaRPr lang="en-US" altLang="zh-TW" sz="28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社交網路">
            <a:extLst>
              <a:ext uri="{FF2B5EF4-FFF2-40B4-BE49-F238E27FC236}">
                <a16:creationId xmlns:a16="http://schemas.microsoft.com/office/drawing/2014/main" id="{9F5BA866-0575-4F36-9FFC-E32BBAF17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2336" y="2502567"/>
            <a:ext cx="1532021" cy="1532021"/>
          </a:xfrm>
          <a:prstGeom prst="rect">
            <a:avLst/>
          </a:prstGeom>
        </p:spPr>
      </p:pic>
    </p:spTree>
    <p:extLst>
      <p:ext uri="{BB962C8B-B14F-4D97-AF65-F5344CB8AC3E}">
        <p14:creationId xmlns:p14="http://schemas.microsoft.com/office/powerpoint/2010/main" val="283252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學術傾向</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科學班甄選入學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特色招生考試分發入學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831436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科學班甄選入學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03666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9848" y="484632"/>
            <a:ext cx="10058400" cy="1135824"/>
          </a:xfrm>
        </p:spPr>
        <p:txBody>
          <a:bodyPr/>
          <a:lstStyle/>
          <a:p>
            <a:pPr algn="ctr"/>
            <a:r>
              <a:rPr lang="zh-TW" altLang="en-US" dirty="0"/>
              <a:t>科學班設班目的</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737214" y="1934653"/>
            <a:ext cx="8925916"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提供具</a:t>
            </a:r>
            <a:r>
              <a:rPr lang="zh-TW" altLang="zh-TW" sz="2800" b="1" dirty="0">
                <a:solidFill>
                  <a:srgbClr val="FF0000"/>
                </a:solidFill>
                <a:latin typeface="微軟正黑體" panose="020B0604030504040204" pitchFamily="34" charset="-120"/>
                <a:ea typeface="微軟正黑體" panose="020B0604030504040204" pitchFamily="34" charset="-120"/>
              </a:rPr>
              <a:t>科學潛能</a:t>
            </a:r>
            <a:r>
              <a:rPr lang="zh-TW" altLang="zh-TW" sz="2800" dirty="0">
                <a:latin typeface="微軟正黑體" panose="020B0604030504040204" pitchFamily="34" charset="-120"/>
                <a:ea typeface="微軟正黑體" panose="020B0604030504040204" pitchFamily="34" charset="-120"/>
              </a:rPr>
              <a:t>之高級中等學校優秀學生適性發展機會。</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開設及發展特殊科學教育學程，提供優越之教學環境及卓越師資，培養學生從事個別科學研究之能力和創造力，充分發揮天賦潛能。</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培育兼具人文素養與科學專業知能之科學傑出人才，厚植國家之高素質科技人才及國家競爭力。</a:t>
            </a:r>
            <a:endParaRPr lang="zh-TW" altLang="en-US" sz="28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試管">
            <a:extLst>
              <a:ext uri="{FF2B5EF4-FFF2-40B4-BE49-F238E27FC236}">
                <a16:creationId xmlns:a16="http://schemas.microsoft.com/office/drawing/2014/main" id="{4EFFC9D0-F8C7-4168-97D0-8482F2DAB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163" y="5422702"/>
            <a:ext cx="1258707" cy="1258707"/>
          </a:xfrm>
          <a:prstGeom prst="rect">
            <a:avLst/>
          </a:prstGeom>
        </p:spPr>
      </p:pic>
    </p:spTree>
    <p:extLst>
      <p:ext uri="{BB962C8B-B14F-4D97-AF65-F5344CB8AC3E}">
        <p14:creationId xmlns:p14="http://schemas.microsoft.com/office/powerpoint/2010/main" val="1978773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b="1" dirty="0">
                <a:solidFill>
                  <a:srgbClr val="FF0000"/>
                </a:solidFill>
                <a:latin typeface="微軟正黑體" panose="020B0604030504040204" pitchFamily="34" charset="-120"/>
                <a:ea typeface="微軟正黑體" panose="020B0604030504040204" pitchFamily="34" charset="-120"/>
              </a:rPr>
              <a:t>合作大學</a:t>
            </a:r>
            <a:r>
              <a:rPr lang="zh-TW" altLang="en-US" sz="2400" dirty="0">
                <a:latin typeface="微軟正黑體" panose="020B0604030504040204" pitchFamily="34" charset="-120"/>
                <a:ea typeface="微軟正黑體" panose="020B0604030504040204" pitchFamily="34" charset="-120"/>
              </a:rPr>
              <a:t>與</a:t>
            </a:r>
            <a:r>
              <a:rPr lang="zh-TW" altLang="en-US" sz="2400" b="1" dirty="0">
                <a:solidFill>
                  <a:srgbClr val="FF0000"/>
                </a:solidFill>
                <a:latin typeface="微軟正黑體" panose="020B0604030504040204" pitchFamily="34" charset="-120"/>
                <a:ea typeface="微軟正黑體" panose="020B0604030504040204" pitchFamily="34" charset="-120"/>
              </a:rPr>
              <a:t>設班高級中學</a:t>
            </a:r>
            <a:r>
              <a:rPr lang="zh-TW" altLang="en-US" sz="2400" dirty="0">
                <a:latin typeface="微軟正黑體" panose="020B0604030504040204" pitchFamily="34" charset="-120"/>
                <a:ea typeface="微軟正黑體" panose="020B0604030504040204" pitchFamily="34" charset="-120"/>
              </a:rPr>
              <a:t>共同規劃。</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科學班課程分二階段：</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第一階段學程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高一及高二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學生應修讀普通高級中學基礎科學相關科目與人文及社會相關領域學分，並得於就讀期間依資賦優異降低入學年齡縮短就業年限相關規定，參加學科免修考試；</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第二階段學程</a:t>
            </a:r>
            <a:r>
              <a:rPr lang="zh-TW" altLang="en-US" sz="2400" dirty="0">
                <a:latin typeface="微軟正黑體" panose="020B0604030504040204" pitchFamily="34" charset="-120"/>
                <a:ea typeface="微軟正黑體" panose="020B0604030504040204" pitchFamily="34" charset="-120"/>
              </a:rPr>
              <a:t>由各高級中學設計科學專業領域科目，邀請合作大學教授至高級中學講授，或直接選修大學開設之相關科目學分。</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科學班學生於修讀第二階段學程期間，在大學教之指導下，進行</a:t>
            </a:r>
            <a:r>
              <a:rPr lang="zh-TW" altLang="en-US" sz="2400" b="1" dirty="0">
                <a:solidFill>
                  <a:srgbClr val="FF0000"/>
                </a:solidFill>
                <a:latin typeface="微軟正黑體" panose="020B0604030504040204" pitchFamily="34" charset="-120"/>
                <a:ea typeface="微軟正黑體" panose="020B0604030504040204" pitchFamily="34" charset="-120"/>
              </a:rPr>
              <a:t>個別科學研究</a:t>
            </a:r>
            <a:r>
              <a:rPr lang="zh-TW" altLang="en-US" sz="2400" dirty="0">
                <a:latin typeface="微軟正黑體" panose="020B0604030504040204" pitchFamily="34" charset="-120"/>
                <a:ea typeface="微軟正黑體" panose="020B0604030504040204" pitchFamily="34" charset="-120"/>
              </a:rPr>
              <a:t>計畫。</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7295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科學班學生於修讀第一階段學程期間，必修科目均及格或表現特殊優異，經學校審查核准者，得報考全國科學班聯合學科資格考試；通過後，始得修讀第二階段學程。</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學生參加全國科學班聯合學科資格考試，所通過之數理科目得申請准予免修。</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學生修讀第二階段學程期間，應在合作大學教師之指導下，完成個別科學研究。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燒杯">
            <a:extLst>
              <a:ext uri="{FF2B5EF4-FFF2-40B4-BE49-F238E27FC236}">
                <a16:creationId xmlns:a16="http://schemas.microsoft.com/office/drawing/2014/main" id="{A31D342A-4CD4-4CC2-B647-27E06FE92D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054" y="5410256"/>
            <a:ext cx="1312505" cy="1312505"/>
          </a:xfrm>
          <a:prstGeom prst="rect">
            <a:avLst/>
          </a:prstGeom>
        </p:spPr>
      </p:pic>
    </p:spTree>
    <p:extLst>
      <p:ext uri="{BB962C8B-B14F-4D97-AF65-F5344CB8AC3E}">
        <p14:creationId xmlns:p14="http://schemas.microsoft.com/office/powerpoint/2010/main" val="172574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108</a:t>
            </a:r>
            <a:r>
              <a:rPr lang="zh-TW" altLang="en-US" sz="6600" dirty="0">
                <a:latin typeface="+mj-ea"/>
              </a:rPr>
              <a:t>課綱</a:t>
            </a:r>
            <a:br>
              <a:rPr lang="en-US" altLang="zh-TW" sz="6600" dirty="0">
                <a:latin typeface="+mj-ea"/>
              </a:rPr>
            </a:br>
            <a:r>
              <a:rPr lang="zh-TW" altLang="en-US" sz="6600" dirty="0">
                <a:latin typeface="+mj-ea"/>
              </a:rPr>
              <a:t>學習歷程檔案</a:t>
            </a:r>
            <a:br>
              <a:rPr lang="en-US" altLang="zh-TW" sz="6600" dirty="0">
                <a:latin typeface="+mj-ea"/>
              </a:rPr>
            </a:br>
            <a:r>
              <a:rPr lang="zh-TW" altLang="en-US" sz="6600" dirty="0">
                <a:latin typeface="+mj-ea"/>
              </a:rPr>
              <a:t>及大學多元入學新方案</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89628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科學班升學進路</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221335" y="1036257"/>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rPr>
              <a:t>科學班學生之畢業學分條件，應修習總學分</a:t>
            </a:r>
            <a:r>
              <a:rPr lang="en-US" altLang="zh-TW" sz="2800" dirty="0">
                <a:latin typeface="微軟正黑體" panose="020B0604030504040204" pitchFamily="34" charset="-120"/>
              </a:rPr>
              <a:t>182</a:t>
            </a:r>
            <a:r>
              <a:rPr lang="zh-TW" altLang="en-US" sz="2800" dirty="0">
                <a:latin typeface="微軟正黑體" panose="020B0604030504040204" pitchFamily="34" charset="-120"/>
              </a:rPr>
              <a:t>學分，學生畢業之最低學分數為</a:t>
            </a:r>
            <a:r>
              <a:rPr lang="en-US" altLang="zh-TW" sz="2800" dirty="0">
                <a:latin typeface="微軟正黑體" panose="020B0604030504040204" pitchFamily="34" charset="-120"/>
              </a:rPr>
              <a:t>150</a:t>
            </a:r>
            <a:r>
              <a:rPr lang="zh-TW" altLang="en-US" sz="2800" dirty="0">
                <a:latin typeface="微軟正黑體" panose="020B0604030504040204" pitchFamily="34" charset="-120"/>
              </a:rPr>
              <a:t>學分成績及格，其中部定必修及校訂必修至少需</a:t>
            </a:r>
            <a:r>
              <a:rPr lang="en-US" altLang="zh-TW" sz="2800" dirty="0">
                <a:latin typeface="微軟正黑體" panose="020B0604030504040204" pitchFamily="34" charset="-120"/>
              </a:rPr>
              <a:t>102</a:t>
            </a:r>
            <a:r>
              <a:rPr lang="zh-TW" altLang="en-US" sz="2800" dirty="0">
                <a:latin typeface="微軟正黑體" panose="020B0604030504040204" pitchFamily="34" charset="-120"/>
              </a:rPr>
              <a:t>學分且成績及格；同時選修學分至少需修習</a:t>
            </a:r>
            <a:r>
              <a:rPr lang="en-US" altLang="zh-TW" sz="2800" dirty="0">
                <a:latin typeface="微軟正黑體" panose="020B0604030504040204" pitchFamily="34" charset="-120"/>
              </a:rPr>
              <a:t>40</a:t>
            </a:r>
            <a:r>
              <a:rPr lang="zh-TW" altLang="en-US" sz="2800" dirty="0">
                <a:latin typeface="微軟正黑體" panose="020B0604030504040204" pitchFamily="34" charset="-120"/>
              </a:rPr>
              <a:t>學分且成績及格。</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科學班學生於就讀期間之學科資格考試成績及個別研究成果得作為「大學多元入學方案」甄選入學之參據。學生於第二階段學程修得之數理科學分及修課證明書，得作為將來進入大學後抵免學分之參考。</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科學班學生就讀期間通過高級中學與合作大學辦理之學科資格考試，未修畢第二階段學程者，其升學仍依「大學多元入學方案」辦理。</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4024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428176"/>
            <a:ext cx="10058400" cy="1135824"/>
          </a:xfrm>
        </p:spPr>
        <p:txBody>
          <a:bodyPr/>
          <a:lstStyle/>
          <a:p>
            <a:pPr algn="ctr"/>
            <a:r>
              <a:rPr lang="zh-TW" altLang="en-US" dirty="0"/>
              <a:t>科學班退場輔導機制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D861B4F5-1AEC-473A-9BDC-6B67F69314CC}"/>
              </a:ext>
            </a:extLst>
          </p:cNvPr>
          <p:cNvSpPr txBox="1">
            <a:spLocks/>
          </p:cNvSpPr>
          <p:nvPr/>
        </p:nvSpPr>
        <p:spPr>
          <a:xfrm>
            <a:off x="2253830" y="1320179"/>
            <a:ext cx="8186534" cy="292773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457200" indent="-457200">
              <a:buFont typeface="Wingdings" panose="05000000000000000000" pitchFamily="2" charset="2"/>
              <a:buChar char="l"/>
            </a:pPr>
            <a:r>
              <a:rPr lang="zh-TW" altLang="en-US" sz="3200" dirty="0">
                <a:solidFill>
                  <a:prstClr val="black"/>
                </a:solidFill>
                <a:latin typeface="微軟正黑體" panose="020B0604030504040204" pitchFamily="34" charset="-120"/>
              </a:rPr>
              <a:t>科學班學生就讀期間，因學習適應、生涯規劃考量、或未通過學科資格考試等因素，無法繼續第二階段學程者，</a:t>
            </a:r>
            <a:r>
              <a:rPr lang="zh-TW" altLang="en-US" sz="3200" b="1" dirty="0">
                <a:solidFill>
                  <a:srgbClr val="FF0000"/>
                </a:solidFill>
                <a:latin typeface="微軟正黑體" panose="020B0604030504040204" pitchFamily="34" charset="-120"/>
              </a:rPr>
              <a:t>得轉介校內其他班級</a:t>
            </a:r>
            <a:r>
              <a:rPr lang="zh-TW" altLang="en-US" sz="3200" dirty="0">
                <a:solidFill>
                  <a:prstClr val="black"/>
                </a:solidFill>
                <a:latin typeface="微軟正黑體" panose="020B0604030504040204" pitchFamily="34" charset="-120"/>
              </a:rPr>
              <a:t>就讀。</a:t>
            </a:r>
          </a:p>
        </p:txBody>
      </p:sp>
      <p:pic>
        <p:nvPicPr>
          <p:cNvPr id="7" name="圖形 6" descr="科學家">
            <a:extLst>
              <a:ext uri="{FF2B5EF4-FFF2-40B4-BE49-F238E27FC236}">
                <a16:creationId xmlns:a16="http://schemas.microsoft.com/office/drawing/2014/main" id="{75A75EE5-77BC-49F2-B9F7-770282C49F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4" y="5065445"/>
            <a:ext cx="1430073" cy="1430073"/>
          </a:xfrm>
          <a:prstGeom prst="rect">
            <a:avLst/>
          </a:prstGeom>
        </p:spPr>
      </p:pic>
    </p:spTree>
    <p:extLst>
      <p:ext uri="{BB962C8B-B14F-4D97-AF65-F5344CB8AC3E}">
        <p14:creationId xmlns:p14="http://schemas.microsoft.com/office/powerpoint/2010/main" val="3634967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4020" y="195265"/>
            <a:ext cx="10058400" cy="1274720"/>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學年度辦理科學班甄選入學學校</a:t>
            </a:r>
          </a:p>
        </p:txBody>
      </p:sp>
      <p:graphicFrame>
        <p:nvGraphicFramePr>
          <p:cNvPr id="3" name="表格 2"/>
          <p:cNvGraphicFramePr>
            <a:graphicFrameLocks noGrp="1"/>
          </p:cNvGraphicFramePr>
          <p:nvPr>
            <p:extLst>
              <p:ext uri="{D42A27DB-BD31-4B8C-83A1-F6EECF244321}">
                <p14:modId xmlns:p14="http://schemas.microsoft.com/office/powerpoint/2010/main" val="2621272042"/>
              </p:ext>
            </p:extLst>
          </p:nvPr>
        </p:nvGraphicFramePr>
        <p:xfrm>
          <a:off x="998655" y="1469985"/>
          <a:ext cx="10750758" cy="4419600"/>
        </p:xfrm>
        <a:graphic>
          <a:graphicData uri="http://schemas.openxmlformats.org/drawingml/2006/table">
            <a:tbl>
              <a:tblPr firstRow="1" bandRow="1">
                <a:tableStyleId>{5C22544A-7EE6-4342-B048-85BDC9FD1C3A}</a:tableStyleId>
              </a:tblPr>
              <a:tblGrid>
                <a:gridCol w="949755">
                  <a:extLst>
                    <a:ext uri="{9D8B030D-6E8A-4147-A177-3AD203B41FA5}">
                      <a16:colId xmlns:a16="http://schemas.microsoft.com/office/drawing/2014/main" val="1915943582"/>
                    </a:ext>
                  </a:extLst>
                </a:gridCol>
                <a:gridCol w="5209840">
                  <a:extLst>
                    <a:ext uri="{9D8B030D-6E8A-4147-A177-3AD203B41FA5}">
                      <a16:colId xmlns:a16="http://schemas.microsoft.com/office/drawing/2014/main" val="4153666962"/>
                    </a:ext>
                  </a:extLst>
                </a:gridCol>
                <a:gridCol w="4591163">
                  <a:extLst>
                    <a:ext uri="{9D8B030D-6E8A-4147-A177-3AD203B41FA5}">
                      <a16:colId xmlns:a16="http://schemas.microsoft.com/office/drawing/2014/main" val="4288842839"/>
                    </a:ext>
                  </a:extLst>
                </a:gridCol>
              </a:tblGrid>
              <a:tr h="370840">
                <a:tc>
                  <a:txBody>
                    <a:bodyPr/>
                    <a:lstStyle/>
                    <a:p>
                      <a:pPr algn="ctr"/>
                      <a:r>
                        <a:rPr lang="zh-TW" altLang="en-US" sz="2400" dirty="0">
                          <a:latin typeface="+mn-ea"/>
                          <a:ea typeface="+mn-ea"/>
                        </a:rPr>
                        <a:t>項次</a:t>
                      </a:r>
                    </a:p>
                  </a:txBody>
                  <a:tcPr/>
                </a:tc>
                <a:tc>
                  <a:txBody>
                    <a:bodyPr/>
                    <a:lstStyle/>
                    <a:p>
                      <a:pPr algn="ctr"/>
                      <a:r>
                        <a:rPr lang="zh-TW" altLang="en-US" sz="2400" dirty="0">
                          <a:latin typeface="+mn-ea"/>
                          <a:ea typeface="+mn-ea"/>
                        </a:rPr>
                        <a:t>校名</a:t>
                      </a:r>
                    </a:p>
                  </a:txBody>
                  <a:tcPr/>
                </a:tc>
                <a:tc>
                  <a:txBody>
                    <a:bodyPr/>
                    <a:lstStyle/>
                    <a:p>
                      <a:pPr algn="ctr"/>
                      <a:r>
                        <a:rPr lang="zh-TW" altLang="en-US" sz="2400" dirty="0">
                          <a:latin typeface="+mn-ea"/>
                          <a:ea typeface="+mn-ea"/>
                        </a:rPr>
                        <a:t>合作大學</a:t>
                      </a:r>
                    </a:p>
                  </a:txBody>
                  <a:tcPr/>
                </a:tc>
                <a:extLst>
                  <a:ext uri="{0D108BD9-81ED-4DB2-BD59-A6C34878D82A}">
                    <a16:rowId xmlns:a16="http://schemas.microsoft.com/office/drawing/2014/main" val="1156863215"/>
                  </a:ext>
                </a:extLst>
              </a:tr>
              <a:tr h="370840">
                <a:tc>
                  <a:txBody>
                    <a:bodyPr/>
                    <a:lstStyle/>
                    <a:p>
                      <a:pPr algn="ctr"/>
                      <a:r>
                        <a:rPr lang="en-US" altLang="zh-TW" sz="2000" dirty="0">
                          <a:latin typeface="+mn-ea"/>
                          <a:ea typeface="+mn-ea"/>
                        </a:rPr>
                        <a:t>1</a:t>
                      </a:r>
                      <a:endParaRPr lang="zh-TW" altLang="en-US" sz="2000" dirty="0">
                        <a:latin typeface="+mn-ea"/>
                        <a:ea typeface="+mn-ea"/>
                      </a:endParaRPr>
                    </a:p>
                  </a:txBody>
                  <a:tcPr/>
                </a:tc>
                <a:tc>
                  <a:txBody>
                    <a:bodyPr/>
                    <a:lstStyle/>
                    <a:p>
                      <a:pPr algn="ctr"/>
                      <a:r>
                        <a:rPr lang="zh-TW" altLang="en-US" sz="2000" dirty="0">
                          <a:latin typeface="+mn-ea"/>
                          <a:ea typeface="+mn-ea"/>
                        </a:rPr>
                        <a:t>臺北市立建國高級中學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國立臺灣大學</a:t>
                      </a:r>
                      <a:endParaRPr lang="zh-TW" altLang="en-US" sz="2000" dirty="0">
                        <a:latin typeface="+mn-ea"/>
                        <a:ea typeface="+mn-ea"/>
                      </a:endParaRPr>
                    </a:p>
                  </a:txBody>
                  <a:tcPr/>
                </a:tc>
                <a:extLst>
                  <a:ext uri="{0D108BD9-81ED-4DB2-BD59-A6C34878D82A}">
                    <a16:rowId xmlns:a16="http://schemas.microsoft.com/office/drawing/2014/main" val="1084711630"/>
                  </a:ext>
                </a:extLst>
              </a:tr>
              <a:tr h="370840">
                <a:tc>
                  <a:txBody>
                    <a:bodyPr/>
                    <a:lstStyle/>
                    <a:p>
                      <a:pPr algn="ctr"/>
                      <a:r>
                        <a:rPr lang="en-US" altLang="zh-TW" sz="2000" dirty="0">
                          <a:latin typeface="+mn-ea"/>
                          <a:ea typeface="+mn-ea"/>
                        </a:rPr>
                        <a:t>2</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臺北市立第一女子高級中學</a:t>
                      </a:r>
                    </a:p>
                  </a:txBody>
                  <a:tcPr/>
                </a:tc>
                <a:tc>
                  <a:txBody>
                    <a:bodyPr/>
                    <a:lstStyle/>
                    <a:p>
                      <a:r>
                        <a:rPr lang="zh-TW" altLang="en-US" sz="2000" b="0" i="0" u="none" strike="noStrike" kern="1200" baseline="0" dirty="0">
                          <a:solidFill>
                            <a:schemeClr val="dk1"/>
                          </a:solidFill>
                          <a:latin typeface="+mn-lt"/>
                          <a:ea typeface="+mn-ea"/>
                          <a:cs typeface="+mn-cs"/>
                        </a:rPr>
                        <a:t>國立臺灣大學、國立臺灣師範大學</a:t>
                      </a:r>
                    </a:p>
                  </a:txBody>
                  <a:tcPr/>
                </a:tc>
                <a:extLst>
                  <a:ext uri="{0D108BD9-81ED-4DB2-BD59-A6C34878D82A}">
                    <a16:rowId xmlns:a16="http://schemas.microsoft.com/office/drawing/2014/main" val="4229082113"/>
                  </a:ext>
                </a:extLst>
              </a:tr>
              <a:tr h="370840">
                <a:tc>
                  <a:txBody>
                    <a:bodyPr/>
                    <a:lstStyle/>
                    <a:p>
                      <a:pPr algn="ctr"/>
                      <a:r>
                        <a:rPr lang="en-US" altLang="zh-TW" sz="2000" dirty="0">
                          <a:latin typeface="+mn-ea"/>
                          <a:ea typeface="+mn-ea"/>
                        </a:rPr>
                        <a:t>3</a:t>
                      </a:r>
                      <a:endParaRPr lang="zh-TW" altLang="en-US" sz="2000" dirty="0">
                        <a:latin typeface="+mn-ea"/>
                        <a:ea typeface="+mn-ea"/>
                      </a:endParaRPr>
                    </a:p>
                  </a:txBody>
                  <a:tcPr/>
                </a:tc>
                <a:tc>
                  <a:txBody>
                    <a:bodyPr/>
                    <a:lstStyle/>
                    <a:p>
                      <a:pPr algn="ctr"/>
                      <a:r>
                        <a:rPr lang="zh-TW" altLang="en-US" sz="2000" dirty="0">
                          <a:latin typeface="+mn-ea"/>
                          <a:ea typeface="+mn-ea"/>
                        </a:rPr>
                        <a:t>國立臺灣師範大學附屬高級中學</a:t>
                      </a:r>
                    </a:p>
                  </a:txBody>
                  <a:tcPr/>
                </a:tc>
                <a:tc>
                  <a:txBody>
                    <a:bodyPr/>
                    <a:lstStyle/>
                    <a:p>
                      <a:r>
                        <a:rPr lang="zh-TW" altLang="en-US" sz="2000" b="0" i="0" u="none" strike="noStrike" kern="1200" baseline="0" dirty="0">
                          <a:solidFill>
                            <a:schemeClr val="dk1"/>
                          </a:solidFill>
                          <a:latin typeface="+mn-lt"/>
                          <a:ea typeface="+mn-ea"/>
                          <a:cs typeface="+mn-cs"/>
                        </a:rPr>
                        <a:t>國立臺灣師範大學、國立陽明交通大學</a:t>
                      </a:r>
                    </a:p>
                  </a:txBody>
                  <a:tcPr/>
                </a:tc>
                <a:extLst>
                  <a:ext uri="{0D108BD9-81ED-4DB2-BD59-A6C34878D82A}">
                    <a16:rowId xmlns:a16="http://schemas.microsoft.com/office/drawing/2014/main" val="413863877"/>
                  </a:ext>
                </a:extLst>
              </a:tr>
              <a:tr h="370840">
                <a:tc>
                  <a:txBody>
                    <a:bodyPr/>
                    <a:lstStyle/>
                    <a:p>
                      <a:pPr algn="ctr"/>
                      <a:r>
                        <a:rPr lang="en-US" altLang="zh-TW" sz="2000" dirty="0">
                          <a:latin typeface="+mn-ea"/>
                          <a:ea typeface="+mn-ea"/>
                        </a:rPr>
                        <a:t>4</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桃園市立武陵高級中等學校</a:t>
                      </a:r>
                    </a:p>
                  </a:txBody>
                  <a:tcPr/>
                </a:tc>
                <a:tc>
                  <a:txBody>
                    <a:bodyPr/>
                    <a:lstStyle/>
                    <a:p>
                      <a:pPr algn="ctr"/>
                      <a:r>
                        <a:rPr lang="zh-TW" altLang="en-US" sz="2000" dirty="0">
                          <a:latin typeface="+mn-ea"/>
                          <a:ea typeface="+mn-ea"/>
                        </a:rPr>
                        <a:t>國立中央大學</a:t>
                      </a:r>
                    </a:p>
                  </a:txBody>
                  <a:tcPr/>
                </a:tc>
                <a:extLst>
                  <a:ext uri="{0D108BD9-81ED-4DB2-BD59-A6C34878D82A}">
                    <a16:rowId xmlns:a16="http://schemas.microsoft.com/office/drawing/2014/main" val="585201789"/>
                  </a:ext>
                </a:extLst>
              </a:tr>
              <a:tr h="370840">
                <a:tc>
                  <a:txBody>
                    <a:bodyPr/>
                    <a:lstStyle/>
                    <a:p>
                      <a:pPr algn="ctr"/>
                      <a:r>
                        <a:rPr lang="en-US" altLang="zh-TW" sz="2000" dirty="0">
                          <a:latin typeface="+mn-ea"/>
                          <a:ea typeface="+mn-ea"/>
                        </a:rPr>
                        <a:t>5</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國立新竹科學園區實驗高級中等學校</a:t>
                      </a:r>
                    </a:p>
                  </a:txBody>
                  <a:tcPr/>
                </a:tc>
                <a:tc>
                  <a:txBody>
                    <a:bodyPr/>
                    <a:lstStyle/>
                    <a:p>
                      <a:pPr algn="ctr"/>
                      <a:r>
                        <a:rPr lang="zh-TW" altLang="en-US" sz="2000" dirty="0">
                          <a:latin typeface="+mn-ea"/>
                          <a:ea typeface="+mn-ea"/>
                        </a:rPr>
                        <a:t>國立清華大學</a:t>
                      </a:r>
                    </a:p>
                  </a:txBody>
                  <a:tcPr/>
                </a:tc>
                <a:extLst>
                  <a:ext uri="{0D108BD9-81ED-4DB2-BD59-A6C34878D82A}">
                    <a16:rowId xmlns:a16="http://schemas.microsoft.com/office/drawing/2014/main" val="1571406577"/>
                  </a:ext>
                </a:extLst>
              </a:tr>
              <a:tr h="370840">
                <a:tc>
                  <a:txBody>
                    <a:bodyPr/>
                    <a:lstStyle/>
                    <a:p>
                      <a:pPr algn="ctr"/>
                      <a:r>
                        <a:rPr lang="en-US" altLang="zh-TW" sz="2000" dirty="0">
                          <a:latin typeface="+mn-ea"/>
                          <a:ea typeface="+mn-ea"/>
                        </a:rPr>
                        <a:t>6</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臺中市立臺中第一高級中等學校</a:t>
                      </a:r>
                    </a:p>
                  </a:txBody>
                  <a:tcPr/>
                </a:tc>
                <a:tc>
                  <a:txBody>
                    <a:bodyPr/>
                    <a:lstStyle/>
                    <a:p>
                      <a:pPr algn="ctr"/>
                      <a:r>
                        <a:rPr lang="zh-TW" altLang="en-US" sz="2000" dirty="0">
                          <a:latin typeface="+mn-ea"/>
                          <a:ea typeface="+mn-ea"/>
                        </a:rPr>
                        <a:t>國立陽明交通大學</a:t>
                      </a:r>
                    </a:p>
                  </a:txBody>
                  <a:tcPr/>
                </a:tc>
                <a:extLst>
                  <a:ext uri="{0D108BD9-81ED-4DB2-BD59-A6C34878D82A}">
                    <a16:rowId xmlns:a16="http://schemas.microsoft.com/office/drawing/2014/main" val="4292391344"/>
                  </a:ext>
                </a:extLst>
              </a:tr>
              <a:tr h="370840">
                <a:tc>
                  <a:txBody>
                    <a:bodyPr/>
                    <a:lstStyle/>
                    <a:p>
                      <a:pPr algn="ctr"/>
                      <a:r>
                        <a:rPr lang="en-US" altLang="zh-TW" sz="2000" dirty="0">
                          <a:latin typeface="+mn-ea"/>
                          <a:ea typeface="+mn-ea"/>
                        </a:rPr>
                        <a:t>7</a:t>
                      </a:r>
                      <a:endParaRPr lang="zh-TW" altLang="en-US" sz="2000" dirty="0">
                        <a:latin typeface="+mn-ea"/>
                        <a:ea typeface="+mn-ea"/>
                      </a:endParaRPr>
                    </a:p>
                  </a:txBody>
                  <a:tcPr/>
                </a:tc>
                <a:tc>
                  <a:txBody>
                    <a:bodyPr/>
                    <a:lstStyle/>
                    <a:p>
                      <a:pPr algn="ctr"/>
                      <a:r>
                        <a:rPr lang="zh-TW" altLang="en-US" sz="2000" dirty="0">
                          <a:latin typeface="+mn-ea"/>
                          <a:ea typeface="+mn-ea"/>
                        </a:rPr>
                        <a:t>國立彰化高級中學</a:t>
                      </a:r>
                    </a:p>
                  </a:txBody>
                  <a:tcPr/>
                </a:tc>
                <a:tc>
                  <a:txBody>
                    <a:bodyPr/>
                    <a:lstStyle/>
                    <a:p>
                      <a:pPr algn="ctr"/>
                      <a:r>
                        <a:rPr lang="zh-TW" altLang="en-US" sz="2000" dirty="0">
                          <a:latin typeface="+mn-ea"/>
                          <a:ea typeface="+mn-ea"/>
                        </a:rPr>
                        <a:t>國立中興大學</a:t>
                      </a:r>
                      <a:endParaRPr lang="en-US" altLang="zh-TW" sz="2000" dirty="0">
                        <a:latin typeface="+mn-ea"/>
                        <a:ea typeface="+mn-ea"/>
                      </a:endParaRPr>
                    </a:p>
                  </a:txBody>
                  <a:tcPr/>
                </a:tc>
                <a:extLst>
                  <a:ext uri="{0D108BD9-81ED-4DB2-BD59-A6C34878D82A}">
                    <a16:rowId xmlns:a16="http://schemas.microsoft.com/office/drawing/2014/main" val="1126556812"/>
                  </a:ext>
                </a:extLst>
              </a:tr>
              <a:tr h="370840">
                <a:tc>
                  <a:txBody>
                    <a:bodyPr/>
                    <a:lstStyle/>
                    <a:p>
                      <a:pPr algn="ctr"/>
                      <a:r>
                        <a:rPr lang="en-US" altLang="zh-TW" sz="2000" dirty="0">
                          <a:latin typeface="+mn-ea"/>
                          <a:ea typeface="+mn-ea"/>
                        </a:rPr>
                        <a:t>8</a:t>
                      </a:r>
                      <a:endParaRPr lang="zh-TW" altLang="en-US" sz="2000" dirty="0">
                        <a:latin typeface="+mn-ea"/>
                        <a:ea typeface="+mn-ea"/>
                      </a:endParaRPr>
                    </a:p>
                  </a:txBody>
                  <a:tcPr/>
                </a:tc>
                <a:tc>
                  <a:txBody>
                    <a:bodyPr/>
                    <a:lstStyle/>
                    <a:p>
                      <a:pPr algn="ctr"/>
                      <a:r>
                        <a:rPr lang="zh-TW" altLang="en-US" sz="2000" dirty="0">
                          <a:latin typeface="+mn-ea"/>
                          <a:ea typeface="+mn-ea"/>
                        </a:rPr>
                        <a:t>國立嘉義高級中學</a:t>
                      </a:r>
                    </a:p>
                  </a:txBody>
                  <a:tcPr/>
                </a:tc>
                <a:tc>
                  <a:txBody>
                    <a:bodyPr/>
                    <a:lstStyle/>
                    <a:p>
                      <a:pPr algn="ctr"/>
                      <a:r>
                        <a:rPr lang="zh-TW" altLang="en-US" sz="2000" dirty="0">
                          <a:latin typeface="+mn-ea"/>
                          <a:ea typeface="+mn-ea"/>
                        </a:rPr>
                        <a:t>國立中正大學、國立嘉義大學</a:t>
                      </a:r>
                    </a:p>
                  </a:txBody>
                  <a:tcPr/>
                </a:tc>
                <a:extLst>
                  <a:ext uri="{0D108BD9-81ED-4DB2-BD59-A6C34878D82A}">
                    <a16:rowId xmlns:a16="http://schemas.microsoft.com/office/drawing/2014/main" val="247616986"/>
                  </a:ext>
                </a:extLst>
              </a:tr>
              <a:tr h="370840">
                <a:tc>
                  <a:txBody>
                    <a:bodyPr/>
                    <a:lstStyle/>
                    <a:p>
                      <a:pPr algn="ctr"/>
                      <a:r>
                        <a:rPr lang="en-US" altLang="zh-TW" sz="2000" dirty="0">
                          <a:latin typeface="+mn-ea"/>
                          <a:ea typeface="+mn-ea"/>
                        </a:rPr>
                        <a:t>9</a:t>
                      </a:r>
                      <a:endParaRPr lang="zh-TW" altLang="en-US" sz="2000" dirty="0">
                        <a:latin typeface="+mn-ea"/>
                        <a:ea typeface="+mn-ea"/>
                      </a:endParaRPr>
                    </a:p>
                  </a:txBody>
                  <a:tcPr/>
                </a:tc>
                <a:tc>
                  <a:txBody>
                    <a:bodyPr/>
                    <a:lstStyle/>
                    <a:p>
                      <a:pPr algn="ctr"/>
                      <a:r>
                        <a:rPr lang="zh-TW" altLang="en-US" sz="2000" dirty="0">
                          <a:latin typeface="+mn-ea"/>
                          <a:ea typeface="+mn-ea"/>
                        </a:rPr>
                        <a:t>國立臺南第一高級中學</a:t>
                      </a:r>
                    </a:p>
                  </a:txBody>
                  <a:tcPr/>
                </a:tc>
                <a:tc>
                  <a:txBody>
                    <a:bodyPr/>
                    <a:lstStyle/>
                    <a:p>
                      <a:pPr algn="ctr"/>
                      <a:r>
                        <a:rPr lang="zh-TW" altLang="en-US" sz="2000" dirty="0">
                          <a:latin typeface="+mn-ea"/>
                          <a:ea typeface="+mn-ea"/>
                        </a:rPr>
                        <a:t>國立成功大學</a:t>
                      </a:r>
                    </a:p>
                  </a:txBody>
                  <a:tcPr/>
                </a:tc>
                <a:extLst>
                  <a:ext uri="{0D108BD9-81ED-4DB2-BD59-A6C34878D82A}">
                    <a16:rowId xmlns:a16="http://schemas.microsoft.com/office/drawing/2014/main" val="1158681461"/>
                  </a:ext>
                </a:extLst>
              </a:tr>
              <a:tr h="370840">
                <a:tc>
                  <a:txBody>
                    <a:bodyPr/>
                    <a:lstStyle/>
                    <a:p>
                      <a:pPr algn="ctr"/>
                      <a:r>
                        <a:rPr lang="en-US" altLang="zh-TW" sz="2000" dirty="0">
                          <a:latin typeface="+mn-ea"/>
                          <a:ea typeface="+mn-ea"/>
                        </a:rPr>
                        <a:t>10</a:t>
                      </a:r>
                      <a:endParaRPr lang="zh-TW" altLang="en-US" sz="2000" dirty="0">
                        <a:latin typeface="+mn-ea"/>
                        <a:ea typeface="+mn-ea"/>
                      </a:endParaRPr>
                    </a:p>
                  </a:txBody>
                  <a:tcPr/>
                </a:tc>
                <a:tc>
                  <a:txBody>
                    <a:bodyPr/>
                    <a:lstStyle/>
                    <a:p>
                      <a:pPr algn="ctr"/>
                      <a:r>
                        <a:rPr lang="zh-TW" altLang="en-US" sz="2000" dirty="0">
                          <a:latin typeface="+mn-ea"/>
                          <a:ea typeface="+mn-ea"/>
                        </a:rPr>
                        <a:t>高雄市立高雄高級中學</a:t>
                      </a:r>
                    </a:p>
                  </a:txBody>
                  <a:tcPr/>
                </a:tc>
                <a:tc>
                  <a:txBody>
                    <a:bodyPr/>
                    <a:lstStyle/>
                    <a:p>
                      <a:pPr algn="ctr"/>
                      <a:r>
                        <a:rPr lang="zh-TW" altLang="en-US" sz="2000" dirty="0">
                          <a:latin typeface="+mn-ea"/>
                          <a:ea typeface="+mn-ea"/>
                        </a:rPr>
                        <a:t>國立中山大學</a:t>
                      </a:r>
                    </a:p>
                  </a:txBody>
                  <a:tcPr/>
                </a:tc>
                <a:extLst>
                  <a:ext uri="{0D108BD9-81ED-4DB2-BD59-A6C34878D82A}">
                    <a16:rowId xmlns:a16="http://schemas.microsoft.com/office/drawing/2014/main" val="2846014806"/>
                  </a:ext>
                </a:extLst>
              </a:tr>
            </a:tbl>
          </a:graphicData>
        </a:graphic>
      </p:graphicFrame>
    </p:spTree>
    <p:extLst>
      <p:ext uri="{BB962C8B-B14F-4D97-AF65-F5344CB8AC3E}">
        <p14:creationId xmlns:p14="http://schemas.microsoft.com/office/powerpoint/2010/main" val="3022281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89367"/>
            <a:ext cx="10058400" cy="1319514"/>
          </a:xfrm>
        </p:spPr>
        <p:txBody>
          <a:bodyPr/>
          <a:lstStyle/>
          <a:p>
            <a:pPr algn="ctr"/>
            <a:r>
              <a:rPr lang="zh-TW" altLang="en-US" dirty="0">
                <a:latin typeface="微軟正黑體" panose="020B0604030504040204" pitchFamily="34" charset="-120"/>
                <a:ea typeface="微軟正黑體" panose="020B0604030504040204" pitchFamily="34" charset="-120"/>
              </a:rPr>
              <a:t>科學班招生對象與名額</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847405"/>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招生對象</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zh-TW" sz="3200" dirty="0">
                <a:solidFill>
                  <a:prstClr val="black"/>
                </a:solidFill>
                <a:latin typeface="微軟正黑體" panose="020B0604030504040204" pitchFamily="34" charset="-120"/>
                <a:ea typeface="微軟正黑體" panose="020B0604030504040204" pitchFamily="34" charset="-120"/>
              </a:rPr>
              <a:t>凡國民中學應屆畢業、高級中學國中部應屆畢業或符合「特殊教育學生調整入學年齡及修業年限實施辦法」之國</a:t>
            </a:r>
            <a:r>
              <a:rPr lang="zh-TW" altLang="en-US" sz="3200" dirty="0">
                <a:solidFill>
                  <a:prstClr val="black"/>
                </a:solidFill>
                <a:latin typeface="微軟正黑體" panose="020B0604030504040204" pitchFamily="34" charset="-120"/>
                <a:ea typeface="微軟正黑體" panose="020B0604030504040204" pitchFamily="34" charset="-120"/>
              </a:rPr>
              <a:t>中</a:t>
            </a:r>
            <a:r>
              <a:rPr lang="zh-TW" altLang="zh-TW" sz="3200" dirty="0">
                <a:solidFill>
                  <a:prstClr val="black"/>
                </a:solidFill>
                <a:latin typeface="微軟正黑體" panose="020B0604030504040204" pitchFamily="34" charset="-120"/>
                <a:ea typeface="微軟正黑體" panose="020B0604030504040204" pitchFamily="34" charset="-120"/>
              </a:rPr>
              <a:t>學生。</a:t>
            </a:r>
          </a:p>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招收人數</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3200" dirty="0">
                <a:solidFill>
                  <a:srgbClr val="FF0000"/>
                </a:solidFill>
                <a:latin typeface="微軟正黑體" panose="020B0604030504040204" pitchFamily="34" charset="-120"/>
                <a:ea typeface="微軟正黑體" panose="020B0604030504040204" pitchFamily="34" charset="-120"/>
              </a:rPr>
              <a:t>30</a:t>
            </a:r>
            <a:r>
              <a:rPr lang="zh-TW" altLang="zh-TW" sz="3200" dirty="0">
                <a:solidFill>
                  <a:srgbClr val="FF0000"/>
                </a:solidFill>
                <a:latin typeface="微軟正黑體" panose="020B0604030504040204" pitchFamily="34" charset="-120"/>
                <a:ea typeface="微軟正黑體" panose="020B0604030504040204" pitchFamily="34" charset="-120"/>
              </a:rPr>
              <a:t>名</a:t>
            </a:r>
            <a:r>
              <a:rPr lang="zh-TW" altLang="zh-TW" sz="3200" dirty="0">
                <a:solidFill>
                  <a:prstClr val="black"/>
                </a:solidFill>
                <a:latin typeface="微軟正黑體" panose="020B0604030504040204" pitchFamily="34" charset="-120"/>
                <a:ea typeface="微軟正黑體" panose="020B0604030504040204" pitchFamily="34" charset="-120"/>
              </a:rPr>
              <a:t>為限。</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600" dirty="0">
                <a:solidFill>
                  <a:prstClr val="black"/>
                </a:solidFill>
                <a:latin typeface="微軟正黑體" panose="020B0604030504040204" pitchFamily="34" charset="-120"/>
                <a:ea typeface="微軟正黑體" panose="020B0604030504040204" pitchFamily="34" charset="-120"/>
              </a:rPr>
              <a:t>(</a:t>
            </a:r>
            <a:r>
              <a:rPr lang="zh-TW" altLang="en-US" sz="2600" dirty="0">
                <a:solidFill>
                  <a:prstClr val="black"/>
                </a:solidFill>
                <a:latin typeface="微軟正黑體" panose="020B0604030504040204" pitchFamily="34" charset="-120"/>
                <a:ea typeface="微軟正黑體" panose="020B0604030504040204" pitchFamily="34" charset="-120"/>
              </a:rPr>
              <a:t>各校實際招生名額與招生性別以各校經核定後公告之簡章為準</a:t>
            </a:r>
            <a:r>
              <a:rPr lang="en-US" altLang="zh-TW" sz="2600" dirty="0">
                <a:solidFill>
                  <a:prstClr val="black"/>
                </a:solidFill>
                <a:latin typeface="微軟正黑體" panose="020B0604030504040204" pitchFamily="34" charset="-120"/>
                <a:ea typeface="微軟正黑體" panose="020B0604030504040204" pitchFamily="34" charset="-120"/>
              </a:rPr>
              <a:t>)</a:t>
            </a: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科學班採各校單獨招生，同時考試</a:t>
            </a:r>
            <a:r>
              <a:rPr lang="zh-TW" altLang="en-US" sz="3200" dirty="0">
                <a:solidFill>
                  <a:prstClr val="black"/>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231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22405"/>
            <a:ext cx="10058400" cy="1104139"/>
          </a:xfrm>
        </p:spPr>
        <p:txBody>
          <a:bodyPr/>
          <a:lstStyle/>
          <a:p>
            <a:pPr algn="ctr"/>
            <a:r>
              <a:rPr lang="zh-TW" altLang="en-US" dirty="0">
                <a:latin typeface="微軟正黑體" panose="020B0604030504040204" pitchFamily="34" charset="-120"/>
                <a:ea typeface="微軟正黑體" panose="020B0604030504040204" pitchFamily="34" charset="-120"/>
              </a:rPr>
              <a:t>科學班報考資格</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338119"/>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國民中學（或同等學力）應屆畢業生。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符合「特殊教育學生調整入學年齡及修業年限實施辦法」規定，並經各該主管機關認定具國民中學畢業資格之學生。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經學校推薦後，始得報考科學班；推薦總人數，以該國民中學應屆畢業生總人數百分之二十為限（各校自行訂定之排名規則依序推薦）。</a:t>
            </a:r>
            <a:endParaRPr lang="en-US" altLang="zh-TW" sz="2200" dirty="0">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經各該主管教育行政機關鑑定為數理資賦優異者。</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通過「國際國中生科學奧林匹亞競賽」或「國際數理奧林匹亞競賽」初選，或具備「亞太數學奧林匹亞競賽國家代表隊決選研習營」報名資格。</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曾獲教育部或國教署或科技部主辦有關數理科目之全國競賽（例如全國中小學科學展覽會）前三名或佳作。</a:t>
            </a:r>
            <a:endParaRPr lang="en-US" altLang="zh-TW" sz="2200" dirty="0">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zh-TW" sz="2400" b="1" dirty="0">
                <a:solidFill>
                  <a:srgbClr val="FF0000"/>
                </a:solidFill>
                <a:latin typeface="微軟正黑體" panose="020B0604030504040204" pitchFamily="34" charset="-120"/>
                <a:ea typeface="微軟正黑體" panose="020B0604030504040204" pitchFamily="34" charset="-120"/>
              </a:rPr>
              <a:t>通過心理素質評估</a:t>
            </a:r>
            <a:r>
              <a:rPr lang="zh-TW" altLang="en-US" sz="2400" b="1" dirty="0">
                <a:solidFill>
                  <a:srgbClr val="FF0000"/>
                </a:solidFill>
                <a:latin typeface="微軟正黑體" panose="020B0604030504040204" pitchFamily="34" charset="-120"/>
                <a:ea typeface="微軟正黑體" panose="020B0604030504040204" pitchFamily="34" charset="-120"/>
              </a:rPr>
              <a:t>（學生優異表現及科學能力量表，請就讀國中學校老師觀察推薦並經教務處核章）</a:t>
            </a:r>
            <a:r>
              <a:rPr lang="zh-TW" altLang="zh-TW"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6DBA7EE-D308-4DD1-8320-9E1D7AFB82F8}"/>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1140601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069848" y="484632"/>
            <a:ext cx="10058400" cy="1112674"/>
          </a:xfrm>
        </p:spPr>
        <p:txBody>
          <a:bodyPr/>
          <a:lstStyle/>
          <a:p>
            <a:pPr algn="ctr"/>
            <a:r>
              <a:rPr lang="zh-TW" altLang="en-US" dirty="0"/>
              <a:t>科學班簡章及報名表下載</a:t>
            </a:r>
          </a:p>
        </p:txBody>
      </p:sp>
      <p:sp>
        <p:nvSpPr>
          <p:cNvPr id="3" name="內容版面配置區 2">
            <a:extLst>
              <a:ext uri="{FF2B5EF4-FFF2-40B4-BE49-F238E27FC236}">
                <a16:creationId xmlns:a16="http://schemas.microsoft.com/office/drawing/2014/main" id="{CAEBBF14-7C77-4E8D-82F3-78470D6CF278}"/>
              </a:ext>
            </a:extLst>
          </p:cNvPr>
          <p:cNvSpPr txBox="1">
            <a:spLocks/>
          </p:cNvSpPr>
          <p:nvPr/>
        </p:nvSpPr>
        <p:spPr bwMode="gray">
          <a:xfrm>
            <a:off x="1733326" y="1911712"/>
            <a:ext cx="8741763" cy="36004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chemeClr val="tx1"/>
              </a:buClr>
              <a:buFont typeface="Wingdings" panose="05000000000000000000" pitchFamily="2" charset="2"/>
              <a:buChar char="l"/>
            </a:pPr>
            <a:r>
              <a:rPr lang="zh-TW" altLang="en-US" b="0" dirty="0">
                <a:latin typeface="微軟正黑體" panose="020B0604030504040204" pitchFamily="34" charset="-120"/>
                <a:ea typeface="微軟正黑體" panose="020B0604030504040204" pitchFamily="34" charset="-120"/>
              </a:rPr>
              <a:t>招生學校多</a:t>
            </a:r>
            <a:r>
              <a:rPr lang="zh-TW" altLang="zh-TW" b="0" dirty="0">
                <a:latin typeface="微軟正黑體" panose="020B0604030504040204" pitchFamily="34" charset="-120"/>
                <a:ea typeface="微軟正黑體" panose="020B0604030504040204" pitchFamily="34" charset="-120"/>
              </a:rPr>
              <a:t>採</a:t>
            </a:r>
            <a:r>
              <a:rPr lang="zh-TW" altLang="zh-TW" b="0" dirty="0">
                <a:solidFill>
                  <a:srgbClr val="FF0000"/>
                </a:solidFill>
                <a:latin typeface="微軟正黑體" panose="020B0604030504040204" pitchFamily="34" charset="-120"/>
                <a:ea typeface="微軟正黑體" panose="020B0604030504040204" pitchFamily="34" charset="-120"/>
              </a:rPr>
              <a:t>網路下載自行列印</a:t>
            </a:r>
            <a:r>
              <a:rPr lang="zh-TW" altLang="zh-TW" b="0" dirty="0">
                <a:latin typeface="微軟正黑體" panose="020B0604030504040204" pitchFamily="34" charset="-120"/>
                <a:ea typeface="微軟正黑體" panose="020B0604030504040204" pitchFamily="34" charset="-120"/>
              </a:rPr>
              <a:t>方式，不另發售。</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下載日期：</a:t>
            </a:r>
            <a:r>
              <a:rPr lang="zh-TW" altLang="en-US" b="0" dirty="0">
                <a:latin typeface="微軟正黑體" panose="020B0604030504040204" pitchFamily="34" charset="-120"/>
                <a:ea typeface="微軟正黑體" panose="020B0604030504040204" pitchFamily="34" charset="-120"/>
              </a:rPr>
              <a:t>依各校網頁公告</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下載網站：</a:t>
            </a:r>
            <a:r>
              <a:rPr lang="zh-TW" altLang="en-US" b="0" dirty="0">
                <a:latin typeface="微軟正黑體" panose="020B0604030504040204" pitchFamily="34" charset="-120"/>
                <a:ea typeface="微軟正黑體" panose="020B0604030504040204" pitchFamily="34" charset="-120"/>
              </a:rPr>
              <a:t>各招生學校科學班招生網頁</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請</a:t>
            </a:r>
            <a:r>
              <a:rPr lang="zh-TW" altLang="zh-TW" b="0" dirty="0">
                <a:solidFill>
                  <a:srgbClr val="FF0000"/>
                </a:solidFill>
                <a:latin typeface="微軟正黑體" panose="020B0604030504040204" pitchFamily="34" charset="-120"/>
                <a:ea typeface="微軟正黑體" panose="020B0604030504040204" pitchFamily="34" charset="-120"/>
              </a:rPr>
              <a:t>家長及各國中老師協助下載各種表格</a:t>
            </a:r>
            <a:r>
              <a:rPr lang="zh-TW" altLang="zh-TW" b="0" dirty="0">
                <a:latin typeface="微軟正黑體" panose="020B0604030504040204" pitchFamily="34" charset="-120"/>
                <a:ea typeface="微軟正黑體" panose="020B0604030504040204" pitchFamily="34" charset="-120"/>
              </a:rPr>
              <a:t>，以</a:t>
            </a:r>
            <a:r>
              <a:rPr lang="en-US" altLang="zh-TW" b="0" dirty="0">
                <a:solidFill>
                  <a:srgbClr val="FF0000"/>
                </a:solidFill>
                <a:latin typeface="微軟正黑體" panose="020B0604030504040204" pitchFamily="34" charset="-120"/>
                <a:ea typeface="微軟正黑體" panose="020B0604030504040204" pitchFamily="34" charset="-120"/>
              </a:rPr>
              <a:t>A4</a:t>
            </a:r>
            <a:r>
              <a:rPr lang="zh-TW" altLang="zh-TW" b="0" dirty="0">
                <a:solidFill>
                  <a:srgbClr val="FF0000"/>
                </a:solidFill>
                <a:latin typeface="微軟正黑體" panose="020B0604030504040204" pitchFamily="34" charset="-120"/>
                <a:ea typeface="微軟正黑體" panose="020B0604030504040204" pitchFamily="34" charset="-120"/>
              </a:rPr>
              <a:t>規格</a:t>
            </a:r>
            <a:r>
              <a:rPr lang="zh-TW" altLang="zh-TW" b="0" dirty="0">
                <a:latin typeface="微軟正黑體" panose="020B0604030504040204" pitchFamily="34" charset="-120"/>
                <a:ea typeface="微軟正黑體" panose="020B0604030504040204" pitchFamily="34" charset="-120"/>
              </a:rPr>
              <a:t>白色普通影印紙（直式）</a:t>
            </a:r>
            <a:r>
              <a:rPr lang="zh-TW" altLang="zh-TW" b="0" dirty="0">
                <a:solidFill>
                  <a:srgbClr val="FF0000"/>
                </a:solidFill>
                <a:latin typeface="微軟正黑體" panose="020B0604030504040204" pitchFamily="34" charset="-120"/>
                <a:ea typeface="微軟正黑體" panose="020B0604030504040204" pitchFamily="34" charset="-120"/>
              </a:rPr>
              <a:t>單面</a:t>
            </a:r>
            <a:r>
              <a:rPr lang="zh-TW" altLang="zh-TW" b="0" dirty="0">
                <a:latin typeface="微軟正黑體" panose="020B0604030504040204" pitchFamily="34" charset="-120"/>
                <a:ea typeface="微軟正黑體" panose="020B0604030504040204" pitchFamily="34" charset="-120"/>
              </a:rPr>
              <a:t>列印，提供有意願且符合資格學生使用。</a:t>
            </a:r>
            <a:endParaRPr lang="zh-TW" altLang="en-US" b="0" kern="0" dirty="0">
              <a:solidFill>
                <a:srgbClr val="00206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859FE580-A8EB-4EA0-95D5-E067D97CDC1A}"/>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pic>
        <p:nvPicPr>
          <p:cNvPr id="6" name="圖形 5" descr="顯微鏡">
            <a:extLst>
              <a:ext uri="{FF2B5EF4-FFF2-40B4-BE49-F238E27FC236}">
                <a16:creationId xmlns:a16="http://schemas.microsoft.com/office/drawing/2014/main" id="{BC5EFACC-7C8D-4B24-BC19-701EEA302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571" y="5292287"/>
            <a:ext cx="1259407" cy="1259407"/>
          </a:xfrm>
          <a:prstGeom prst="rect">
            <a:avLst/>
          </a:prstGeom>
        </p:spPr>
      </p:pic>
    </p:spTree>
    <p:extLst>
      <p:ext uri="{BB962C8B-B14F-4D97-AF65-F5344CB8AC3E}">
        <p14:creationId xmlns:p14="http://schemas.microsoft.com/office/powerpoint/2010/main" val="1151299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241384" y="277329"/>
            <a:ext cx="10058400" cy="1192656"/>
          </a:xfrm>
        </p:spPr>
        <p:txBody>
          <a:bodyPr/>
          <a:lstStyle/>
          <a:p>
            <a:pPr algn="ctr"/>
            <a:r>
              <a:rPr lang="zh-TW" altLang="en-US" dirty="0"/>
              <a:t>科學班招生流程與方式</a:t>
            </a:r>
          </a:p>
        </p:txBody>
      </p:sp>
      <p:graphicFrame>
        <p:nvGraphicFramePr>
          <p:cNvPr id="3" name="內容版面配置區 5">
            <a:extLst>
              <a:ext uri="{FF2B5EF4-FFF2-40B4-BE49-F238E27FC236}">
                <a16:creationId xmlns:a16="http://schemas.microsoft.com/office/drawing/2014/main" id="{131D43F2-9B77-4DBB-8C39-37836701A14B}"/>
              </a:ext>
            </a:extLst>
          </p:cNvPr>
          <p:cNvGraphicFramePr>
            <a:graphicFrameLocks/>
          </p:cNvGraphicFramePr>
          <p:nvPr>
            <p:extLst>
              <p:ext uri="{D42A27DB-BD31-4B8C-83A1-F6EECF244321}">
                <p14:modId xmlns:p14="http://schemas.microsoft.com/office/powerpoint/2010/main" val="3221740283"/>
              </p:ext>
            </p:extLst>
          </p:nvPr>
        </p:nvGraphicFramePr>
        <p:xfrm>
          <a:off x="1463233" y="1469985"/>
          <a:ext cx="9614702" cy="5179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645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53138"/>
            <a:ext cx="10058400" cy="1170548"/>
          </a:xfrm>
        </p:spPr>
        <p:txBody>
          <a:bodyPr/>
          <a:lstStyle/>
          <a:p>
            <a:pPr algn="ctr"/>
            <a:r>
              <a:rPr lang="zh-TW" altLang="en-US" dirty="0">
                <a:latin typeface="微軟正黑體" panose="020B0604030504040204" pitchFamily="34" charset="-120"/>
                <a:ea typeface="微軟正黑體" panose="020B0604030504040204" pitchFamily="34" charset="-120"/>
              </a:rPr>
              <a:t>科學班</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學年重要日程表</a:t>
            </a:r>
          </a:p>
        </p:txBody>
      </p:sp>
      <p:graphicFrame>
        <p:nvGraphicFramePr>
          <p:cNvPr id="3" name="表格 2">
            <a:extLst>
              <a:ext uri="{FF2B5EF4-FFF2-40B4-BE49-F238E27FC236}">
                <a16:creationId xmlns:a16="http://schemas.microsoft.com/office/drawing/2014/main" id="{54699E0B-FF51-4954-8985-668C87DFE177}"/>
              </a:ext>
            </a:extLst>
          </p:cNvPr>
          <p:cNvGraphicFramePr>
            <a:graphicFrameLocks noGrp="1"/>
          </p:cNvGraphicFramePr>
          <p:nvPr>
            <p:extLst>
              <p:ext uri="{D42A27DB-BD31-4B8C-83A1-F6EECF244321}">
                <p14:modId xmlns:p14="http://schemas.microsoft.com/office/powerpoint/2010/main" val="3127950041"/>
              </p:ext>
            </p:extLst>
          </p:nvPr>
        </p:nvGraphicFramePr>
        <p:xfrm>
          <a:off x="2136336" y="1685592"/>
          <a:ext cx="8693062" cy="3243366"/>
        </p:xfrm>
        <a:graphic>
          <a:graphicData uri="http://schemas.openxmlformats.org/drawingml/2006/table">
            <a:tbl>
              <a:tblPr firstRow="1" bandRow="1">
                <a:tableStyleId>{B301B821-A1FF-4177-AEE7-76D212191A09}</a:tableStyleId>
              </a:tblPr>
              <a:tblGrid>
                <a:gridCol w="2406115">
                  <a:extLst>
                    <a:ext uri="{9D8B030D-6E8A-4147-A177-3AD203B41FA5}">
                      <a16:colId xmlns:a16="http://schemas.microsoft.com/office/drawing/2014/main" val="20000"/>
                    </a:ext>
                  </a:extLst>
                </a:gridCol>
                <a:gridCol w="3308768">
                  <a:extLst>
                    <a:ext uri="{9D8B030D-6E8A-4147-A177-3AD203B41FA5}">
                      <a16:colId xmlns:a16="http://schemas.microsoft.com/office/drawing/2014/main" val="20001"/>
                    </a:ext>
                  </a:extLst>
                </a:gridCol>
                <a:gridCol w="2978179">
                  <a:extLst>
                    <a:ext uri="{9D8B030D-6E8A-4147-A177-3AD203B41FA5}">
                      <a16:colId xmlns:a16="http://schemas.microsoft.com/office/drawing/2014/main" val="20002"/>
                    </a:ext>
                  </a:extLst>
                </a:gridCol>
              </a:tblGrid>
              <a:tr h="493394">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日期</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辦理事項</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備註</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6108">
                <a:tc>
                  <a:txBody>
                    <a:bodyPr/>
                    <a:lstStyle/>
                    <a:p>
                      <a:pPr algn="ctr"/>
                      <a:r>
                        <a:rPr kumimoji="0" lang="en-US" altLang="zh-TW" sz="2000" kern="1200" dirty="0">
                          <a:effectLst/>
                          <a:latin typeface="微軟正黑體" panose="020B0604030504040204" pitchFamily="34" charset="-120"/>
                          <a:ea typeface="微軟正黑體" panose="020B0604030504040204" pitchFamily="34" charset="-120"/>
                        </a:rPr>
                        <a:t>1</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簡章公告</a:t>
                      </a:r>
                      <a:endParaRPr kumimoji="0" lang="en-US" altLang="zh-TW" sz="2000" kern="1200" dirty="0">
                        <a:effectLst/>
                        <a:latin typeface="微軟正黑體" panose="020B0604030504040204" pitchFamily="34" charset="-120"/>
                        <a:ea typeface="微軟正黑體" panose="020B0604030504040204" pitchFamily="34" charset="-120"/>
                      </a:endParaRPr>
                    </a:p>
                    <a:p>
                      <a:pPr algn="ctr"/>
                      <a:r>
                        <a:rPr kumimoji="0" lang="zh-TW" altLang="en-US" sz="2000" kern="1200" dirty="0">
                          <a:effectLst/>
                          <a:latin typeface="微軟正黑體" panose="020B0604030504040204" pitchFamily="34" charset="-120"/>
                          <a:ea typeface="微軟正黑體" panose="020B0604030504040204" pitchFamily="34" charset="-120"/>
                        </a:rPr>
                        <a:t>辦理招生說明會</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依各校正式公告為準</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27608">
                <a:tc>
                  <a:txBody>
                    <a:bodyPr/>
                    <a:lstStyle/>
                    <a:p>
                      <a:pPr marL="0" algn="ctr" rtl="0" eaLnBrk="1" latinLnBrk="0" hangingPunct="1"/>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22</a:t>
                      </a:r>
                      <a:r>
                        <a:rPr kumimoji="0" lang="zh-TW" altLang="en-US" sz="2000" kern="1200" dirty="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6</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報名暨入班資格審查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各校自行辦理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3</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月</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16</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日</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六</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科學能力檢定</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各校同時辦理</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微軟正黑體" panose="020B0604030504040204" pitchFamily="34" charset="-120"/>
                          <a:ea typeface="微軟正黑體" panose="020B0604030504040204" pitchFamily="34" charset="-120"/>
                        </a:rPr>
                        <a:t>4</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8</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科學班錄取新生報到</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276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solidFill>
                            <a:schemeClr val="tx1"/>
                          </a:solidFill>
                          <a:effectLst/>
                          <a:latin typeface="微軟正黑體" panose="020B0604030504040204" pitchFamily="34" charset="-120"/>
                          <a:ea typeface="+mn-ea"/>
                        </a:rPr>
                        <a:t>4</a:t>
                      </a:r>
                      <a:r>
                        <a:rPr kumimoji="0" lang="zh-TW" altLang="en-US" sz="2000" kern="1200" dirty="0">
                          <a:solidFill>
                            <a:schemeClr val="tx1"/>
                          </a:solidFill>
                          <a:effectLst/>
                          <a:latin typeface="微軟正黑體" panose="020B0604030504040204" pitchFamily="34" charset="-120"/>
                          <a:ea typeface="+mn-ea"/>
                        </a:rPr>
                        <a:t>月</a:t>
                      </a:r>
                      <a:r>
                        <a:rPr kumimoji="0" lang="en-US" altLang="zh-TW" sz="2000" kern="1200" dirty="0">
                          <a:solidFill>
                            <a:schemeClr val="tx1"/>
                          </a:solidFill>
                          <a:effectLst/>
                          <a:latin typeface="微軟正黑體" panose="020B0604030504040204" pitchFamily="34" charset="-120"/>
                          <a:ea typeface="+mn-ea"/>
                        </a:rPr>
                        <a:t>11</a:t>
                      </a:r>
                      <a:r>
                        <a:rPr kumimoji="0" lang="zh-TW" altLang="en-US" sz="2000" kern="1200" dirty="0">
                          <a:solidFill>
                            <a:schemeClr val="tx1"/>
                          </a:solidFill>
                          <a:effectLst/>
                          <a:latin typeface="微軟正黑體" panose="020B0604030504040204" pitchFamily="34" charset="-120"/>
                          <a:ea typeface="+mn-ea"/>
                        </a:rPr>
                        <a:t>日</a:t>
                      </a:r>
                      <a:endParaRPr kumimoji="0" lang="zh-TW" altLang="en-US" sz="2000" b="0" kern="1200" dirty="0">
                        <a:solidFill>
                          <a:schemeClr val="tx1"/>
                        </a:solidFill>
                        <a:effectLst/>
                        <a:latin typeface="微軟正黑體" panose="020B0604030504040204" pitchFamily="34" charset="-120"/>
                        <a:ea typeface="+mn-ea"/>
                        <a:cs typeface="+mj-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a:effectLst/>
                          <a:latin typeface="微軟正黑體" panose="020B0604030504040204" pitchFamily="34" charset="-120"/>
                          <a:ea typeface="+mn-ea"/>
                        </a:rPr>
                        <a:t>科學班已報到正取生聲明放棄錄取資格</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a:effectLst/>
                          <a:latin typeface="微軟正黑體" panose="020B0604030504040204" pitchFamily="34" charset="-120"/>
                          <a:ea typeface="+mn-ea"/>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964549299"/>
                  </a:ext>
                </a:extLst>
              </a:tr>
            </a:tbl>
          </a:graphicData>
        </a:graphic>
      </p:graphicFrame>
      <p:sp>
        <p:nvSpPr>
          <p:cNvPr id="4" name="矩形 3">
            <a:extLst>
              <a:ext uri="{FF2B5EF4-FFF2-40B4-BE49-F238E27FC236}">
                <a16:creationId xmlns:a16="http://schemas.microsoft.com/office/drawing/2014/main" id="{4EBE1610-C4F3-4139-B977-B5AD5792A3E9}"/>
              </a:ext>
            </a:extLst>
          </p:cNvPr>
          <p:cNvSpPr/>
          <p:nvPr/>
        </p:nvSpPr>
        <p:spPr>
          <a:xfrm>
            <a:off x="2561716" y="5419562"/>
            <a:ext cx="7653115" cy="101566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註：</a:t>
            </a:r>
            <a:r>
              <a:rPr lang="zh-TW" altLang="en-US" sz="2000" b="1" dirty="0">
                <a:latin typeface="微軟正黑體" panose="020B0604030504040204" pitchFamily="34" charset="-120"/>
                <a:ea typeface="微軟正黑體" panose="020B0604030504040204" pitchFamily="34" charset="-120"/>
              </a:rPr>
              <a:t>報到後如欲放棄入學科學班，須以</a:t>
            </a:r>
            <a:r>
              <a:rPr lang="zh-TW" altLang="en-US" sz="2000" b="1" dirty="0">
                <a:solidFill>
                  <a:srgbClr val="FF0000"/>
                </a:solidFill>
                <a:latin typeface="微軟正黑體" panose="020B0604030504040204" pitchFamily="34" charset="-120"/>
                <a:ea typeface="微軟正黑體" panose="020B0604030504040204" pitchFamily="34" charset="-120"/>
              </a:rPr>
              <a:t>書面</a:t>
            </a:r>
            <a:r>
              <a:rPr lang="zh-TW" altLang="en-US" sz="2000" b="1" dirty="0">
                <a:latin typeface="微軟正黑體" panose="020B0604030504040204" pitchFamily="34" charset="-120"/>
                <a:ea typeface="微軟正黑體" panose="020B0604030504040204" pitchFamily="34" charset="-120"/>
              </a:rPr>
              <a:t>提出</a:t>
            </a:r>
            <a:r>
              <a:rPr lang="zh-TW" altLang="en-US" sz="2000" b="1" dirty="0">
                <a:solidFill>
                  <a:srgbClr val="FF0000"/>
                </a:solidFill>
                <a:latin typeface="微軟正黑體" panose="020B0604030504040204" pitchFamily="34" charset="-120"/>
                <a:ea typeface="微軟正黑體" panose="020B0604030504040204" pitchFamily="34" charset="-120"/>
              </a:rPr>
              <a:t>放棄錄取資格聲明</a:t>
            </a:r>
            <a:r>
              <a:rPr lang="zh-TW" altLang="en-US" sz="2000" b="1" dirty="0">
                <a:latin typeface="微軟正黑體" panose="020B0604030504040204" pitchFamily="34" charset="-120"/>
                <a:ea typeface="微軟正黑體" panose="020B0604030504040204" pitchFamily="34" charset="-120"/>
              </a:rPr>
              <a:t>後，始能透過高中高職其他入學管道就學；重複申請其他入學管道者將取消入班資格。</a:t>
            </a:r>
          </a:p>
        </p:txBody>
      </p:sp>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741006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066800" y="241564"/>
            <a:ext cx="10058400" cy="1228421"/>
          </a:xfrm>
        </p:spPr>
        <p:txBody>
          <a:bodyPr/>
          <a:lstStyle/>
          <a:p>
            <a:pPr algn="ctr"/>
            <a:r>
              <a:rPr lang="zh-TW" altLang="en-US" dirty="0"/>
              <a:t>科學班常見問答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2100928922"/>
              </p:ext>
            </p:extLst>
          </p:nvPr>
        </p:nvGraphicFramePr>
        <p:xfrm>
          <a:off x="1835230" y="11132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5119060" y="2468209"/>
            <a:ext cx="2194211"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cs typeface="+mj-cs"/>
              </a:rPr>
              <a:t>但只能報名一所。</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5119060" y="4145040"/>
            <a:ext cx="6199053"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成績是否合乎報考資格，以畢業學校出具之成績證明為準。</a:t>
            </a:r>
          </a:p>
        </p:txBody>
      </p:sp>
      <p:sp>
        <p:nvSpPr>
          <p:cNvPr id="6" name="矩形 5">
            <a:extLst>
              <a:ext uri="{FF2B5EF4-FFF2-40B4-BE49-F238E27FC236}">
                <a16:creationId xmlns:a16="http://schemas.microsoft.com/office/drawing/2014/main" id="{2E1FE871-3195-4C22-B36B-619FFE354A1E}"/>
              </a:ext>
            </a:extLst>
          </p:cNvPr>
          <p:cNvSpPr/>
          <p:nvPr/>
        </p:nvSpPr>
        <p:spPr>
          <a:xfrm>
            <a:off x="5132563" y="5791092"/>
            <a:ext cx="6199052" cy="91747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限國中應屆畢業生或或符合「特殊教育學生調整入學年齡及修業年限實施辦法」，並經各該主管機關認定具國民中學畢業資格之學生。</a:t>
            </a:r>
          </a:p>
        </p:txBody>
      </p:sp>
    </p:spTree>
    <p:extLst>
      <p:ext uri="{BB962C8B-B14F-4D97-AF65-F5344CB8AC3E}">
        <p14:creationId xmlns:p14="http://schemas.microsoft.com/office/powerpoint/2010/main" val="1197206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特色招生考試分發入學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75869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3" y="296740"/>
            <a:ext cx="10058400" cy="1118700"/>
          </a:xfrm>
        </p:spPr>
        <p:txBody>
          <a:bodyPr/>
          <a:lstStyle/>
          <a:p>
            <a:pPr algn="ctr"/>
            <a:r>
              <a:rPr lang="en-US" altLang="zh-TW" dirty="0">
                <a:latin typeface="+mj-ea"/>
              </a:rPr>
              <a:t>108</a:t>
            </a:r>
            <a:r>
              <a:rPr lang="zh-TW" altLang="en-US" dirty="0">
                <a:latin typeface="+mj-ea"/>
              </a:rPr>
              <a:t>課綱</a:t>
            </a:r>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364" y="1128614"/>
            <a:ext cx="7698549" cy="5729386"/>
          </a:xfrm>
          <a:prstGeom prst="rect">
            <a:avLst/>
          </a:prstGeom>
        </p:spPr>
      </p:pic>
    </p:spTree>
    <p:extLst>
      <p:ext uri="{BB962C8B-B14F-4D97-AF65-F5344CB8AC3E}">
        <p14:creationId xmlns:p14="http://schemas.microsoft.com/office/powerpoint/2010/main" val="18800268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43752"/>
          </a:xfrm>
        </p:spPr>
        <p:txBody>
          <a:bodyPr/>
          <a:lstStyle/>
          <a:p>
            <a:pPr algn="ctr"/>
            <a:r>
              <a:rPr lang="zh-TW" altLang="en-US" dirty="0"/>
              <a:t>特色招生考試分發入學管道簡介</a:t>
            </a:r>
          </a:p>
        </p:txBody>
      </p:sp>
      <p:sp>
        <p:nvSpPr>
          <p:cNvPr id="3" name="內容版面配置區 2"/>
          <p:cNvSpPr txBox="1">
            <a:spLocks/>
          </p:cNvSpPr>
          <p:nvPr/>
        </p:nvSpPr>
        <p:spPr>
          <a:xfrm>
            <a:off x="1486839" y="1665963"/>
            <a:ext cx="9641410" cy="432048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特色招生考試分發入學指</a:t>
            </a:r>
            <a:r>
              <a:rPr lang="zh-TW" altLang="en-US" sz="3200" b="1" dirty="0">
                <a:solidFill>
                  <a:srgbClr val="FF66CC"/>
                </a:solidFill>
                <a:latin typeface="微軟正黑體" panose="020B0604030504040204" pitchFamily="34" charset="-120"/>
                <a:ea typeface="微軟正黑體" panose="020B0604030504040204" pitchFamily="34" charset="-120"/>
              </a:rPr>
              <a:t>普通型高中</a:t>
            </a:r>
            <a:r>
              <a:rPr lang="zh-TW" altLang="en-US" sz="3200" dirty="0">
                <a:solidFill>
                  <a:prstClr val="black"/>
                </a:solidFill>
                <a:latin typeface="微軟正黑體" panose="020B0604030504040204" pitchFamily="34" charset="-120"/>
                <a:ea typeface="微軟正黑體" panose="020B0604030504040204" pitchFamily="34" charset="-120"/>
              </a:rPr>
              <a:t>考量</a:t>
            </a:r>
            <a:r>
              <a:rPr lang="zh-TW" altLang="zh-TW" sz="3200" dirty="0">
                <a:solidFill>
                  <a:prstClr val="black"/>
                </a:solidFill>
                <a:latin typeface="微軟正黑體" panose="020B0604030504040204" pitchFamily="34" charset="-120"/>
                <a:ea typeface="微軟正黑體" panose="020B0604030504040204" pitchFamily="34" charset="-120"/>
              </a:rPr>
              <a:t>學校歷史、</a:t>
            </a:r>
            <a:r>
              <a:rPr lang="zh-TW" altLang="en-US" sz="3200" dirty="0">
                <a:solidFill>
                  <a:prstClr val="black"/>
                </a:solidFill>
                <a:latin typeface="微軟正黑體" panose="020B0604030504040204" pitchFamily="34" charset="-120"/>
                <a:ea typeface="微軟正黑體" panose="020B0604030504040204" pitchFamily="34" charset="-120"/>
              </a:rPr>
              <a:t>內外部優勢條件</a:t>
            </a:r>
            <a:r>
              <a:rPr lang="zh-TW" altLang="zh-TW" sz="3200" dirty="0">
                <a:solidFill>
                  <a:prstClr val="black"/>
                </a:solidFill>
                <a:latin typeface="微軟正黑體" panose="020B0604030504040204" pitchFamily="34" charset="-120"/>
                <a:ea typeface="微軟正黑體" panose="020B0604030504040204" pitchFamily="34" charset="-120"/>
              </a:rPr>
              <a:t>、願景</a:t>
            </a:r>
            <a:r>
              <a:rPr lang="zh-TW" altLang="en-US" sz="3200" dirty="0">
                <a:solidFill>
                  <a:prstClr val="black"/>
                </a:solidFill>
                <a:latin typeface="微軟正黑體" panose="020B0604030504040204" pitchFamily="34" charset="-120"/>
                <a:ea typeface="微軟正黑體" panose="020B0604030504040204" pitchFamily="34" charset="-120"/>
              </a:rPr>
              <a:t>目標、學校特色</a:t>
            </a:r>
            <a:r>
              <a:rPr lang="zh-TW" altLang="zh-TW" sz="3200" dirty="0">
                <a:solidFill>
                  <a:prstClr val="black"/>
                </a:solidFill>
                <a:latin typeface="微軟正黑體" panose="020B0604030504040204" pitchFamily="34" charset="-120"/>
                <a:ea typeface="微軟正黑體" panose="020B0604030504040204" pitchFamily="34" charset="-120"/>
              </a:rPr>
              <a:t>及社會需求</a:t>
            </a:r>
            <a:r>
              <a:rPr lang="zh-TW" altLang="en-US" sz="3200" dirty="0">
                <a:solidFill>
                  <a:prstClr val="black"/>
                </a:solidFill>
                <a:latin typeface="微軟正黑體" panose="020B0604030504040204" pitchFamily="34" charset="-120"/>
                <a:ea typeface="微軟正黑體" panose="020B0604030504040204" pitchFamily="34" charset="-120"/>
              </a:rPr>
              <a:t>後規劃</a:t>
            </a:r>
            <a:r>
              <a:rPr lang="zh-TW" altLang="zh-TW" sz="3200" dirty="0">
                <a:solidFill>
                  <a:prstClr val="black"/>
                </a:solidFill>
                <a:latin typeface="微軟正黑體" panose="020B0604030504040204" pitchFamily="34" charset="-120"/>
                <a:ea typeface="微軟正黑體" panose="020B0604030504040204" pitchFamily="34" charset="-120"/>
              </a:rPr>
              <a:t>特色</a:t>
            </a:r>
            <a:r>
              <a:rPr lang="zh-TW" altLang="en-US" sz="3200" dirty="0">
                <a:solidFill>
                  <a:prstClr val="black"/>
                </a:solidFill>
                <a:latin typeface="微軟正黑體" panose="020B0604030504040204" pitchFamily="34" charset="-120"/>
                <a:ea typeface="微軟正黑體" panose="020B0604030504040204" pitchFamily="34" charset="-120"/>
              </a:rPr>
              <a:t>班級</a:t>
            </a:r>
            <a:r>
              <a:rPr lang="zh-TW"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並遴選</a:t>
            </a:r>
            <a:r>
              <a:rPr lang="zh-TW" altLang="en-US" sz="3200" b="1" dirty="0">
                <a:solidFill>
                  <a:srgbClr val="FF0000"/>
                </a:solidFill>
                <a:latin typeface="微軟正黑體" panose="020B0604030504040204" pitchFamily="34" charset="-120"/>
                <a:ea typeface="微軟正黑體" panose="020B0604030504040204" pitchFamily="34" charset="-120"/>
              </a:rPr>
              <a:t>性向</a:t>
            </a:r>
            <a:r>
              <a:rPr lang="zh-TW" altLang="en-US" sz="3200" dirty="0">
                <a:solidFill>
                  <a:prstClr val="black"/>
                </a:solidFill>
                <a:latin typeface="微軟正黑體" panose="020B0604030504040204" pitchFamily="34" charset="-120"/>
                <a:ea typeface="微軟正黑體" panose="020B0604030504040204" pitchFamily="34" charset="-120"/>
              </a:rPr>
              <a:t>、</a:t>
            </a:r>
            <a:r>
              <a:rPr lang="zh-TW" altLang="en-US" sz="3200" b="1" dirty="0">
                <a:solidFill>
                  <a:srgbClr val="FF0000"/>
                </a:solidFill>
                <a:latin typeface="微軟正黑體" panose="020B0604030504040204" pitchFamily="34" charset="-120"/>
                <a:ea typeface="微軟正黑體" panose="020B0604030504040204" pitchFamily="34" charset="-120"/>
              </a:rPr>
              <a:t>興趣</a:t>
            </a:r>
            <a:r>
              <a:rPr lang="zh-TW" altLang="en-US" sz="3200" dirty="0">
                <a:solidFill>
                  <a:prstClr val="black"/>
                </a:solidFill>
                <a:latin typeface="微軟正黑體" panose="020B0604030504040204" pitchFamily="34" charset="-120"/>
                <a:ea typeface="微軟正黑體" panose="020B0604030504040204" pitchFamily="34" charset="-120"/>
              </a:rPr>
              <a:t>與</a:t>
            </a:r>
            <a:r>
              <a:rPr lang="zh-TW" altLang="en-US" sz="3200" b="1" dirty="0">
                <a:solidFill>
                  <a:srgbClr val="FF0000"/>
                </a:solidFill>
                <a:latin typeface="微軟正黑體" panose="020B0604030504040204" pitchFamily="34" charset="-120"/>
                <a:ea typeface="微軟正黑體" panose="020B0604030504040204" pitchFamily="34" charset="-120"/>
              </a:rPr>
              <a:t>能力符合</a:t>
            </a:r>
            <a:r>
              <a:rPr lang="zh-TW" altLang="en-US" sz="3200" dirty="0">
                <a:solidFill>
                  <a:prstClr val="black"/>
                </a:solidFill>
                <a:latin typeface="微軟正黑體" panose="020B0604030504040204" pitchFamily="34" charset="-120"/>
                <a:ea typeface="微軟正黑體" panose="020B0604030504040204" pitchFamily="34" charset="-120"/>
              </a:rPr>
              <a:t>的學生。</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由於這些特色班級多是以</a:t>
            </a:r>
            <a:r>
              <a:rPr lang="zh-TW" altLang="en-US" sz="3200" b="1" dirty="0">
                <a:solidFill>
                  <a:srgbClr val="FF0000"/>
                </a:solidFill>
                <a:latin typeface="微軟正黑體" panose="020B0604030504040204" pitchFamily="34" charset="-120"/>
                <a:ea typeface="微軟正黑體" panose="020B0604030504040204" pitchFamily="34" charset="-120"/>
              </a:rPr>
              <a:t>學科發展</a:t>
            </a:r>
            <a:r>
              <a:rPr lang="zh-TW" altLang="en-US" sz="3200" dirty="0">
                <a:solidFill>
                  <a:prstClr val="black"/>
                </a:solidFill>
                <a:latin typeface="微軟正黑體" panose="020B0604030504040204" pitchFamily="34" charset="-120"/>
                <a:ea typeface="微軟正黑體" panose="020B0604030504040204" pitchFamily="34" charset="-120"/>
              </a:rPr>
              <a:t>為主軸，遴選方式也以</a:t>
            </a:r>
            <a:r>
              <a:rPr lang="zh-TW" altLang="en-US" sz="3200" b="1" dirty="0">
                <a:solidFill>
                  <a:srgbClr val="FF0000"/>
                </a:solidFill>
                <a:latin typeface="微軟正黑體" panose="020B0604030504040204" pitchFamily="34" charset="-120"/>
                <a:ea typeface="微軟正黑體" panose="020B0604030504040204" pitchFamily="34" charset="-120"/>
              </a:rPr>
              <a:t>學科測驗</a:t>
            </a:r>
            <a:r>
              <a:rPr lang="zh-TW" altLang="en-US" sz="3200" dirty="0">
                <a:solidFill>
                  <a:prstClr val="black"/>
                </a:solidFill>
                <a:latin typeface="微軟正黑體" panose="020B0604030504040204" pitchFamily="34" charset="-120"/>
                <a:ea typeface="微軟正黑體" panose="020B0604030504040204" pitchFamily="34" charset="-120"/>
              </a:rPr>
              <a:t>為主。</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會考成績</a:t>
            </a:r>
            <a:r>
              <a:rPr lang="zh-TW" altLang="en-US" sz="3200" dirty="0">
                <a:solidFill>
                  <a:prstClr val="black"/>
                </a:solidFill>
                <a:latin typeface="微軟正黑體" panose="020B0604030504040204" pitchFamily="34" charset="-120"/>
                <a:ea typeface="微軟正黑體" panose="020B0604030504040204" pitchFamily="34" charset="-120"/>
              </a:rPr>
              <a:t>為入學門檻。</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78276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a:latin typeface="+mj-ea"/>
              </a:rPr>
              <a:t>113</a:t>
            </a:r>
            <a:r>
              <a:rPr lang="zh-TW" altLang="en-US" dirty="0">
                <a:latin typeface="+mj-ea"/>
              </a:rPr>
              <a:t>學年度</a:t>
            </a:r>
            <a:br>
              <a:rPr lang="en-US" altLang="zh-TW" dirty="0">
                <a:latin typeface="+mj-ea"/>
              </a:rPr>
            </a:br>
            <a:r>
              <a:rPr lang="zh-TW" altLang="en-US" dirty="0">
                <a:latin typeface="+mj-ea"/>
              </a:rPr>
              <a:t>特色招生考試分發入學學校</a:t>
            </a:r>
          </a:p>
        </p:txBody>
      </p:sp>
      <p:graphicFrame>
        <p:nvGraphicFramePr>
          <p:cNvPr id="3" name="內容版面配置區 5"/>
          <p:cNvGraphicFramePr>
            <a:graphicFrameLocks/>
          </p:cNvGraphicFramePr>
          <p:nvPr>
            <p:extLst>
              <p:ext uri="{D42A27DB-BD31-4B8C-83A1-F6EECF244321}">
                <p14:modId xmlns:p14="http://schemas.microsoft.com/office/powerpoint/2010/main" val="3061939503"/>
              </p:ext>
            </p:extLst>
          </p:nvPr>
        </p:nvGraphicFramePr>
        <p:xfrm>
          <a:off x="1228493" y="1843455"/>
          <a:ext cx="9995768" cy="4328002"/>
        </p:xfrm>
        <a:graphic>
          <a:graphicData uri="http://schemas.openxmlformats.org/drawingml/2006/table">
            <a:tbl>
              <a:tblPr firstRow="1" firstCol="1" bandRow="1">
                <a:tableStyleId>{5C22544A-7EE6-4342-B048-85BDC9FD1C3A}</a:tableStyleId>
              </a:tblPr>
              <a:tblGrid>
                <a:gridCol w="887181">
                  <a:extLst>
                    <a:ext uri="{9D8B030D-6E8A-4147-A177-3AD203B41FA5}">
                      <a16:colId xmlns:a16="http://schemas.microsoft.com/office/drawing/2014/main" val="20000"/>
                    </a:ext>
                  </a:extLst>
                </a:gridCol>
                <a:gridCol w="1289678">
                  <a:extLst>
                    <a:ext uri="{9D8B030D-6E8A-4147-A177-3AD203B41FA5}">
                      <a16:colId xmlns:a16="http://schemas.microsoft.com/office/drawing/2014/main" val="20001"/>
                    </a:ext>
                  </a:extLst>
                </a:gridCol>
                <a:gridCol w="3200211">
                  <a:extLst>
                    <a:ext uri="{9D8B030D-6E8A-4147-A177-3AD203B41FA5}">
                      <a16:colId xmlns:a16="http://schemas.microsoft.com/office/drawing/2014/main" val="20002"/>
                    </a:ext>
                  </a:extLst>
                </a:gridCol>
                <a:gridCol w="2977790">
                  <a:extLst>
                    <a:ext uri="{9D8B030D-6E8A-4147-A177-3AD203B41FA5}">
                      <a16:colId xmlns:a16="http://schemas.microsoft.com/office/drawing/2014/main" val="20003"/>
                    </a:ext>
                  </a:extLst>
                </a:gridCol>
                <a:gridCol w="688932">
                  <a:extLst>
                    <a:ext uri="{9D8B030D-6E8A-4147-A177-3AD203B41FA5}">
                      <a16:colId xmlns:a16="http://schemas.microsoft.com/office/drawing/2014/main" val="20004"/>
                    </a:ext>
                  </a:extLst>
                </a:gridCol>
                <a:gridCol w="951976">
                  <a:extLst>
                    <a:ext uri="{9D8B030D-6E8A-4147-A177-3AD203B41FA5}">
                      <a16:colId xmlns:a16="http://schemas.microsoft.com/office/drawing/2014/main" val="20005"/>
                    </a:ext>
                  </a:extLst>
                </a:gridCol>
              </a:tblGrid>
              <a:tr h="668517">
                <a:tc>
                  <a:txBody>
                    <a:bodyPr/>
                    <a:lstStyle/>
                    <a:p>
                      <a:pPr algn="ctr">
                        <a:lnSpc>
                          <a:spcPts val="2000"/>
                        </a:lnSpc>
                        <a:spcAft>
                          <a:spcPts val="0"/>
                        </a:spcAft>
                      </a:pPr>
                      <a:r>
                        <a:rPr lang="zh-TW" altLang="en-US" sz="2000" b="1" kern="0" dirty="0">
                          <a:effectLst/>
                          <a:latin typeface="微軟正黑體" panose="020B0604030504040204" pitchFamily="34" charset="-120"/>
                          <a:ea typeface="微軟正黑體" panose="020B0604030504040204" pitchFamily="34" charset="-120"/>
                          <a:cs typeface="+mn-cs"/>
                        </a:rPr>
                        <a:t>項次</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就學區別（校數）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辦理學校校名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a:t>
                      </a:r>
                      <a:br>
                        <a:rPr lang="en-US" altLang="zh-TW" sz="2000" b="1" kern="0" dirty="0">
                          <a:effectLst/>
                          <a:latin typeface="微軟正黑體" panose="020B0604030504040204" pitchFamily="34" charset="-120"/>
                          <a:ea typeface="微軟正黑體" panose="020B0604030504040204" pitchFamily="34" charset="-120"/>
                        </a:rPr>
                      </a:br>
                      <a:r>
                        <a:rPr lang="zh-TW" sz="2000" b="1" kern="0" dirty="0">
                          <a:effectLst/>
                          <a:latin typeface="微軟正黑體" panose="020B0604030504040204" pitchFamily="34" charset="-120"/>
                          <a:ea typeface="微軟正黑體" panose="020B0604030504040204" pitchFamily="34" charset="-120"/>
                        </a:rPr>
                        <a:t>名額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lnSpc>
                          <a:spcPts val="2000"/>
                        </a:lnSpc>
                        <a:spcAft>
                          <a:spcPts val="0"/>
                        </a:spcAft>
                      </a:pPr>
                      <a:r>
                        <a:rPr lang="zh-TW" sz="2400" b="0" kern="0" dirty="0">
                          <a:effectLst/>
                          <a:latin typeface="+mj-ea"/>
                          <a:ea typeface="+mj-ea"/>
                        </a:rPr>
                        <a:t>基北區</a:t>
                      </a:r>
                      <a:endParaRPr lang="en-US" altLang="zh-TW" sz="2400" b="0" kern="0" dirty="0">
                        <a:effectLst/>
                        <a:latin typeface="+mj-ea"/>
                        <a:ea typeface="+mj-ea"/>
                      </a:endParaRPr>
                    </a:p>
                    <a:p>
                      <a:pPr algn="ctr">
                        <a:lnSpc>
                          <a:spcPts val="2000"/>
                        </a:lnSpc>
                        <a:spcAft>
                          <a:spcPts val="0"/>
                        </a:spcAft>
                      </a:pPr>
                      <a:r>
                        <a:rPr lang="en-US" sz="2000" b="0" kern="0" dirty="0">
                          <a:effectLst/>
                          <a:latin typeface="+mj-ea"/>
                          <a:ea typeface="+mj-ea"/>
                        </a:rPr>
                        <a:t>(</a:t>
                      </a:r>
                      <a:r>
                        <a:rPr lang="en-US" altLang="zh-TW" sz="2000" b="0" kern="0" dirty="0">
                          <a:effectLst/>
                          <a:latin typeface="+mj-ea"/>
                          <a:ea typeface="+mj-ea"/>
                        </a:rPr>
                        <a:t>4</a:t>
                      </a:r>
                      <a:r>
                        <a:rPr lang="zh-TW" sz="2000" b="0" kern="0" dirty="0">
                          <a:effectLst/>
                          <a:latin typeface="+mj-ea"/>
                          <a:ea typeface="+mj-ea"/>
                        </a:rPr>
                        <a:t>校</a:t>
                      </a:r>
                      <a:r>
                        <a:rPr lang="en-US" sz="2000" b="0" kern="0" dirty="0">
                          <a:effectLst/>
                          <a:latin typeface="+mj-ea"/>
                          <a:ea typeface="+mj-ea"/>
                        </a:rPr>
                        <a:t>)</a:t>
                      </a:r>
                      <a:endParaRPr lang="zh-TW" sz="2000" b="0" kern="100" dirty="0">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臺北市立西松高級中學</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國際文憑</a:t>
                      </a:r>
                      <a:r>
                        <a:rPr lang="en-US" altLang="zh-TW" sz="2000" b="0" kern="100" dirty="0">
                          <a:solidFill>
                            <a:schemeClr val="tx1"/>
                          </a:solidFill>
                          <a:effectLst/>
                          <a:latin typeface="+mj-ea"/>
                          <a:ea typeface="+mn-ea"/>
                          <a:cs typeface="Times New Roman"/>
                        </a:rPr>
                        <a:t>IBDP</a:t>
                      </a:r>
                    </a:p>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雙語實驗班</a:t>
                      </a:r>
                      <a:endParaRPr lang="zh-TW" altLang="zh-TW" sz="20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algn="ctr">
                        <a:lnSpc>
                          <a:spcPts val="2000"/>
                        </a:lnSpc>
                        <a:spcAft>
                          <a:spcPts val="0"/>
                        </a:spcAft>
                      </a:pPr>
                      <a:r>
                        <a:rPr lang="en-US" altLang="zh-TW" sz="2200" b="0" kern="0" dirty="0">
                          <a:effectLst/>
                          <a:latin typeface="微軟正黑體" panose="020B0604030504040204" pitchFamily="34" charset="-120"/>
                          <a:ea typeface="微軟正黑體" panose="020B0604030504040204" pitchFamily="34" charset="-120"/>
                        </a:rPr>
                        <a:t>25</a:t>
                      </a:r>
                      <a:endParaRPr lang="en-US" sz="2200" b="0" kern="0" dirty="0">
                        <a:effectLst/>
                        <a:latin typeface="微軟正黑體" panose="020B0604030504040204" pitchFamily="34" charset="-120"/>
                        <a:ea typeface="微軟正黑體" panose="020B0604030504040204" pitchFamily="34" charset="-120"/>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136465">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2</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000" b="0" kern="100" dirty="0">
                        <a:solidFill>
                          <a:schemeClr val="tx1"/>
                        </a:solidFill>
                        <a:effectLst/>
                        <a:latin typeface="+mj-ea"/>
                        <a:ea typeface="+mn-ea"/>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algn="ctr">
                        <a:lnSpc>
                          <a:spcPts val="2000"/>
                        </a:lnSpc>
                        <a:spcAft>
                          <a:spcPts val="0"/>
                        </a:spcAft>
                      </a:pP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algn="ctr">
                        <a:lnSpc>
                          <a:spcPts val="2000"/>
                        </a:lnSpc>
                        <a:spcAft>
                          <a:spcPts val="0"/>
                        </a:spcAft>
                      </a:pP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573058">
                <a:tc vMerge="1">
                  <a:txBody>
                    <a:bodyPr/>
                    <a:lstStyle/>
                    <a:p>
                      <a:endParaRPr lang="zh-TW" altLang="en-US"/>
                    </a:p>
                  </a:txBody>
                  <a:tcPr/>
                </a:tc>
                <a:tc vMerge="1">
                  <a:txBody>
                    <a:bodyPr/>
                    <a:lstStyle/>
                    <a:p>
                      <a:endParaRPr lang="zh-TW" altLang="en-US"/>
                    </a:p>
                  </a:txBody>
                  <a:tcPr/>
                </a:tc>
                <a:tc>
                  <a:txBody>
                    <a:bodyPr/>
                    <a:lstStyle/>
                    <a:p>
                      <a:r>
                        <a:rPr lang="zh-TW" altLang="en-US" sz="2400" dirty="0"/>
                        <a:t>臺北市立育成高級中學</a:t>
                      </a: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a:solidFill>
                            <a:schemeClr val="tx1"/>
                          </a:solidFill>
                          <a:effectLst/>
                          <a:latin typeface="+mj-ea"/>
                          <a:ea typeface="+mn-ea"/>
                          <a:cs typeface="Times New Roman"/>
                        </a:rPr>
                        <a:t>國際文憑課程</a:t>
                      </a:r>
                      <a:endParaRPr lang="en-US" altLang="zh-TW" sz="1800" b="0" kern="100" dirty="0">
                        <a:solidFill>
                          <a:schemeClr val="tx1"/>
                        </a:solidFill>
                        <a:effectLst/>
                        <a:latin typeface="+mj-ea"/>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solidFill>
                            <a:schemeClr val="tx1"/>
                          </a:solidFill>
                          <a:effectLst/>
                          <a:latin typeface="+mj-ea"/>
                          <a:ea typeface="+mn-ea"/>
                          <a:cs typeface="Times New Roman"/>
                        </a:rPr>
                        <a:t>IBDP</a:t>
                      </a:r>
                      <a:r>
                        <a:rPr lang="zh-TW" altLang="en-US" sz="1800" b="0" kern="100" dirty="0">
                          <a:solidFill>
                            <a:schemeClr val="tx1"/>
                          </a:solidFill>
                          <a:effectLst/>
                          <a:latin typeface="+mj-ea"/>
                          <a:ea typeface="+mn-ea"/>
                          <a:cs typeface="Times New Roman"/>
                        </a:rPr>
                        <a:t>實驗專班</a:t>
                      </a:r>
                      <a:endParaRPr lang="zh-TW" altLang="zh-TW" sz="18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200" b="0" kern="0" dirty="0">
                          <a:effectLst/>
                          <a:latin typeface="微軟正黑體" panose="020B0604030504040204" pitchFamily="34" charset="-120"/>
                          <a:ea typeface="微軟正黑體" panose="020B0604030504040204" pitchFamily="34" charset="-120"/>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25</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196232"/>
                  </a:ext>
                </a:extLst>
              </a:tr>
              <a:tr h="709523">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3</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臺北市中正高級中學</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國際移動力課程實驗班</a:t>
                      </a:r>
                      <a:r>
                        <a:rPr lang="en-US" altLang="zh-TW" sz="2000" b="0" kern="100" dirty="0">
                          <a:solidFill>
                            <a:schemeClr val="tx1"/>
                          </a:solidFill>
                          <a:effectLst/>
                          <a:latin typeface="+mj-ea"/>
                          <a:ea typeface="+mj-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大學預科</a:t>
                      </a:r>
                      <a:r>
                        <a:rPr lang="en-US" altLang="zh-TW" sz="2000" b="0" kern="100" dirty="0">
                          <a:solidFill>
                            <a:schemeClr val="tx1"/>
                          </a:solidFill>
                          <a:effectLst/>
                          <a:latin typeface="+mj-ea"/>
                          <a:ea typeface="+mj-ea"/>
                          <a:cs typeface="Times New Roman"/>
                        </a:rPr>
                        <a:t>(IB-DP)</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709523">
                <a:tc vMerge="1">
                  <a:txBody>
                    <a:bodyPr/>
                    <a:lstStyle/>
                    <a:p>
                      <a:pPr algn="ctr">
                        <a:lnSpc>
                          <a:spcPts val="2000"/>
                        </a:lnSpc>
                        <a:spcAft>
                          <a:spcPts val="0"/>
                        </a:spcAft>
                      </a:pP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國際移動力課程實驗班</a:t>
                      </a:r>
                      <a:r>
                        <a:rPr lang="en-US" altLang="zh-TW" sz="20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生涯發展路向</a:t>
                      </a:r>
                      <a:r>
                        <a:rPr lang="en-US" altLang="zh-TW" sz="2000" b="0" kern="100" dirty="0">
                          <a:solidFill>
                            <a:schemeClr val="tx1"/>
                          </a:solidFill>
                          <a:effectLst/>
                          <a:latin typeface="+mj-ea"/>
                          <a:ea typeface="+mn-ea"/>
                          <a:cs typeface="Times New Roman"/>
                        </a:rPr>
                        <a:t>(IB-CP)</a:t>
                      </a:r>
                      <a:endParaRPr lang="zh-TW" altLang="zh-TW" sz="20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82139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4</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altLang="en-US" sz="1800" b="0" kern="100" dirty="0">
                          <a:solidFill>
                            <a:schemeClr val="tx1"/>
                          </a:solidFill>
                          <a:effectLst/>
                          <a:latin typeface="+mj-ea"/>
                          <a:ea typeface="+mj-ea"/>
                          <a:cs typeface="Times New Roman"/>
                        </a:rPr>
                        <a:t>國立臺灣海洋大學</a:t>
                      </a:r>
                      <a:br>
                        <a:rPr lang="en-US" altLang="zh-TW" sz="1800" b="0" kern="100" dirty="0">
                          <a:solidFill>
                            <a:schemeClr val="tx1"/>
                          </a:solidFill>
                          <a:effectLst/>
                          <a:latin typeface="+mj-ea"/>
                          <a:ea typeface="+mj-ea"/>
                          <a:cs typeface="Times New Roman"/>
                        </a:rPr>
                      </a:br>
                      <a:r>
                        <a:rPr lang="zh-TW" altLang="en-US" sz="1800" b="0" kern="100" dirty="0">
                          <a:solidFill>
                            <a:schemeClr val="tx1"/>
                          </a:solidFill>
                          <a:effectLst/>
                          <a:latin typeface="+mj-ea"/>
                          <a:ea typeface="+mj-ea"/>
                          <a:cs typeface="Times New Roman"/>
                        </a:rPr>
                        <a:t>附屬基隆海事高級中等學校</a:t>
                      </a:r>
                      <a:br>
                        <a:rPr lang="en-US" altLang="zh-TW" sz="1800" b="0" kern="100" dirty="0">
                          <a:solidFill>
                            <a:schemeClr val="tx1"/>
                          </a:solidFill>
                          <a:effectLst/>
                          <a:latin typeface="+mj-ea"/>
                          <a:ea typeface="+mj-ea"/>
                          <a:cs typeface="Times New Roman"/>
                        </a:rPr>
                      </a:br>
                      <a:r>
                        <a:rPr lang="en-US" altLang="zh-TW" sz="1800" b="0" kern="100" dirty="0">
                          <a:solidFill>
                            <a:schemeClr val="tx1"/>
                          </a:solidFill>
                          <a:effectLst/>
                          <a:latin typeface="+mj-ea"/>
                          <a:ea typeface="+mj-ea"/>
                          <a:cs typeface="Times New Roman"/>
                        </a:rPr>
                        <a:t>(</a:t>
                      </a:r>
                      <a:r>
                        <a:rPr lang="zh-TW" altLang="en-US" sz="1800" b="0" kern="100" dirty="0">
                          <a:solidFill>
                            <a:schemeClr val="tx1"/>
                          </a:solidFill>
                          <a:effectLst/>
                          <a:latin typeface="+mj-ea"/>
                          <a:ea typeface="+mj-ea"/>
                          <a:cs typeface="Times New Roman"/>
                        </a:rPr>
                        <a:t>海大附中</a:t>
                      </a:r>
                      <a:r>
                        <a:rPr lang="en-US" altLang="zh-TW" sz="1800" b="0" kern="100" dirty="0">
                          <a:solidFill>
                            <a:schemeClr val="tx1"/>
                          </a:solidFill>
                          <a:effectLst/>
                          <a:latin typeface="+mj-ea"/>
                          <a:ea typeface="+mj-ea"/>
                          <a:cs typeface="Times New Roman"/>
                        </a:rPr>
                        <a:t>)</a:t>
                      </a:r>
                      <a:endParaRPr lang="zh-TW" sz="18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海洋科技人才培育</a:t>
                      </a:r>
                      <a:br>
                        <a:rPr lang="en-US" altLang="zh-TW" sz="2000" b="0" kern="100" dirty="0">
                          <a:solidFill>
                            <a:schemeClr val="tx1"/>
                          </a:solidFill>
                          <a:effectLst/>
                          <a:latin typeface="+mj-ea"/>
                          <a:ea typeface="+mj-ea"/>
                          <a:cs typeface="Times New Roman"/>
                        </a:rPr>
                      </a:br>
                      <a:r>
                        <a:rPr lang="zh-TW" altLang="en-US" sz="2000" b="0" kern="100" dirty="0">
                          <a:solidFill>
                            <a:schemeClr val="tx1"/>
                          </a:solidFill>
                          <a:effectLst/>
                          <a:latin typeface="+mj-ea"/>
                          <a:ea typeface="+mj-ea"/>
                          <a:cs typeface="Times New Roman"/>
                        </a:rPr>
                        <a:t>實驗班</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30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039069280"/>
                  </a:ext>
                </a:extLst>
              </a:tr>
            </a:tbl>
          </a:graphicData>
        </a:graphic>
      </p:graphicFrame>
    </p:spTree>
    <p:extLst>
      <p:ext uri="{BB962C8B-B14F-4D97-AF65-F5344CB8AC3E}">
        <p14:creationId xmlns:p14="http://schemas.microsoft.com/office/powerpoint/2010/main" val="7879358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a:latin typeface="+mj-ea"/>
              </a:rPr>
              <a:t>113</a:t>
            </a:r>
            <a:r>
              <a:rPr lang="zh-TW" altLang="en-US" dirty="0">
                <a:latin typeface="+mj-ea"/>
              </a:rPr>
              <a:t>學年度</a:t>
            </a:r>
            <a:br>
              <a:rPr lang="en-US" altLang="zh-TW" dirty="0">
                <a:latin typeface="+mj-ea"/>
              </a:rPr>
            </a:br>
            <a:r>
              <a:rPr lang="zh-TW" altLang="en-US" dirty="0">
                <a:latin typeface="+mj-ea"/>
              </a:rPr>
              <a:t>特色招生考試分發入學學校</a:t>
            </a:r>
          </a:p>
        </p:txBody>
      </p:sp>
      <p:graphicFrame>
        <p:nvGraphicFramePr>
          <p:cNvPr id="4" name="內容版面配置區 3"/>
          <p:cNvGraphicFramePr>
            <a:graphicFrameLocks/>
          </p:cNvGraphicFramePr>
          <p:nvPr>
            <p:extLst>
              <p:ext uri="{D42A27DB-BD31-4B8C-83A1-F6EECF244321}">
                <p14:modId xmlns:p14="http://schemas.microsoft.com/office/powerpoint/2010/main" val="2307872217"/>
              </p:ext>
            </p:extLst>
          </p:nvPr>
        </p:nvGraphicFramePr>
        <p:xfrm>
          <a:off x="721686" y="2687310"/>
          <a:ext cx="10804827" cy="4043060"/>
        </p:xfrm>
        <a:graphic>
          <a:graphicData uri="http://schemas.openxmlformats.org/drawingml/2006/table">
            <a:tbl>
              <a:tblPr>
                <a:tableStyleId>{69CF1AB2-1976-4502-BF36-3FF5EA218861}</a:tableStyleId>
              </a:tblPr>
              <a:tblGrid>
                <a:gridCol w="1889722">
                  <a:extLst>
                    <a:ext uri="{9D8B030D-6E8A-4147-A177-3AD203B41FA5}">
                      <a16:colId xmlns:a16="http://schemas.microsoft.com/office/drawing/2014/main" val="20000"/>
                    </a:ext>
                  </a:extLst>
                </a:gridCol>
                <a:gridCol w="4105110">
                  <a:extLst>
                    <a:ext uri="{9D8B030D-6E8A-4147-A177-3AD203B41FA5}">
                      <a16:colId xmlns:a16="http://schemas.microsoft.com/office/drawing/2014/main" val="20001"/>
                    </a:ext>
                  </a:extLst>
                </a:gridCol>
                <a:gridCol w="4809995">
                  <a:extLst>
                    <a:ext uri="{9D8B030D-6E8A-4147-A177-3AD203B41FA5}">
                      <a16:colId xmlns:a16="http://schemas.microsoft.com/office/drawing/2014/main" val="20002"/>
                    </a:ext>
                  </a:extLst>
                </a:gridCol>
              </a:tblGrid>
              <a:tr h="362497">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1717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西松高中</a:t>
                      </a:r>
                      <a:endParaRPr lang="zh-TW" altLang="zh-TW" sz="2400" u="none" strike="noStrike" kern="1200" dirty="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國際文憑</a:t>
                      </a:r>
                      <a:r>
                        <a:rPr lang="en-US" altLang="zh-TW" sz="2400" u="none" strike="noStrike" kern="1200" dirty="0">
                          <a:solidFill>
                            <a:schemeClr val="dk1"/>
                          </a:solidFill>
                          <a:effectLst/>
                          <a:latin typeface="微軟正黑體" panose="020B0604030504040204" pitchFamily="34" charset="-120"/>
                          <a:ea typeface="+mn-ea"/>
                          <a:cs typeface="+mn-cs"/>
                        </a:rPr>
                        <a:t>IBDP</a:t>
                      </a:r>
                      <a:r>
                        <a:rPr lang="zh-TW" altLang="en-US" sz="2400" u="none" strike="noStrike" kern="1200" dirty="0">
                          <a:solidFill>
                            <a:schemeClr val="dk1"/>
                          </a:solidFill>
                          <a:effectLst/>
                          <a:latin typeface="微軟正黑體" panose="020B0604030504040204" pitchFamily="34" charset="-120"/>
                          <a:ea typeface="+mn-ea"/>
                          <a:cs typeface="+mn-cs"/>
                        </a:rPr>
                        <a:t>雙語實驗班</a:t>
                      </a:r>
                      <a:endParaRPr lang="zh-TW" altLang="zh-TW" sz="2400" u="none" strike="noStrike" kern="1200" dirty="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文本分析測驗、資料判讀測驗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31132"/>
                  </a:ext>
                </a:extLst>
              </a:tr>
              <a:tr h="717171">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育成高中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國際文憑課程</a:t>
                      </a:r>
                      <a:r>
                        <a:rPr lang="en-US" altLang="zh-TW" sz="2400" b="0" kern="100" dirty="0">
                          <a:solidFill>
                            <a:schemeClr val="tx1"/>
                          </a:solidFill>
                          <a:effectLst/>
                          <a:latin typeface="+mj-ea"/>
                          <a:ea typeface="+mn-ea"/>
                          <a:cs typeface="Times New Roman"/>
                        </a:rPr>
                        <a:t>IBDP</a:t>
                      </a:r>
                      <a:r>
                        <a:rPr lang="zh-TW" altLang="en-US" sz="2400" b="0" kern="100" dirty="0">
                          <a:solidFill>
                            <a:schemeClr val="tx1"/>
                          </a:solidFill>
                          <a:effectLst/>
                          <a:latin typeface="+mj-ea"/>
                          <a:ea typeface="+mn-ea"/>
                          <a:cs typeface="Times New Roman"/>
                        </a:rPr>
                        <a:t>實驗專班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400" u="none" strike="noStrike" kern="1200" dirty="0">
                          <a:solidFill>
                            <a:schemeClr val="dk1"/>
                          </a:solidFill>
                          <a:effectLst/>
                          <a:latin typeface="微軟正黑體" panose="020B0604030504040204" pitchFamily="34" charset="-120"/>
                          <a:ea typeface="+mn-ea"/>
                          <a:cs typeface="+mn-cs"/>
                        </a:rPr>
                        <a:t>數學素養能力測驗</a:t>
                      </a:r>
                      <a:endParaRPr lang="en-US" altLang="zh-TW" sz="2400" u="none" strike="noStrike" kern="1200" dirty="0">
                        <a:solidFill>
                          <a:schemeClr val="dk1"/>
                        </a:solidFill>
                        <a:effectLst/>
                        <a:latin typeface="微軟正黑體" panose="020B0604030504040204" pitchFamily="34" charset="-120"/>
                        <a:ea typeface="+mn-ea"/>
                        <a:cs typeface="+mn-cs"/>
                      </a:endParaRPr>
                    </a:p>
                    <a:p>
                      <a:pPr algn="ctr"/>
                      <a:r>
                        <a:rPr lang="zh-TW" altLang="en-US" sz="2400" u="none" strike="noStrike" kern="1200" dirty="0">
                          <a:solidFill>
                            <a:schemeClr val="dk1"/>
                          </a:solidFill>
                          <a:effectLst/>
                          <a:latin typeface="微軟正黑體" panose="020B0604030504040204" pitchFamily="34" charset="-120"/>
                          <a:ea typeface="+mn-ea"/>
                          <a:cs typeface="+mn-cs"/>
                        </a:rPr>
                        <a:t>語文</a:t>
                      </a: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素養能力測驗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690068"/>
                  </a:ext>
                </a:extLst>
              </a:tr>
              <a:tr h="717171">
                <a:tc rowSpan="2">
                  <a:txBody>
                    <a:bodyPr/>
                    <a:lstStyle/>
                    <a:p>
                      <a:pPr marL="0" marR="0" lvl="0" indent="0" algn="ctr" defTabSz="914400" rtl="0" eaLnBrk="1" fontAlgn="ctr"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中正高中</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大學預科</a:t>
                      </a:r>
                      <a:r>
                        <a:rPr lang="en-US" altLang="zh-TW" sz="2400" b="0" kern="100" dirty="0">
                          <a:solidFill>
                            <a:schemeClr val="tx1"/>
                          </a:solidFill>
                          <a:effectLst/>
                          <a:latin typeface="+mj-ea"/>
                          <a:ea typeface="+mn-ea"/>
                          <a:cs typeface="Times New Roman"/>
                        </a:rPr>
                        <a:t>(IB-DP)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句意解析測驗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訊息判別測驗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創意思考測驗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7171">
                <a:tc vMerge="1">
                  <a:txBody>
                    <a:bodyPr/>
                    <a:lstStyle/>
                    <a:p>
                      <a:pPr marL="0" algn="ctr" defTabSz="914400" rtl="0" eaLnBrk="1" fontAlgn="ctr" latinLnBrk="0" hangingPunct="1">
                        <a:lnSpc>
                          <a:spcPts val="2000"/>
                        </a:lnSpc>
                        <a:spcAft>
                          <a:spcPts val="0"/>
                        </a:spcAft>
                      </a:pP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生涯發展路向</a:t>
                      </a:r>
                      <a:r>
                        <a:rPr lang="en-US" altLang="zh-TW" sz="2400" b="0" kern="100" dirty="0">
                          <a:solidFill>
                            <a:schemeClr val="tx1"/>
                          </a:solidFill>
                          <a:effectLst/>
                          <a:latin typeface="+mj-ea"/>
                          <a:ea typeface="+mn-ea"/>
                          <a:cs typeface="Times New Roman"/>
                        </a:rPr>
                        <a:t>(IB-CP)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fontAlgn="ctr" latinLnBrk="0" hangingPunct="1"/>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17171">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海大附中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海洋科技人才培育實驗班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自然能力</a:t>
                      </a:r>
                      <a:r>
                        <a:rPr lang="zh-TW" altLang="en-US" sz="2400" u="none" strike="noStrike" kern="1200" dirty="0">
                          <a:solidFill>
                            <a:schemeClr val="dk1"/>
                          </a:solidFill>
                          <a:effectLst/>
                          <a:latin typeface="微軟正黑體" panose="020B0604030504040204" pitchFamily="34" charset="-120"/>
                          <a:ea typeface="+mn-ea"/>
                          <a:cs typeface="+mn-cs"/>
                        </a:rPr>
                        <a:t>測驗、數學能力測驗</a:t>
                      </a:r>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947664"/>
                  </a:ext>
                </a:extLst>
              </a:tr>
            </a:tbl>
          </a:graphicData>
        </a:graphic>
      </p:graphicFrame>
      <p:sp>
        <p:nvSpPr>
          <p:cNvPr id="5" name="標題 2"/>
          <p:cNvSpPr txBox="1">
            <a:spLocks/>
          </p:cNvSpPr>
          <p:nvPr/>
        </p:nvSpPr>
        <p:spPr>
          <a:xfrm>
            <a:off x="2044438" y="1600893"/>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mj-ea"/>
              </a:rPr>
              <a:t>測驗科目</a:t>
            </a:r>
          </a:p>
        </p:txBody>
      </p:sp>
    </p:spTree>
    <p:extLst>
      <p:ext uri="{BB962C8B-B14F-4D97-AF65-F5344CB8AC3E}">
        <p14:creationId xmlns:p14="http://schemas.microsoft.com/office/powerpoint/2010/main" val="40047867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43543"/>
          </a:xfrm>
        </p:spPr>
        <p:txBody>
          <a:bodyPr/>
          <a:lstStyle/>
          <a:p>
            <a:pPr algn="ctr"/>
            <a:r>
              <a:rPr lang="zh-TW" altLang="en-US" dirty="0"/>
              <a:t>考試準備方向</a:t>
            </a:r>
          </a:p>
        </p:txBody>
      </p:sp>
      <p:sp>
        <p:nvSpPr>
          <p:cNvPr id="3" name="Shape 438"/>
          <p:cNvSpPr txBox="1">
            <a:spLocks/>
          </p:cNvSpPr>
          <p:nvPr/>
        </p:nvSpPr>
        <p:spPr>
          <a:xfrm>
            <a:off x="1539782" y="1675889"/>
            <a:ext cx="9118532"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「十二年國民基本教育課程綱要」相關學習領域之第四階段能力指標及其延伸應用。 </a:t>
            </a:r>
          </a:p>
          <a:p>
            <a:pPr marL="457200" indent="-457200">
              <a:spcBef>
                <a:spcPct val="20000"/>
              </a:spcBef>
              <a:buClrTx/>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各校所規劃特色課程應具之先備知識與能力。</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採電腦測驗單一選擇題型之科目，試題相較於國中會考，屬中間偏難。</a:t>
            </a: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考生可參考各校簡章之試題範例與去年之考古題。</a:t>
            </a:r>
            <a:r>
              <a:rPr lang="zh-TW" altLang="en-US" dirty="0">
                <a:solidFill>
                  <a:prstClr val="black"/>
                </a:solidFill>
                <a:latin typeface="微軟正黑體" panose="020B0604030504040204" pitchFamily="34" charset="-120"/>
                <a:ea typeface="微軟正黑體" panose="020B0604030504040204" pitchFamily="34" charset="-120"/>
              </a:rPr>
              <a:t> </a:t>
            </a:r>
          </a:p>
        </p:txBody>
      </p:sp>
      <p:pic>
        <p:nvPicPr>
          <p:cNvPr id="5" name="圖形 4" descr="打開的書本">
            <a:extLst>
              <a:ext uri="{FF2B5EF4-FFF2-40B4-BE49-F238E27FC236}">
                <a16:creationId xmlns:a16="http://schemas.microsoft.com/office/drawing/2014/main" id="{B4F15E59-A163-4B7D-AB10-E097ED422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110" y="5654442"/>
            <a:ext cx="1175344" cy="1175344"/>
          </a:xfrm>
          <a:prstGeom prst="rect">
            <a:avLst/>
          </a:prstGeom>
        </p:spPr>
      </p:pic>
    </p:spTree>
    <p:extLst>
      <p:ext uri="{BB962C8B-B14F-4D97-AF65-F5344CB8AC3E}">
        <p14:creationId xmlns:p14="http://schemas.microsoft.com/office/powerpoint/2010/main" val="27414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5" y="246637"/>
            <a:ext cx="10441571" cy="1143752"/>
          </a:xfrm>
        </p:spPr>
        <p:txBody>
          <a:bodyPr>
            <a:normAutofit/>
          </a:bodyPr>
          <a:lstStyle/>
          <a:p>
            <a:pPr algn="ctr"/>
            <a:r>
              <a:rPr lang="en-US" altLang="zh-TW" sz="4000" dirty="0">
                <a:latin typeface="微軟正黑體" panose="020B0604030504040204" pitchFamily="34" charset="-120"/>
                <a:ea typeface="微軟正黑體" panose="020B0604030504040204" pitchFamily="34" charset="-120"/>
              </a:rPr>
              <a:t>113</a:t>
            </a:r>
            <a:r>
              <a:rPr lang="zh-TW" altLang="en-US" sz="4000" dirty="0">
                <a:latin typeface="微軟正黑體" panose="020B0604030504040204" pitchFamily="34" charset="-120"/>
                <a:ea typeface="微軟正黑體" panose="020B0604030504040204" pitchFamily="34" charset="-120"/>
              </a:rPr>
              <a:t>學年度特色招生考試分發入學重要日程表</a:t>
            </a:r>
          </a:p>
        </p:txBody>
      </p:sp>
      <p:graphicFrame>
        <p:nvGraphicFramePr>
          <p:cNvPr id="3" name="表格 2"/>
          <p:cNvGraphicFramePr>
            <a:graphicFrameLocks noGrp="1"/>
          </p:cNvGraphicFramePr>
          <p:nvPr>
            <p:extLst>
              <p:ext uri="{D42A27DB-BD31-4B8C-83A1-F6EECF244321}">
                <p14:modId xmlns:p14="http://schemas.microsoft.com/office/powerpoint/2010/main" val="1985984656"/>
              </p:ext>
            </p:extLst>
          </p:nvPr>
        </p:nvGraphicFramePr>
        <p:xfrm>
          <a:off x="876821" y="1866378"/>
          <a:ext cx="10446707" cy="3836031"/>
        </p:xfrm>
        <a:graphic>
          <a:graphicData uri="http://schemas.openxmlformats.org/drawingml/2006/table">
            <a:tbl>
              <a:tblPr firstRow="1" bandRow="1">
                <a:tableStyleId>{5C22544A-7EE6-4342-B048-85BDC9FD1C3A}</a:tableStyleId>
              </a:tblPr>
              <a:tblGrid>
                <a:gridCol w="2329842">
                  <a:extLst>
                    <a:ext uri="{9D8B030D-6E8A-4147-A177-3AD203B41FA5}">
                      <a16:colId xmlns:a16="http://schemas.microsoft.com/office/drawing/2014/main" val="20000"/>
                    </a:ext>
                  </a:extLst>
                </a:gridCol>
                <a:gridCol w="5742614">
                  <a:extLst>
                    <a:ext uri="{9D8B030D-6E8A-4147-A177-3AD203B41FA5}">
                      <a16:colId xmlns:a16="http://schemas.microsoft.com/office/drawing/2014/main" val="20001"/>
                    </a:ext>
                  </a:extLst>
                </a:gridCol>
                <a:gridCol w="2374251">
                  <a:extLst>
                    <a:ext uri="{9D8B030D-6E8A-4147-A177-3AD203B41FA5}">
                      <a16:colId xmlns:a16="http://schemas.microsoft.com/office/drawing/2014/main" val="20002"/>
                    </a:ext>
                  </a:extLst>
                </a:gridCol>
              </a:tblGrid>
              <a:tr h="612264">
                <a:tc>
                  <a:txBody>
                    <a:bodyPr/>
                    <a:lstStyle/>
                    <a:p>
                      <a:pPr algn="ctr"/>
                      <a:r>
                        <a:rPr lang="zh-TW" altLang="en-US" sz="2400" b="1" dirty="0">
                          <a:latin typeface="微軟正黑體" panose="020B0604030504040204" pitchFamily="34" charset="-120"/>
                          <a:ea typeface="微軟正黑體" panose="020B0604030504040204" pitchFamily="34" charset="-120"/>
                        </a:rPr>
                        <a:t>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辦理事項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備註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15</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簡章公告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19</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~21</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特色招生考試分發入學報名</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6</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月</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23</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200" b="1" dirty="0">
                        <a:solidFill>
                          <a:schemeClr val="accent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特色招生考試分發入學學科測驗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各區</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校</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同時辦理</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5408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24</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網路查詢學科測驗分數</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6490506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25</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~27</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開放志願選填</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72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7</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免試入學與特色招生考試入學分發公告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各區</a:t>
                      </a: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0" dirty="0">
                          <a:solidFill>
                            <a:schemeClr val="tx1"/>
                          </a:solidFill>
                          <a:latin typeface="微軟正黑體" panose="020B0604030504040204" pitchFamily="34" charset="-120"/>
                          <a:ea typeface="微軟正黑體" panose="020B0604030504040204" pitchFamily="34" charset="-120"/>
                        </a:rPr>
                        <a:t>7</a:t>
                      </a:r>
                      <a:r>
                        <a:rPr lang="zh-TW" altLang="en-US" sz="2200" b="0" dirty="0">
                          <a:solidFill>
                            <a:schemeClr val="tx1"/>
                          </a:solidFill>
                          <a:latin typeface="微軟正黑體" panose="020B0604030504040204" pitchFamily="34" charset="-120"/>
                          <a:ea typeface="微軟正黑體" panose="020B0604030504040204" pitchFamily="34" charset="-120"/>
                        </a:rPr>
                        <a:t>月</a:t>
                      </a:r>
                      <a:r>
                        <a:rPr lang="en-US" altLang="zh-TW" sz="2200" b="0" dirty="0">
                          <a:solidFill>
                            <a:schemeClr val="tx1"/>
                          </a:solidFill>
                          <a:latin typeface="微軟正黑體" panose="020B0604030504040204" pitchFamily="34" charset="-120"/>
                          <a:ea typeface="微軟正黑體" panose="020B0604030504040204" pitchFamily="34" charset="-120"/>
                        </a:rPr>
                        <a:t>11</a:t>
                      </a:r>
                      <a:r>
                        <a:rPr lang="zh-TW" altLang="en-US" sz="2200" b="0" dirty="0">
                          <a:solidFill>
                            <a:schemeClr val="tx1"/>
                          </a:solidFill>
                          <a:latin typeface="微軟正黑體" panose="020B0604030504040204" pitchFamily="34" charset="-120"/>
                          <a:ea typeface="微軟正黑體" panose="020B0604030504040204" pitchFamily="34" charset="-120"/>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rgbClr val="FF0000"/>
                          </a:solidFill>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0" dirty="0">
                          <a:solidFill>
                            <a:schemeClr val="tx1"/>
                          </a:solidFill>
                          <a:latin typeface="微軟正黑體" panose="020B0604030504040204" pitchFamily="34" charset="-120"/>
                          <a:ea typeface="微軟正黑體" panose="020B0604030504040204" pitchFamily="34" charset="-120"/>
                        </a:rPr>
                        <a:t>各區</a:t>
                      </a:r>
                      <a:r>
                        <a:rPr lang="zh-TW" altLang="en-US" sz="1800" b="0" dirty="0">
                          <a:solidFill>
                            <a:srgbClr val="FF0000"/>
                          </a:solidFill>
                          <a:latin typeface="微軟正黑體" panose="020B0604030504040204" pitchFamily="34" charset="-120"/>
                          <a:ea typeface="微軟正黑體" panose="020B0604030504040204" pitchFamily="34" charset="-120"/>
                        </a:rPr>
                        <a:t>同時辦理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249765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273214" y="148855"/>
            <a:ext cx="10058400" cy="952234"/>
          </a:xfrm>
        </p:spPr>
        <p:txBody>
          <a:bodyPr/>
          <a:lstStyle/>
          <a:p>
            <a:pPr algn="ctr"/>
            <a:r>
              <a:rPr lang="zh-TW" altLang="en-US" dirty="0"/>
              <a:t>特色招生考試分發入學常見問答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3819349807"/>
              </p:ext>
            </p:extLst>
          </p:nvPr>
        </p:nvGraphicFramePr>
        <p:xfrm>
          <a:off x="1014609" y="776614"/>
          <a:ext cx="10317006" cy="5755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4165351" y="1978584"/>
            <a:ext cx="6730562"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b="1" dirty="0">
                <a:solidFill>
                  <a:srgbClr val="0070C0"/>
                </a:solidFill>
                <a:latin typeface="微軟正黑體" panose="020B0604030504040204" pitchFamily="34" charset="-120"/>
                <a:ea typeface="微軟正黑體" panose="020B0604030504040204" pitchFamily="34" charset="-120"/>
                <a:cs typeface="+mj-cs"/>
              </a:rPr>
              <a:t>多數學校是獨立成班，亦有混合編班者。詳情依各校簡章之說明。</a:t>
            </a:r>
            <a:endParaRPr lang="en-US" altLang="zh-TW" b="1"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4165351" y="3284911"/>
            <a:ext cx="6943504"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cs typeface="+mj-cs"/>
              </a:rPr>
              <a:t>各校之實施計畫或簡章具有轉出轉入辦法者，依其計畫或簡章辦理。</a:t>
            </a:r>
          </a:p>
        </p:txBody>
      </p:sp>
    </p:spTree>
    <p:extLst>
      <p:ext uri="{BB962C8B-B14F-4D97-AF65-F5344CB8AC3E}">
        <p14:creationId xmlns:p14="http://schemas.microsoft.com/office/powerpoint/2010/main" val="708509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職業傾向</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a:xfrm>
            <a:off x="1752415" y="4146114"/>
            <a:ext cx="9182807" cy="2987459"/>
          </a:xfrm>
        </p:spPr>
        <p:txBody>
          <a:bodyPr>
            <a:noAutofit/>
          </a:bodyPr>
          <a:lstStyle/>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技優甄審入學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特色招生專業群科甄選入學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產業特殊需求類科</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實用技能學程</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產學攜手合作計畫</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建教合作班</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五專免試入學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8612312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技優甄審入學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448744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技優甄審入學介紹</a:t>
            </a:r>
          </a:p>
        </p:txBody>
      </p:sp>
      <p:sp>
        <p:nvSpPr>
          <p:cNvPr id="3" name="內容版面配置區 2">
            <a:extLst>
              <a:ext uri="{FF2B5EF4-FFF2-40B4-BE49-F238E27FC236}">
                <a16:creationId xmlns:a16="http://schemas.microsoft.com/office/drawing/2014/main" id="{9661D35D-F451-415E-8615-2D67369289D4}"/>
              </a:ext>
            </a:extLst>
          </p:cNvPr>
          <p:cNvSpPr txBox="1">
            <a:spLocks/>
          </p:cNvSpPr>
          <p:nvPr/>
        </p:nvSpPr>
        <p:spPr>
          <a:xfrm>
            <a:off x="1372778" y="1217351"/>
            <a:ext cx="10579736" cy="52618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法源依據：</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b="1" dirty="0">
                <a:solidFill>
                  <a:srgbClr val="0070C0"/>
                </a:solidFill>
                <a:latin typeface="微軟正黑體" panose="020B0604030504040204" pitchFamily="34" charset="-120"/>
                <a:ea typeface="微軟正黑體" panose="020B0604030504040204" pitchFamily="34" charset="-120"/>
              </a:rPr>
              <a:t>高級中等學校辦理國民中學技藝技能優良學生甄審入學實施要點</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志願選填</a:t>
            </a:r>
            <a:r>
              <a:rPr lang="zh-TW" altLang="en-US" sz="3200" dirty="0">
                <a:solidFill>
                  <a:prstClr val="black"/>
                </a:solidFill>
                <a:latin typeface="微軟正黑體" panose="020B0604030504040204" pitchFamily="34" charset="-120"/>
                <a:ea typeface="微軟正黑體" panose="020B0604030504040204" pitchFamily="34" charset="-120"/>
              </a:rPr>
              <a:t>：技優甄審入學學生選填志願，以</a:t>
            </a:r>
            <a:r>
              <a:rPr lang="zh-TW" altLang="en-US" sz="3200" b="1" dirty="0">
                <a:solidFill>
                  <a:prstClr val="black"/>
                </a:solidFill>
                <a:latin typeface="微軟正黑體" panose="020B0604030504040204" pitchFamily="34" charset="-120"/>
                <a:ea typeface="微軟正黑體" panose="020B0604030504040204" pitchFamily="34" charset="-120"/>
              </a:rPr>
              <a:t>一校</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prstClr val="black"/>
                </a:solidFill>
                <a:latin typeface="微軟正黑體" panose="020B0604030504040204" pitchFamily="34" charset="-120"/>
                <a:ea typeface="微軟正黑體" panose="020B0604030504040204" pitchFamily="34" charset="-120"/>
              </a:rPr>
              <a:t>多校</a:t>
            </a:r>
            <a:r>
              <a:rPr lang="zh-TW" altLang="en-US" sz="3200" dirty="0">
                <a:solidFill>
                  <a:prstClr val="black"/>
                </a:solidFill>
                <a:latin typeface="微軟正黑體" panose="020B0604030504040204" pitchFamily="34" charset="-120"/>
                <a:ea typeface="微軟正黑體" panose="020B0604030504040204" pitchFamily="34" charset="-120"/>
              </a:rPr>
              <a:t>，每校均為</a:t>
            </a:r>
            <a:r>
              <a:rPr lang="zh-TW" altLang="en-US" sz="3200" b="1" dirty="0">
                <a:solidFill>
                  <a:prstClr val="black"/>
                </a:solidFill>
                <a:latin typeface="微軟正黑體" panose="020B0604030504040204" pitchFamily="34" charset="-120"/>
                <a:ea typeface="微軟正黑體" panose="020B0604030504040204" pitchFamily="34" charset="-120"/>
              </a:rPr>
              <a:t>同一科別</a:t>
            </a:r>
            <a:r>
              <a:rPr lang="zh-TW" altLang="en-US" sz="3200" dirty="0">
                <a:solidFill>
                  <a:prstClr val="black"/>
                </a:solidFill>
                <a:latin typeface="微軟正黑體" panose="020B0604030504040204" pitchFamily="34" charset="-120"/>
                <a:ea typeface="微軟正黑體" panose="020B0604030504040204" pitchFamily="34" charset="-120"/>
              </a:rPr>
              <a:t>之方式為之。</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dirty="0">
                <a:solidFill>
                  <a:prstClr val="black"/>
                </a:solidFill>
                <a:latin typeface="微軟正黑體" panose="020B0604030504040204" pitchFamily="34" charset="-120"/>
                <a:ea typeface="微軟正黑體" panose="020B0604030504040204" pitchFamily="34" charset="-120"/>
              </a:rPr>
              <a:t>但就學區內高級中等學校數在二所以下者，得選填同群多科，或二群以下且科別總數不超過三科。</a:t>
            </a:r>
            <a:endParaRPr lang="en-US" altLang="zh-TW" sz="30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200" dirty="0">
                <a:solidFill>
                  <a:prstClr val="black"/>
                </a:solidFill>
                <a:latin typeface="微軟正黑體" panose="020B0604030504040204" pitchFamily="34" charset="-120"/>
                <a:ea typeface="微軟正黑體" panose="020B0604030504040204" pitchFamily="34" charset="-120"/>
              </a:rPr>
              <a:t>學生限報名一所</a:t>
            </a: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srgbClr val="00B050"/>
                </a:solidFill>
                <a:latin typeface="微軟正黑體" panose="020B0604030504040204" pitchFamily="34" charset="-120"/>
                <a:ea typeface="微軟正黑體" panose="020B0604030504040204" pitchFamily="34" charset="-120"/>
              </a:rPr>
              <a:t>高中附設專業群科</a:t>
            </a:r>
            <a:r>
              <a:rPr lang="zh-TW" altLang="en-US" sz="3200" dirty="0">
                <a:solidFill>
                  <a:prstClr val="black"/>
                </a:solidFill>
                <a:latin typeface="微軟正黑體" panose="020B0604030504040204" pitchFamily="34" charset="-120"/>
                <a:ea typeface="微軟正黑體" panose="020B0604030504040204" pitchFamily="34" charset="-120"/>
              </a:rPr>
              <a:t>，並依對應</a:t>
            </a:r>
            <a:r>
              <a:rPr lang="zh-TW" altLang="en-US" sz="3200" b="1" dirty="0">
                <a:solidFill>
                  <a:srgbClr val="FF0000"/>
                </a:solidFill>
                <a:latin typeface="微軟正黑體" panose="020B0604030504040204" pitchFamily="34" charset="-120"/>
                <a:ea typeface="微軟正黑體" panose="020B0604030504040204" pitchFamily="34" charset="-120"/>
              </a:rPr>
              <a:t>擇一職群報名</a:t>
            </a:r>
            <a:r>
              <a:rPr lang="zh-TW" altLang="en-US" sz="3200" dirty="0">
                <a:solidFill>
                  <a:prstClr val="black"/>
                </a:solidFill>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選填志願</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基北區技優甄審入學承辦學校：新北市立樟樹</a:t>
            </a:r>
            <a:r>
              <a:rPr lang="zh-TW" altLang="zh-TW" sz="3200" b="1" dirty="0">
                <a:solidFill>
                  <a:prstClr val="black"/>
                </a:solidFill>
                <a:latin typeface="微軟正黑體" panose="020B0604030504040204" pitchFamily="34" charset="-120"/>
                <a:ea typeface="微軟正黑體" panose="020B0604030504040204" pitchFamily="34" charset="-120"/>
              </a:rPr>
              <a:t>國際實</a:t>
            </a:r>
            <a:r>
              <a:rPr lang="zh-TW" altLang="en-US" sz="3200" b="1" dirty="0">
                <a:solidFill>
                  <a:prstClr val="black"/>
                </a:solidFill>
                <a:latin typeface="微軟正黑體" panose="020B0604030504040204" pitchFamily="34" charset="-120"/>
                <a:ea typeface="微軟正黑體" panose="020B0604030504040204" pitchFamily="34" charset="-120"/>
              </a:rPr>
              <a:t>中</a:t>
            </a:r>
            <a:endParaRPr lang="en-US" altLang="zh-TW"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18686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技優甄審入學辦理方式</a:t>
            </a:r>
          </a:p>
        </p:txBody>
      </p:sp>
      <p:graphicFrame>
        <p:nvGraphicFramePr>
          <p:cNvPr id="4" name="資料庫圖表 3"/>
          <p:cNvGraphicFramePr/>
          <p:nvPr>
            <p:extLst>
              <p:ext uri="{D42A27DB-BD31-4B8C-83A1-F6EECF244321}">
                <p14:modId xmlns:p14="http://schemas.microsoft.com/office/powerpoint/2010/main" val="637355865"/>
              </p:ext>
            </p:extLst>
          </p:nvPr>
        </p:nvGraphicFramePr>
        <p:xfrm>
          <a:off x="1408175" y="1232919"/>
          <a:ext cx="97200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機器人">
            <a:extLst>
              <a:ext uri="{FF2B5EF4-FFF2-40B4-BE49-F238E27FC236}">
                <a16:creationId xmlns:a16="http://schemas.microsoft.com/office/drawing/2014/main" id="{FB164FB7-32C9-4925-BFE1-DD8322CEA8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7922" y="1232919"/>
            <a:ext cx="1119867" cy="1119867"/>
          </a:xfrm>
          <a:prstGeom prst="rect">
            <a:avLst/>
          </a:prstGeom>
        </p:spPr>
      </p:pic>
    </p:spTree>
    <p:extLst>
      <p:ext uri="{BB962C8B-B14F-4D97-AF65-F5344CB8AC3E}">
        <p14:creationId xmlns:p14="http://schemas.microsoft.com/office/powerpoint/2010/main" val="139046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53328"/>
            <a:ext cx="10058400" cy="1132133"/>
          </a:xfrm>
        </p:spPr>
        <p:txBody>
          <a:bodyPr/>
          <a:lstStyle/>
          <a:p>
            <a:pPr algn="ctr"/>
            <a:r>
              <a:rPr lang="en-US" altLang="zh-TW" dirty="0">
                <a:latin typeface="+mj-ea"/>
              </a:rPr>
              <a:t>108</a:t>
            </a:r>
            <a:r>
              <a:rPr lang="zh-TW" altLang="en-US" dirty="0">
                <a:latin typeface="+mj-ea"/>
              </a:rPr>
              <a:t>課綱</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2128587" y="1285461"/>
            <a:ext cx="7638265" cy="5380294"/>
          </a:xfrm>
          <a:prstGeom prst="rect">
            <a:avLst/>
          </a:prstGeom>
        </p:spPr>
      </p:pic>
    </p:spTree>
    <p:extLst>
      <p:ext uri="{BB962C8B-B14F-4D97-AF65-F5344CB8AC3E}">
        <p14:creationId xmlns:p14="http://schemas.microsoft.com/office/powerpoint/2010/main" val="26438608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3169055196"/>
              </p:ext>
            </p:extLst>
          </p:nvPr>
        </p:nvGraphicFramePr>
        <p:xfrm>
          <a:off x="352698" y="1188424"/>
          <a:ext cx="11299370" cy="5029498"/>
        </p:xfrm>
        <a:graphic>
          <a:graphicData uri="http://schemas.openxmlformats.org/drawingml/2006/table">
            <a:tbl>
              <a:tblPr firstRow="1" firstCol="1" bandRow="1">
                <a:tableStyleId>{21E4AEA4-8DFA-4A89-87EB-49C32662AFE0}</a:tableStyleId>
              </a:tblPr>
              <a:tblGrid>
                <a:gridCol w="6168463">
                  <a:extLst>
                    <a:ext uri="{9D8B030D-6E8A-4147-A177-3AD203B41FA5}">
                      <a16:colId xmlns:a16="http://schemas.microsoft.com/office/drawing/2014/main" val="20000"/>
                    </a:ext>
                  </a:extLst>
                </a:gridCol>
                <a:gridCol w="3931680">
                  <a:extLst>
                    <a:ext uri="{9D8B030D-6E8A-4147-A177-3AD203B41FA5}">
                      <a16:colId xmlns:a16="http://schemas.microsoft.com/office/drawing/2014/main" val="20001"/>
                    </a:ext>
                  </a:extLst>
                </a:gridCol>
                <a:gridCol w="1199227">
                  <a:extLst>
                    <a:ext uri="{9D8B030D-6E8A-4147-A177-3AD203B41FA5}">
                      <a16:colId xmlns:a16="http://schemas.microsoft.com/office/drawing/2014/main" val="20002"/>
                    </a:ext>
                  </a:extLst>
                </a:gridCol>
              </a:tblGrid>
              <a:tr h="50757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國際技能競賽（包括科技展覽）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優勝以上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100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未得獎</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851954">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全國性技藝技能競賽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95</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851954">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80</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其他國際性特殊技藝技能競賽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000255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642244543"/>
              </p:ext>
            </p:extLst>
          </p:nvPr>
        </p:nvGraphicFramePr>
        <p:xfrm>
          <a:off x="352696" y="1188424"/>
          <a:ext cx="11273246" cy="4454730"/>
        </p:xfrm>
        <a:graphic>
          <a:graphicData uri="http://schemas.openxmlformats.org/drawingml/2006/table">
            <a:tbl>
              <a:tblPr firstRow="1" firstCol="1" bandRow="1">
                <a:tableStyleId>{21E4AEA4-8DFA-4A89-87EB-49C32662AFE0}</a:tableStyleId>
              </a:tblPr>
              <a:tblGrid>
                <a:gridCol w="6154201">
                  <a:extLst>
                    <a:ext uri="{9D8B030D-6E8A-4147-A177-3AD203B41FA5}">
                      <a16:colId xmlns:a16="http://schemas.microsoft.com/office/drawing/2014/main" val="20000"/>
                    </a:ext>
                  </a:extLst>
                </a:gridCol>
                <a:gridCol w="4034829">
                  <a:extLst>
                    <a:ext uri="{9D8B030D-6E8A-4147-A177-3AD203B41FA5}">
                      <a16:colId xmlns:a16="http://schemas.microsoft.com/office/drawing/2014/main" val="20001"/>
                    </a:ext>
                  </a:extLst>
                </a:gridCol>
                <a:gridCol w="1084216">
                  <a:extLst>
                    <a:ext uri="{9D8B030D-6E8A-4147-A177-3AD203B41FA5}">
                      <a16:colId xmlns:a16="http://schemas.microsoft.com/office/drawing/2014/main" val="20002"/>
                    </a:ext>
                  </a:extLst>
                </a:gridCol>
              </a:tblGrid>
              <a:tr h="53089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各直轄市、縣</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市</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政府主辦報經教育部備查之技藝技能比賽及科學展覽</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不包括成果展</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第一名、第二名、第三名（特優）</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70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9"/>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第四名、第五名、第六名（優等）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0"/>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佳作（甲等）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1"/>
                  </a:ext>
                </a:extLst>
              </a:tr>
              <a:tr h="891098">
                <a:tc>
                  <a:txBody>
                    <a:bodyPr/>
                    <a:lstStyle/>
                    <a:p>
                      <a:pPr>
                        <a:spcAft>
                          <a:spcPts val="0"/>
                        </a:spcAft>
                      </a:pPr>
                      <a:r>
                        <a:rPr kumimoji="0" lang="zh-TW" sz="2000" b="0" kern="0" dirty="0">
                          <a:effectLst/>
                          <a:latin typeface="微軟正黑體" panose="020B0604030504040204" pitchFamily="34" charset="-120"/>
                          <a:ea typeface="微軟正黑體" panose="020B0604030504040204" pitchFamily="34" charset="-120"/>
                        </a:rPr>
                        <a:t>領有技術</a:t>
                      </a:r>
                      <a:r>
                        <a:rPr kumimoji="0" lang="zh-TW" altLang="zh-TW" sz="2000" b="0" kern="0" dirty="0">
                          <a:effectLst/>
                          <a:latin typeface="微軟正黑體" panose="020B0604030504040204" pitchFamily="34" charset="-120"/>
                          <a:ea typeface="微軟正黑體" panose="020B0604030504040204" pitchFamily="34" charset="-120"/>
                        </a:rPr>
                        <a:t>證</a:t>
                      </a:r>
                      <a:r>
                        <a:rPr kumimoji="0" lang="zh-TW" sz="2000" b="0" kern="0" dirty="0">
                          <a:effectLst/>
                          <a:latin typeface="微軟正黑體" panose="020B0604030504040204" pitchFamily="34" charset="-120"/>
                          <a:ea typeface="微軟正黑體" panose="020B0604030504040204" pitchFamily="34" charset="-120"/>
                        </a:rPr>
                        <a:t>士</a:t>
                      </a:r>
                      <a:endParaRPr kumimoji="0" lang="zh-TW" sz="2000" b="0" kern="0" dirty="0">
                        <a:solidFill>
                          <a:schemeClr val="lt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kumimoji="0" lang="zh-TW" sz="1800" b="0" kern="0" dirty="0">
                          <a:effectLst/>
                          <a:latin typeface="微軟正黑體" panose="020B0604030504040204" pitchFamily="34" charset="-120"/>
                          <a:ea typeface="微軟正黑體" panose="020B0604030504040204" pitchFamily="34" charset="-120"/>
                        </a:rPr>
                        <a:t>領有丙級以上技術士證或相當於丙級以上之單一級技術士證</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kumimoji="0" lang="en-US" sz="1800" b="0" kern="0" dirty="0">
                          <a:effectLst/>
                          <a:latin typeface="微軟正黑體" panose="020B0604030504040204" pitchFamily="34" charset="-120"/>
                          <a:ea typeface="微軟正黑體" panose="020B0604030504040204" pitchFamily="34" charset="-120"/>
                        </a:rPr>
                        <a:t>50</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2"/>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應屆畢</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結</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業生技藝教育課程成績優良，技藝教育課程職群成績</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與國中在校學習領域評量成績無涉</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達該班</a:t>
                      </a:r>
                      <a:r>
                        <a:rPr lang="en-US" altLang="zh-TW" sz="2000" b="0" kern="0" dirty="0">
                          <a:effectLst/>
                          <a:latin typeface="微軟正黑體" panose="020B0604030504040204" pitchFamily="34" charset="-120"/>
                          <a:ea typeface="微軟正黑體" panose="020B0604030504040204" pitchFamily="34" charset="-120"/>
                        </a:rPr>
                        <a:t>PR</a:t>
                      </a:r>
                      <a:r>
                        <a:rPr lang="zh-TW" altLang="en-US" sz="2000" b="0" kern="0" dirty="0">
                          <a:effectLst/>
                          <a:latin typeface="微軟正黑體" panose="020B0604030504040204" pitchFamily="34" charset="-120"/>
                          <a:ea typeface="微軟正黑體" panose="020B0604030504040204" pitchFamily="34" charset="-120"/>
                        </a:rPr>
                        <a:t>值七十以上者</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得擇優一職群成績採計得分</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值（百分等級）九十以上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50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3"/>
                  </a:ext>
                </a:extLst>
              </a:tr>
              <a:tr h="576497">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值（百分等級）八十以上未達九十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4"/>
                  </a:ext>
                </a:extLst>
              </a:tr>
              <a:tr h="491249">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值（百分等級）七十以上未達八十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823222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特色招生專業群科甄選入學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7136432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lstStyle/>
          <a:p>
            <a:pPr algn="ctr"/>
            <a:r>
              <a:rPr lang="zh-TW" altLang="en-US" dirty="0"/>
              <a:t>特色招生專業群科甄選入學依據</a:t>
            </a:r>
          </a:p>
        </p:txBody>
      </p:sp>
      <p:sp>
        <p:nvSpPr>
          <p:cNvPr id="3" name="內容版面配置區 2"/>
          <p:cNvSpPr txBox="1">
            <a:spLocks/>
          </p:cNvSpPr>
          <p:nvPr/>
        </p:nvSpPr>
        <p:spPr>
          <a:xfrm>
            <a:off x="1344467" y="1345474"/>
            <a:ext cx="9509159" cy="4824536"/>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高級中等學校多元入學招生辦法第十一條</a:t>
            </a:r>
          </a:p>
          <a:p>
            <a:pPr marL="366713" lvl="1" indent="0">
              <a:spcBef>
                <a:spcPts val="600"/>
              </a:spcBef>
              <a:buFont typeface="Wingdings" pitchFamily="2" charset="2"/>
              <a:buNone/>
              <a:tabLst>
                <a:tab pos="715963" algn="l"/>
              </a:tabLst>
            </a:pPr>
            <a:r>
              <a:rPr lang="zh-TW" altLang="en-US" sz="3200" dirty="0">
                <a:latin typeface="微軟正黑體" panose="020B0604030504040204" pitchFamily="34" charset="-120"/>
                <a:ea typeface="微軟正黑體" panose="020B0604030504040204" pitchFamily="34" charset="-120"/>
              </a:rPr>
              <a:t>特色招生辦理方式如下：</a:t>
            </a:r>
          </a:p>
          <a:p>
            <a:pPr marL="815213" lvl="1" indent="-514350">
              <a:spcBef>
                <a:spcPts val="600"/>
              </a:spcBef>
              <a:buClr>
                <a:schemeClr val="tx1"/>
              </a:buClr>
              <a:buFont typeface="+mj-ea"/>
              <a:buAutoNum type="ea1ChtPeriod"/>
              <a:tabLst>
                <a:tab pos="715963" algn="l"/>
              </a:tabLst>
            </a:pPr>
            <a:r>
              <a:rPr lang="zh-TW" altLang="en-US" sz="2600" b="1" dirty="0">
                <a:solidFill>
                  <a:srgbClr val="FF0000"/>
                </a:solidFill>
                <a:latin typeface="微軟正黑體" panose="020B0604030504040204" pitchFamily="34" charset="-120"/>
                <a:ea typeface="微軟正黑體" panose="020B0604030504040204" pitchFamily="34" charset="-120"/>
              </a:rPr>
              <a:t>甄選入學</a:t>
            </a:r>
            <a:r>
              <a:rPr lang="zh-TW" altLang="en-US" sz="2600" b="1" dirty="0">
                <a:latin typeface="微軟正黑體" panose="020B0604030504040204" pitchFamily="34" charset="-120"/>
                <a:ea typeface="微軟正黑體" panose="020B0604030504040204" pitchFamily="34" charset="-120"/>
              </a:rPr>
              <a:t>：</a:t>
            </a:r>
            <a:br>
              <a:rPr lang="en-US" altLang="zh-TW" sz="26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學校之音樂、美術、舞蹈、戲劇、科學、體育及</a:t>
            </a:r>
            <a:r>
              <a:rPr lang="zh-TW" altLang="en-US" sz="2400" b="1" dirty="0">
                <a:solidFill>
                  <a:srgbClr val="FF0000"/>
                </a:solidFill>
                <a:latin typeface="微軟正黑體" panose="020B0604030504040204" pitchFamily="34" charset="-120"/>
                <a:ea typeface="微軟正黑體" panose="020B0604030504040204" pitchFamily="34" charset="-120"/>
              </a:rPr>
              <a:t>高級中等學校專業群、科之特殊班、科、組、群</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得參採國中教育會考成績作為錄取門檻</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辦理單獨或聯合招生</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並應依術科測驗分數及學生志願</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作為錄取依據</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815213" lvl="1" indent="-514350">
              <a:spcBef>
                <a:spcPts val="600"/>
              </a:spcBef>
              <a:buClrTx/>
              <a:buFont typeface="+mj-ea"/>
              <a:buAutoNum type="ea1ChtPeriod"/>
              <a:tabLst>
                <a:tab pos="715963" algn="l"/>
              </a:tabLst>
            </a:pPr>
            <a:r>
              <a:rPr lang="zh-TW" altLang="en-US" sz="2600" dirty="0">
                <a:latin typeface="微軟正黑體" panose="020B0604030504040204" pitchFamily="34" charset="-120"/>
                <a:ea typeface="微軟正黑體" panose="020B0604030504040204" pitchFamily="34" charset="-120"/>
              </a:rPr>
              <a:t>考試分發入學：</a:t>
            </a:r>
            <a:endParaRPr lang="en-US" altLang="zh-TW" sz="26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學校採國中教育會考成績作為錄取門檻，並以學科測驗成績及學生志願，作為分發入學之依據，按就學區為單位，由各校辦理單獨或聯合考試招生。</a:t>
            </a:r>
            <a:endParaRPr lang="en-US" altLang="zh-TW" sz="24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各學校應依其特色課程規劃前目學科測驗內容或加權採計。</a:t>
            </a:r>
          </a:p>
        </p:txBody>
      </p:sp>
      <p:pic>
        <p:nvPicPr>
          <p:cNvPr id="5" name="圖形 4" descr="尺">
            <a:extLst>
              <a:ext uri="{FF2B5EF4-FFF2-40B4-BE49-F238E27FC236}">
                <a16:creationId xmlns:a16="http://schemas.microsoft.com/office/drawing/2014/main" id="{078E2EDC-509F-42C0-843D-EBD72AD034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9337" y="1527048"/>
            <a:ext cx="914400" cy="914400"/>
          </a:xfrm>
          <a:prstGeom prst="rect">
            <a:avLst/>
          </a:prstGeom>
        </p:spPr>
      </p:pic>
    </p:spTree>
    <p:extLst>
      <p:ext uri="{BB962C8B-B14F-4D97-AF65-F5344CB8AC3E}">
        <p14:creationId xmlns:p14="http://schemas.microsoft.com/office/powerpoint/2010/main" val="43918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normAutofit fontScale="90000"/>
          </a:bodyPr>
          <a:lstStyle/>
          <a:p>
            <a:pPr algn="ctr"/>
            <a:r>
              <a:rPr lang="zh-TW" altLang="en-US" dirty="0"/>
              <a:t>臺北市特色招生專業群科甄選入學</a:t>
            </a:r>
            <a:br>
              <a:rPr lang="en-US" altLang="zh-TW" dirty="0"/>
            </a:br>
            <a:r>
              <a:rPr lang="zh-TW" altLang="en-US" dirty="0"/>
              <a:t>重要日程表</a:t>
            </a:r>
          </a:p>
        </p:txBody>
      </p:sp>
      <p:graphicFrame>
        <p:nvGraphicFramePr>
          <p:cNvPr id="4" name="表格 3"/>
          <p:cNvGraphicFramePr>
            <a:graphicFrameLocks noGrp="1"/>
          </p:cNvGraphicFramePr>
          <p:nvPr>
            <p:extLst>
              <p:ext uri="{D42A27DB-BD31-4B8C-83A1-F6EECF244321}">
                <p14:modId xmlns:p14="http://schemas.microsoft.com/office/powerpoint/2010/main" val="3069867405"/>
              </p:ext>
            </p:extLst>
          </p:nvPr>
        </p:nvGraphicFramePr>
        <p:xfrm>
          <a:off x="953589" y="1560114"/>
          <a:ext cx="10319656" cy="4405857"/>
        </p:xfrm>
        <a:graphic>
          <a:graphicData uri="http://schemas.openxmlformats.org/drawingml/2006/table">
            <a:tbl>
              <a:tblPr firstRow="1" bandRow="1">
                <a:tableStyleId>{21E4AEA4-8DFA-4A89-87EB-49C32662AFE0}</a:tableStyleId>
              </a:tblPr>
              <a:tblGrid>
                <a:gridCol w="1065067">
                  <a:extLst>
                    <a:ext uri="{9D8B030D-6E8A-4147-A177-3AD203B41FA5}">
                      <a16:colId xmlns:a16="http://schemas.microsoft.com/office/drawing/2014/main" val="2035101776"/>
                    </a:ext>
                  </a:extLst>
                </a:gridCol>
                <a:gridCol w="899848">
                  <a:extLst>
                    <a:ext uri="{9D8B030D-6E8A-4147-A177-3AD203B41FA5}">
                      <a16:colId xmlns:a16="http://schemas.microsoft.com/office/drawing/2014/main" val="812068041"/>
                    </a:ext>
                  </a:extLst>
                </a:gridCol>
                <a:gridCol w="3548693">
                  <a:extLst>
                    <a:ext uri="{9D8B030D-6E8A-4147-A177-3AD203B41FA5}">
                      <a16:colId xmlns:a16="http://schemas.microsoft.com/office/drawing/2014/main" val="1248151522"/>
                    </a:ext>
                  </a:extLst>
                </a:gridCol>
                <a:gridCol w="4806048">
                  <a:extLst>
                    <a:ext uri="{9D8B030D-6E8A-4147-A177-3AD203B41FA5}">
                      <a16:colId xmlns:a16="http://schemas.microsoft.com/office/drawing/2014/main" val="65381068"/>
                    </a:ext>
                  </a:extLst>
                </a:gridCol>
              </a:tblGrid>
              <a:tr h="546600">
                <a:tc gridSpan="3">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419713">
                <a:tc gridSpan="3">
                  <a:txBody>
                    <a:bodyPr/>
                    <a:lstStyle/>
                    <a:p>
                      <a:pPr algn="l">
                        <a:spcAft>
                          <a:spcPts val="0"/>
                        </a:spcAft>
                      </a:pPr>
                      <a:r>
                        <a:rPr lang="zh-TW" altLang="en-US" sz="2200" b="1" kern="0" dirty="0">
                          <a:effectLst/>
                          <a:latin typeface="微軟正黑體" panose="020B0604030504040204" pitchFamily="34" charset="-120"/>
                          <a:ea typeface="微軟正黑體" panose="020B0604030504040204" pitchFamily="34" charset="-120"/>
                        </a:rPr>
                        <a:t>  </a:t>
                      </a:r>
                      <a:r>
                        <a:rPr lang="en-US" sz="2200" b="1" kern="0" dirty="0">
                          <a:effectLst/>
                          <a:latin typeface="微軟正黑體" panose="020B0604030504040204" pitchFamily="34" charset="-120"/>
                          <a:ea typeface="微軟正黑體" panose="020B0604030504040204" pitchFamily="34" charset="-120"/>
                        </a:rPr>
                        <a:t>1.</a:t>
                      </a:r>
                      <a:r>
                        <a:rPr lang="zh-TW" sz="2200" b="1" kern="0" dirty="0">
                          <a:effectLst/>
                          <a:latin typeface="微軟正黑體" panose="020B0604030504040204" pitchFamily="34" charset="-120"/>
                          <a:ea typeface="微軟正黑體" panose="020B0604030504040204" pitchFamily="34" charset="-120"/>
                        </a:rPr>
                        <a:t>下載</a:t>
                      </a:r>
                      <a:r>
                        <a:rPr lang="en-US" sz="2200" b="1" kern="0" dirty="0">
                          <a:effectLst/>
                          <a:latin typeface="微軟正黑體" panose="020B0604030504040204" pitchFamily="34" charset="-120"/>
                          <a:ea typeface="微軟正黑體" panose="020B0604030504040204" pitchFamily="34" charset="-120"/>
                        </a:rPr>
                        <a:t>/</a:t>
                      </a:r>
                      <a:r>
                        <a:rPr lang="zh-TW" sz="2200" b="1" kern="0" dirty="0">
                          <a:effectLst/>
                          <a:latin typeface="微軟正黑體" panose="020B0604030504040204" pitchFamily="34" charset="-120"/>
                          <a:ea typeface="微軟正黑體" panose="020B0604030504040204" pitchFamily="34" charset="-120"/>
                        </a:rPr>
                        <a:t>購買簡章、報名表</a:t>
                      </a:r>
                      <a:endParaRPr lang="zh-TW" sz="2200" b="1"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2000" kern="0" dirty="0">
                          <a:effectLst/>
                          <a:latin typeface="微軟正黑體" panose="020B0604030504040204" pitchFamily="34" charset="-120"/>
                          <a:ea typeface="微軟正黑體" panose="020B0604030504040204" pitchFamily="34" charset="-120"/>
                        </a:rPr>
                        <a:t>  </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年</a:t>
                      </a:r>
                      <a:r>
                        <a:rPr lang="en-US" sz="2000" kern="0" dirty="0">
                          <a:effectLst/>
                          <a:latin typeface="微軟正黑體" panose="020B0604030504040204" pitchFamily="34" charset="-120"/>
                          <a:ea typeface="微軟正黑體" panose="020B0604030504040204" pitchFamily="34" charset="-120"/>
                        </a:rPr>
                        <a:t>1</a:t>
                      </a:r>
                      <a:r>
                        <a:rPr lang="zh-TW" sz="2000" kern="0" dirty="0">
                          <a:effectLst/>
                          <a:latin typeface="微軟正黑體" panose="020B0604030504040204" pitchFamily="34" charset="-120"/>
                          <a:ea typeface="微軟正黑體" panose="020B0604030504040204" pitchFamily="34" charset="-120"/>
                        </a:rPr>
                        <a:t>月</a:t>
                      </a:r>
                      <a:r>
                        <a:rPr lang="en-US" sz="2000" kern="0" dirty="0">
                          <a:effectLst/>
                          <a:latin typeface="微軟正黑體" panose="020B0604030504040204" pitchFamily="34" charset="-120"/>
                          <a:ea typeface="微軟正黑體" panose="020B0604030504040204" pitchFamily="34" charset="-120"/>
                        </a:rPr>
                        <a:t>1</a:t>
                      </a:r>
                      <a:r>
                        <a:rPr lang="en-US" altLang="zh-TW" sz="2000" kern="0" dirty="0">
                          <a:effectLst/>
                          <a:latin typeface="微軟正黑體" panose="020B0604030504040204" pitchFamily="34" charset="-120"/>
                          <a:ea typeface="微軟正黑體" panose="020B0604030504040204" pitchFamily="34" charset="-120"/>
                        </a:rPr>
                        <a:t>5</a:t>
                      </a:r>
                      <a:r>
                        <a:rPr lang="zh-TW" sz="2000" kern="0" dirty="0">
                          <a:effectLst/>
                          <a:latin typeface="微軟正黑體" panose="020B0604030504040204" pitchFamily="34" charset="-120"/>
                          <a:ea typeface="微軟正黑體" panose="020B0604030504040204" pitchFamily="34" charset="-120"/>
                        </a:rPr>
                        <a:t>日至</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年</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月</a:t>
                      </a:r>
                      <a:r>
                        <a:rPr lang="en-US" altLang="zh-TW" sz="2000" kern="0" dirty="0">
                          <a:effectLst/>
                          <a:latin typeface="微軟正黑體" panose="020B0604030504040204" pitchFamily="34" charset="-120"/>
                          <a:ea typeface="微軟正黑體" panose="020B0604030504040204" pitchFamily="34" charset="-120"/>
                        </a:rPr>
                        <a:t>15</a:t>
                      </a:r>
                      <a:r>
                        <a:rPr lang="zh-TW" sz="2000" kern="0" dirty="0">
                          <a:effectLst/>
                          <a:latin typeface="微軟正黑體" panose="020B0604030504040204" pitchFamily="34" charset="-120"/>
                          <a:ea typeface="微軟正黑體" panose="020B0604030504040204" pitchFamily="34" charset="-120"/>
                        </a:rPr>
                        <a:t>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243156182"/>
                  </a:ext>
                </a:extLst>
              </a:tr>
              <a:tr h="894439">
                <a:tc rowSpan="3">
                  <a:txBody>
                    <a:bodyPr/>
                    <a:lstStyle/>
                    <a:p>
                      <a:pPr algn="l"/>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報名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b="1" kern="100" dirty="0">
                          <a:effectLst/>
                          <a:latin typeface="微軟正黑體" panose="020B0604030504040204" pitchFamily="34" charset="-120"/>
                          <a:ea typeface="微軟正黑體" panose="020B0604030504040204" pitchFamily="34" charset="-120"/>
                        </a:rPr>
                        <a:t>第一階段：</a:t>
                      </a:r>
                      <a:r>
                        <a:rPr lang="zh-TW" altLang="en-US" sz="2200" b="1" u="none" strike="noStrike" kern="1200" baseline="0" dirty="0">
                          <a:latin typeface="微軟正黑體" panose="020B0604030504040204" pitchFamily="34" charset="-120"/>
                          <a:ea typeface="微軟正黑體" panose="020B0604030504040204" pitchFamily="34" charset="-120"/>
                        </a:rPr>
                        <a:t>網路填寫報名資料</a:t>
                      </a:r>
                      <a:endParaRPr lang="zh-TW" altLang="en-US" sz="22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a:txBody>
                    <a:bodyPr/>
                    <a:lstStyle/>
                    <a:p>
                      <a:pPr algn="l"/>
                      <a:r>
                        <a:rPr lang="en-US" altLang="zh-TW" sz="2000" dirty="0">
                          <a:latin typeface="微軟正黑體" panose="020B0604030504040204" pitchFamily="34" charset="-120"/>
                          <a:ea typeface="微軟正黑體" panose="020B0604030504040204" pitchFamily="34" charset="-120"/>
                        </a:rPr>
                        <a:t>113</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日下午</a:t>
                      </a:r>
                      <a:r>
                        <a:rPr lang="en-US" altLang="zh-TW" sz="2000" dirty="0">
                          <a:latin typeface="微軟正黑體" panose="020B0604030504040204" pitchFamily="34" charset="-120"/>
                          <a:ea typeface="微軟正黑體" panose="020B0604030504040204" pitchFamily="34" charset="-120"/>
                        </a:rPr>
                        <a:t>4 </a:t>
                      </a:r>
                      <a:r>
                        <a:rPr lang="zh-TW" altLang="en-US" sz="2000" dirty="0">
                          <a:latin typeface="微軟正黑體" panose="020B0604030504040204" pitchFamily="34" charset="-120"/>
                          <a:ea typeface="微軟正黑體" panose="020B0604030504040204" pitchFamily="34" charset="-120"/>
                        </a:rPr>
                        <a:t>時止</a:t>
                      </a:r>
                      <a:br>
                        <a:rPr lang="en-US" altLang="zh-TW" sz="2000" dirty="0">
                          <a:latin typeface="微軟正黑體" panose="020B0604030504040204" pitchFamily="34" charset="-120"/>
                          <a:ea typeface="微軟正黑體" panose="020B0604030504040204" pitchFamily="34" charset="-120"/>
                        </a:rPr>
                      </a:br>
                      <a:r>
                        <a:rPr lang="en-US" altLang="zh-TW" sz="1800" b="1" dirty="0">
                          <a:solidFill>
                            <a:srgbClr val="FF0000"/>
                          </a:solidFill>
                          <a:latin typeface="微軟正黑體" panose="020B0604030504040204" pitchFamily="34" charset="-120"/>
                          <a:ea typeface="+mn-ea"/>
                        </a:rPr>
                        <a:t>(https://113special.slhs.tp.edu.tw)</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567101816"/>
                  </a:ext>
                </a:extLst>
              </a:tr>
              <a:tr h="1366904">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pPr algn="l"/>
                      <a:r>
                        <a:rPr lang="zh-TW" altLang="en-US" sz="2200" b="1" dirty="0">
                          <a:latin typeface="微軟正黑體" panose="020B0604030504040204" pitchFamily="34" charset="-120"/>
                          <a:ea typeface="微軟正黑體" panose="020B0604030504040204" pitchFamily="34" charset="-120"/>
                        </a:rPr>
                        <a:t>第二階段：現場審件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zh-TW" altLang="en-US" sz="2200" b="1" dirty="0">
                          <a:latin typeface="微軟正黑體" panose="020B0604030504040204" pitchFamily="34" charset="-120"/>
                          <a:ea typeface="微軟正黑體" panose="020B0604030504040204" pitchFamily="34" charset="-120"/>
                        </a:rPr>
                        <a:t>個別報名：非應屆畢業生及</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非基北區畢業生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地點：各招生學校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113</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11</a:t>
                      </a:r>
                      <a:r>
                        <a:rPr lang="zh-TW" altLang="en-US" sz="2000" dirty="0">
                          <a:latin typeface="微軟正黑體" panose="020B0604030504040204" pitchFamily="34" charset="-120"/>
                          <a:ea typeface="微軟正黑體" panose="020B0604030504040204" pitchFamily="34" charset="-120"/>
                        </a:rPr>
                        <a:t>日至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15</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 </a:t>
                      </a:r>
                      <a:r>
                        <a:rPr lang="zh-TW" altLang="en-US" sz="2000" dirty="0">
                          <a:latin typeface="微軟正黑體" panose="020B0604030504040204" pitchFamily="34" charset="-120"/>
                          <a:ea typeface="微軟正黑體" panose="020B0604030504040204" pitchFamily="34" charset="-120"/>
                        </a:rPr>
                        <a:t>時及</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68401491"/>
                  </a:ext>
                </a:extLst>
              </a:tr>
              <a:tr h="972950">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algn="l"/>
                      <a:r>
                        <a:rPr lang="zh-TW" altLang="en-US" sz="2200" b="1" dirty="0">
                          <a:latin typeface="微軟正黑體" panose="020B0604030504040204" pitchFamily="34" charset="-120"/>
                          <a:ea typeface="微軟正黑體" panose="020B0604030504040204" pitchFamily="34" charset="-120"/>
                        </a:rPr>
                        <a:t>集體報名：基北區應屆畢業生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 士林高商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113</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13</a:t>
                      </a:r>
                      <a:r>
                        <a:rPr lang="zh-TW" altLang="en-US" sz="2000" dirty="0">
                          <a:latin typeface="微軟正黑體" panose="020B0604030504040204" pitchFamily="34" charset="-120"/>
                          <a:ea typeface="微軟正黑體" panose="020B0604030504040204" pitchFamily="34" charset="-120"/>
                        </a:rPr>
                        <a:t>日及</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14</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時及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732420814"/>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908267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784993355"/>
              </p:ext>
            </p:extLst>
          </p:nvPr>
        </p:nvGraphicFramePr>
        <p:xfrm>
          <a:off x="1069847" y="1560709"/>
          <a:ext cx="10164210" cy="4696439"/>
        </p:xfrm>
        <a:graphic>
          <a:graphicData uri="http://schemas.openxmlformats.org/drawingml/2006/table">
            <a:tbl>
              <a:tblPr firstRow="1" bandRow="1">
                <a:tableStyleId>{21E4AEA4-8DFA-4A89-87EB-49C32662AFE0}</a:tableStyleId>
              </a:tblPr>
              <a:tblGrid>
                <a:gridCol w="5259432">
                  <a:extLst>
                    <a:ext uri="{9D8B030D-6E8A-4147-A177-3AD203B41FA5}">
                      <a16:colId xmlns:a16="http://schemas.microsoft.com/office/drawing/2014/main" val="2035101776"/>
                    </a:ext>
                  </a:extLst>
                </a:gridCol>
                <a:gridCol w="4904778">
                  <a:extLst>
                    <a:ext uri="{9D8B030D-6E8A-4147-A177-3AD203B41FA5}">
                      <a16:colId xmlns:a16="http://schemas.microsoft.com/office/drawing/2014/main" val="65381068"/>
                    </a:ext>
                  </a:extLst>
                </a:gridCol>
              </a:tblGrid>
              <a:tr h="457375">
                <a:tc>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748432">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術科測驗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113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年</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月</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b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b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時間及地點詳見各招生學校簡章</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975745882"/>
                  </a:ext>
                </a:extLst>
              </a:tr>
              <a:tr h="491152">
                <a:tc>
                  <a:txBody>
                    <a:bodyPr/>
                    <a:lstStyle/>
                    <a:p>
                      <a:pPr algn="l"/>
                      <a:r>
                        <a:rPr lang="en-US" altLang="zh-TW" sz="2200" b="1" dirty="0">
                          <a:latin typeface="微軟正黑體" panose="020B0604030504040204" pitchFamily="34" charset="-120"/>
                          <a:ea typeface="微軟正黑體" panose="020B0604030504040204" pitchFamily="34" charset="-120"/>
                        </a:rPr>
                        <a:t>4.</a:t>
                      </a:r>
                      <a:r>
                        <a:rPr lang="zh-TW" altLang="en-US" sz="2200" b="1" dirty="0">
                          <a:latin typeface="微軟正黑體" panose="020B0604030504040204" pitchFamily="34" charset="-120"/>
                          <a:ea typeface="微軟正黑體" panose="020B0604030504040204" pitchFamily="34" charset="-120"/>
                        </a:rPr>
                        <a:t>公布術科成績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20</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48100942"/>
                  </a:ext>
                </a:extLst>
              </a:tr>
              <a:tr h="436584">
                <a:tc>
                  <a:txBody>
                    <a:bodyPr/>
                    <a:lstStyle/>
                    <a:p>
                      <a:pPr algn="l"/>
                      <a:r>
                        <a:rPr lang="en-US" altLang="zh-TW" sz="2200" b="1" dirty="0">
                          <a:latin typeface="微軟正黑體" panose="020B0604030504040204" pitchFamily="34" charset="-120"/>
                          <a:ea typeface="微軟正黑體" panose="020B0604030504040204" pitchFamily="34" charset="-120"/>
                        </a:rPr>
                        <a:t>5.</a:t>
                      </a:r>
                      <a:r>
                        <a:rPr lang="zh-TW" altLang="en-US" sz="2200" b="1" dirty="0">
                          <a:latin typeface="微軟正黑體" panose="020B0604030504040204" pitchFamily="34" charset="-120"/>
                          <a:ea typeface="微軟正黑體" panose="020B0604030504040204" pitchFamily="34" charset="-120"/>
                        </a:rPr>
                        <a:t>術科成績複查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21</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時至下午</a:t>
                      </a:r>
                      <a:r>
                        <a:rPr lang="en-US" altLang="zh-TW" sz="2200" dirty="0">
                          <a:latin typeface="微軟正黑體" panose="020B0604030504040204" pitchFamily="34" charset="-120"/>
                          <a:ea typeface="微軟正黑體" panose="020B0604030504040204" pitchFamily="34" charset="-120"/>
                        </a:rPr>
                        <a:t>4</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35280011"/>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6.</a:t>
                      </a:r>
                      <a:r>
                        <a:rPr lang="zh-TW" altLang="en-US" sz="2200" b="1" dirty="0">
                          <a:latin typeface="微軟正黑體" panose="020B0604030504040204" pitchFamily="34" charset="-120"/>
                          <a:ea typeface="微軟正黑體" panose="020B0604030504040204" pitchFamily="34" charset="-120"/>
                        </a:rPr>
                        <a:t>公告放榜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14</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時公告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24910727"/>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7.</a:t>
                      </a:r>
                      <a:r>
                        <a:rPr lang="zh-TW" altLang="en-US" sz="2200" b="1" dirty="0">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17</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100943962"/>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8.</a:t>
                      </a:r>
                      <a:r>
                        <a:rPr lang="zh-TW" altLang="en-US" sz="2200" b="1" dirty="0">
                          <a:latin typeface="微軟正黑體" panose="020B0604030504040204" pitchFamily="34" charset="-120"/>
                          <a:ea typeface="微軟正黑體" panose="020B0604030504040204" pitchFamily="34" charset="-120"/>
                        </a:rPr>
                        <a:t>申訴截止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17</a:t>
                      </a:r>
                      <a:r>
                        <a:rPr lang="zh-TW" altLang="en-US" sz="2200" dirty="0">
                          <a:latin typeface="微軟正黑體" panose="020B0604030504040204" pitchFamily="34" charset="-120"/>
                          <a:ea typeface="微軟正黑體" panose="020B0604030504040204" pitchFamily="34" charset="-120"/>
                        </a:rPr>
                        <a:t>日下午</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時前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367275379"/>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9.</a:t>
                      </a:r>
                      <a:r>
                        <a:rPr lang="zh-TW" altLang="en-US" sz="2200" b="1" dirty="0">
                          <a:latin typeface="微軟正黑體" panose="020B0604030504040204" pitchFamily="34" charset="-120"/>
                          <a:ea typeface="+mn-ea"/>
                        </a:rPr>
                        <a:t>報到後聲明放棄錄取資格及遞補截止</a:t>
                      </a:r>
                      <a:endParaRPr lang="zh-TW" altLang="en-US" sz="22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mn-ea"/>
                        </a:rPr>
                        <a:t>113</a:t>
                      </a:r>
                      <a:r>
                        <a:rPr lang="zh-TW" altLang="en-US" sz="2200" dirty="0">
                          <a:latin typeface="微軟正黑體" panose="020B0604030504040204" pitchFamily="34" charset="-120"/>
                          <a:ea typeface="+mn-ea"/>
                        </a:rPr>
                        <a:t>年</a:t>
                      </a:r>
                      <a:r>
                        <a:rPr lang="en-US" altLang="zh-TW" sz="2200" dirty="0">
                          <a:latin typeface="微軟正黑體" panose="020B0604030504040204" pitchFamily="34" charset="-120"/>
                          <a:ea typeface="+mn-ea"/>
                        </a:rPr>
                        <a:t>6</a:t>
                      </a:r>
                      <a:r>
                        <a:rPr lang="zh-TW" altLang="en-US" sz="2200" dirty="0">
                          <a:latin typeface="微軟正黑體" panose="020B0604030504040204" pitchFamily="34" charset="-120"/>
                          <a:ea typeface="+mn-ea"/>
                        </a:rPr>
                        <a:t>月</a:t>
                      </a:r>
                      <a:r>
                        <a:rPr lang="en-US" altLang="zh-TW" sz="2200" dirty="0">
                          <a:latin typeface="微軟正黑體" panose="020B0604030504040204" pitchFamily="34" charset="-120"/>
                          <a:ea typeface="+mn-ea"/>
                        </a:rPr>
                        <a:t>18</a:t>
                      </a:r>
                      <a:r>
                        <a:rPr lang="zh-TW" altLang="en-US" sz="2200" dirty="0">
                          <a:latin typeface="微軟正黑體" panose="020B0604030504040204" pitchFamily="34" charset="-120"/>
                          <a:ea typeface="+mn-ea"/>
                        </a:rPr>
                        <a:t>日</a:t>
                      </a:r>
                      <a:br>
                        <a:rPr lang="en-US" altLang="zh-TW" sz="2200" dirty="0">
                          <a:latin typeface="微軟正黑體" panose="020B0604030504040204" pitchFamily="34" charset="-120"/>
                          <a:ea typeface="+mn-ea"/>
                        </a:rPr>
                      </a:br>
                      <a:r>
                        <a:rPr lang="zh-TW" altLang="en-US" sz="2200" dirty="0">
                          <a:latin typeface="微軟正黑體" panose="020B0604030504040204" pitchFamily="34" charset="-120"/>
                          <a:ea typeface="+mn-ea"/>
                        </a:rPr>
                        <a:t>上午</a:t>
                      </a:r>
                      <a:r>
                        <a:rPr lang="en-US" altLang="zh-TW" sz="2200" dirty="0">
                          <a:latin typeface="微軟正黑體" panose="020B0604030504040204" pitchFamily="34" charset="-120"/>
                          <a:ea typeface="+mn-ea"/>
                        </a:rPr>
                        <a:t>11</a:t>
                      </a:r>
                      <a:r>
                        <a:rPr lang="zh-TW" altLang="en-US" sz="2200" dirty="0">
                          <a:latin typeface="微軟正黑體" panose="020B0604030504040204" pitchFamily="34" charset="-120"/>
                          <a:ea typeface="+mn-ea"/>
                        </a:rPr>
                        <a:t>時前報到後聲明放棄錄取資格截止、下午</a:t>
                      </a:r>
                      <a:r>
                        <a:rPr lang="en-US" altLang="zh-TW" sz="2200" dirty="0">
                          <a:latin typeface="微軟正黑體" panose="020B0604030504040204" pitchFamily="34" charset="-120"/>
                          <a:ea typeface="+mn-ea"/>
                        </a:rPr>
                        <a:t>4</a:t>
                      </a:r>
                      <a:r>
                        <a:rPr lang="zh-TW" altLang="en-US" sz="2200" dirty="0">
                          <a:latin typeface="微軟正黑體" panose="020B0604030504040204" pitchFamily="34" charset="-120"/>
                          <a:ea typeface="+mn-ea"/>
                        </a:rPr>
                        <a:t>時前遞補截止</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500199550"/>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7796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6" name="標題 1"/>
          <p:cNvSpPr txBox="1">
            <a:spLocks/>
          </p:cNvSpPr>
          <p:nvPr/>
        </p:nvSpPr>
        <p:spPr>
          <a:xfrm>
            <a:off x="1069847" y="228480"/>
            <a:ext cx="10058400" cy="14426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sz="4300" dirty="0"/>
              <a:t>臺北市特色招生專業群科甄選入學</a:t>
            </a:r>
            <a:br>
              <a:rPr lang="en-US" altLang="zh-TW" sz="4300" dirty="0"/>
            </a:br>
            <a:r>
              <a:rPr lang="zh-TW" altLang="en-US" sz="4300" dirty="0"/>
              <a:t>重要日程表</a:t>
            </a:r>
          </a:p>
        </p:txBody>
      </p:sp>
    </p:spTree>
    <p:extLst>
      <p:ext uri="{BB962C8B-B14F-4D97-AF65-F5344CB8AC3E}">
        <p14:creationId xmlns:p14="http://schemas.microsoft.com/office/powerpoint/2010/main" val="112389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1" y="223375"/>
            <a:ext cx="10360152" cy="1082911"/>
          </a:xfrm>
        </p:spPr>
        <p:txBody>
          <a:bodyPr>
            <a:normAutofit/>
          </a:bodyPr>
          <a:lstStyle/>
          <a:p>
            <a:r>
              <a:rPr lang="zh-TW" altLang="en-US" sz="4000" dirty="0">
                <a:latin typeface="+mj-ea"/>
              </a:rPr>
              <a:t>臺北市</a:t>
            </a:r>
            <a:r>
              <a:rPr lang="en-US" altLang="zh-TW" sz="4000" dirty="0">
                <a:latin typeface="+mj-ea"/>
              </a:rPr>
              <a:t>113</a:t>
            </a:r>
            <a:r>
              <a:rPr lang="zh-TW" altLang="en-US" sz="4000" dirty="0">
                <a:latin typeface="+mj-ea"/>
              </a:rPr>
              <a:t>學年度特色招生專業群科甄選入學</a:t>
            </a:r>
          </a:p>
        </p:txBody>
      </p:sp>
      <p:graphicFrame>
        <p:nvGraphicFramePr>
          <p:cNvPr id="10" name="資料庫圖表 9">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4181271309"/>
              </p:ext>
            </p:extLst>
          </p:nvPr>
        </p:nvGraphicFramePr>
        <p:xfrm>
          <a:off x="1688085" y="1306286"/>
          <a:ext cx="9296748" cy="488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矩形 11">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4159574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產業特殊需求類科</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75867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產業特殊需求類科介紹</a:t>
            </a:r>
          </a:p>
        </p:txBody>
      </p:sp>
      <p:sp>
        <p:nvSpPr>
          <p:cNvPr id="3" name="內容版面配置區 1"/>
          <p:cNvSpPr txBox="1">
            <a:spLocks/>
          </p:cNvSpPr>
          <p:nvPr/>
        </p:nvSpPr>
        <p:spPr>
          <a:xfrm>
            <a:off x="1780704" y="1423851"/>
            <a:ext cx="9538605" cy="489857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產業特殊需求類科，指該類科具有下列</a:t>
            </a:r>
            <a:r>
              <a:rPr lang="zh-TW" altLang="en-US" sz="2800" b="1" dirty="0">
                <a:solidFill>
                  <a:srgbClr val="FF0000"/>
                </a:solidFill>
                <a:latin typeface="微軟正黑體" panose="020B0604030504040204" pitchFamily="34" charset="-120"/>
                <a:ea typeface="微軟正黑體" panose="020B0604030504040204" pitchFamily="34" charset="-120"/>
              </a:rPr>
              <a:t>二款以上</a:t>
            </a:r>
            <a:r>
              <a:rPr lang="zh-TW" altLang="en-US" sz="2800" b="1" dirty="0">
                <a:latin typeface="微軟正黑體" panose="020B0604030504040204" pitchFamily="34" charset="-120"/>
                <a:ea typeface="微軟正黑體" panose="020B0604030504040204" pitchFamily="34" charset="-120"/>
              </a:rPr>
              <a:t>情形者：</a:t>
            </a: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傳統、重要及基礎之行職業，具有急迫需求或轉型困難。</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產業技術傳承困難，有人力斷層之虞。</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學生就讀意願或就業意願較低。</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設施、設備投資成本高。</a:t>
            </a:r>
            <a:endParaRPr lang="en-US" altLang="zh-TW" sz="2400"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產特就學優待：</a:t>
            </a:r>
            <a:endParaRPr lang="en-US" altLang="zh-TW" sz="2800" b="1"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學生</a:t>
            </a:r>
            <a:r>
              <a:rPr lang="zh-TW" altLang="zh-TW" sz="2400" dirty="0">
                <a:latin typeface="微軟正黑體" panose="020B0604030504040204" pitchFamily="34" charset="-120"/>
                <a:ea typeface="微軟正黑體" panose="020B0604030504040204" pitchFamily="34" charset="-120"/>
              </a:rPr>
              <a:t>之補助：</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在校期間</a:t>
            </a: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年免學費</a:t>
            </a:r>
            <a:r>
              <a:rPr lang="zh-TW" altLang="en-US" sz="2400" dirty="0">
                <a:latin typeface="微軟正黑體" panose="020B0604030504040204" pitchFamily="34" charset="-120"/>
                <a:ea typeface="微軟正黑體" panose="020B0604030504040204" pitchFamily="34" charset="-120"/>
              </a:rPr>
              <a:t>及雜費</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免申請、無門檻</a:t>
            </a:r>
            <a:r>
              <a:rPr lang="en-US" altLang="zh-TW" sz="2400" dirty="0">
                <a:latin typeface="微軟正黑體" panose="020B0604030504040204" pitchFamily="34" charset="-120"/>
                <a:ea typeface="微軟正黑體" panose="020B0604030504040204" pitchFamily="34" charset="-120"/>
              </a:rPr>
              <a:t>)</a:t>
            </a: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學校</a:t>
            </a:r>
            <a:r>
              <a:rPr lang="zh-TW" altLang="zh-TW" sz="2400" dirty="0">
                <a:latin typeface="微軟正黑體" panose="020B0604030504040204" pitchFamily="34" charset="-120"/>
                <a:ea typeface="微軟正黑體" panose="020B0604030504040204" pitchFamily="34" charset="-120"/>
              </a:rPr>
              <a:t>之補助：</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業務費、</a:t>
            </a:r>
            <a:r>
              <a:rPr lang="zh-TW" altLang="en-US" sz="2400" dirty="0">
                <a:latin typeface="微軟正黑體" panose="020B0604030504040204" pitchFamily="34" charset="-120"/>
                <a:ea typeface="微軟正黑體" panose="020B0604030504040204" pitchFamily="34" charset="-120"/>
              </a:rPr>
              <a:t>補救教學費</a:t>
            </a:r>
            <a:r>
              <a:rPr lang="zh-TW" altLang="zh-TW" sz="2400" dirty="0">
                <a:latin typeface="微軟正黑體" panose="020B0604030504040204" pitchFamily="34" charset="-120"/>
                <a:ea typeface="微軟正黑體" panose="020B0604030504040204" pitchFamily="34" charset="-120"/>
              </a:rPr>
              <a:t>、實習實驗費</a:t>
            </a:r>
            <a:endParaRPr lang="en-US" altLang="zh-TW" sz="2400"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b="1" dirty="0">
                <a:solidFill>
                  <a:srgbClr val="FF0000"/>
                </a:solidFill>
                <a:latin typeface="微軟正黑體" panose="020B0604030504040204" pitchFamily="34" charset="-120"/>
                <a:ea typeface="微軟正黑體" panose="020B0604030504040204" pitchFamily="34" charset="-120"/>
              </a:rPr>
              <a:t>低收入戶子女優先入學</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pic>
        <p:nvPicPr>
          <p:cNvPr id="7" name="圖形 6" descr="焊接工">
            <a:extLst>
              <a:ext uri="{FF2B5EF4-FFF2-40B4-BE49-F238E27FC236}">
                <a16:creationId xmlns:a16="http://schemas.microsoft.com/office/drawing/2014/main" id="{107BF72B-7B27-4E58-912E-E00AAE6B7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158" y="5357078"/>
            <a:ext cx="1179065" cy="1179065"/>
          </a:xfrm>
          <a:prstGeom prst="rect">
            <a:avLst/>
          </a:prstGeom>
        </p:spPr>
      </p:pic>
    </p:spTree>
    <p:extLst>
      <p:ext uri="{BB962C8B-B14F-4D97-AF65-F5344CB8AC3E}">
        <p14:creationId xmlns:p14="http://schemas.microsoft.com/office/powerpoint/2010/main" val="37106519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產業特殊需求類科範圍</a:t>
            </a:r>
          </a:p>
        </p:txBody>
      </p:sp>
      <p:graphicFrame>
        <p:nvGraphicFramePr>
          <p:cNvPr id="4" name="表格 3"/>
          <p:cNvGraphicFramePr>
            <a:graphicFrameLocks noGrp="1"/>
          </p:cNvGraphicFramePr>
          <p:nvPr>
            <p:extLst>
              <p:ext uri="{D42A27DB-BD31-4B8C-83A1-F6EECF244321}">
                <p14:modId xmlns:p14="http://schemas.microsoft.com/office/powerpoint/2010/main" val="33458400"/>
              </p:ext>
            </p:extLst>
          </p:nvPr>
        </p:nvGraphicFramePr>
        <p:xfrm>
          <a:off x="968321" y="910590"/>
          <a:ext cx="10392083" cy="5876020"/>
        </p:xfrm>
        <a:graphic>
          <a:graphicData uri="http://schemas.openxmlformats.org/drawingml/2006/table">
            <a:tbl>
              <a:tblPr firstRow="1" bandRow="1">
                <a:tableStyleId>{5C22544A-7EE6-4342-B048-85BDC9FD1C3A}</a:tableStyleId>
              </a:tblPr>
              <a:tblGrid>
                <a:gridCol w="2336137">
                  <a:extLst>
                    <a:ext uri="{9D8B030D-6E8A-4147-A177-3AD203B41FA5}">
                      <a16:colId xmlns:a16="http://schemas.microsoft.com/office/drawing/2014/main" val="3777624161"/>
                    </a:ext>
                  </a:extLst>
                </a:gridCol>
                <a:gridCol w="4296326">
                  <a:extLst>
                    <a:ext uri="{9D8B030D-6E8A-4147-A177-3AD203B41FA5}">
                      <a16:colId xmlns:a16="http://schemas.microsoft.com/office/drawing/2014/main" val="334495119"/>
                    </a:ext>
                  </a:extLst>
                </a:gridCol>
                <a:gridCol w="3759620">
                  <a:extLst>
                    <a:ext uri="{9D8B030D-6E8A-4147-A177-3AD203B41FA5}">
                      <a16:colId xmlns:a16="http://schemas.microsoft.com/office/drawing/2014/main" val="4108398185"/>
                    </a:ext>
                  </a:extLst>
                </a:gridCol>
              </a:tblGrid>
              <a:tr h="413866">
                <a:tc>
                  <a:txBody>
                    <a:bodyPr/>
                    <a:lstStyle/>
                    <a:p>
                      <a:pPr algn="ctr"/>
                      <a:r>
                        <a:rPr lang="zh-TW" altLang="en-US" sz="2000" dirty="0">
                          <a:solidFill>
                            <a:schemeClr val="bg1"/>
                          </a:solidFill>
                        </a:rPr>
                        <a:t>群科別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技術型高中專業群科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實用技能學程群科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849632512"/>
                  </a:ext>
                </a:extLst>
              </a:tr>
              <a:tr h="413866">
                <a:tc>
                  <a:txBody>
                    <a:bodyPr/>
                    <a:lstStyle/>
                    <a:p>
                      <a:pPr algn="ctr"/>
                      <a:r>
                        <a:rPr lang="zh-TW" altLang="en-US" sz="2000" dirty="0">
                          <a:solidFill>
                            <a:schemeClr val="bg1"/>
                          </a:solidFill>
                        </a:rPr>
                        <a:t>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模具科、鑄造科、板金科、</a:t>
                      </a:r>
                      <a:r>
                        <a:rPr lang="zh-TW" altLang="en-US" sz="1600" b="0" kern="1200" dirty="0">
                          <a:solidFill>
                            <a:schemeClr val="tx1"/>
                          </a:solidFill>
                          <a:latin typeface="+mj-ea"/>
                          <a:ea typeface="+mj-ea"/>
                          <a:cs typeface="+mn-cs"/>
                        </a:rPr>
                        <a:t>配管科</a:t>
                      </a:r>
                      <a:br>
                        <a:rPr lang="en-US" altLang="zh-TW" sz="1600" b="0" dirty="0">
                          <a:solidFill>
                            <a:schemeClr val="tx1"/>
                          </a:solidFill>
                          <a:latin typeface="+mj-ea"/>
                          <a:ea typeface="+mj-ea"/>
                        </a:rPr>
                      </a:br>
                      <a:r>
                        <a:rPr lang="zh-TW" altLang="en-US" sz="1600" b="0" dirty="0">
                          <a:solidFill>
                            <a:schemeClr val="tx1"/>
                          </a:solidFill>
                          <a:latin typeface="+mj-ea"/>
                          <a:ea typeface="+mj-ea"/>
                        </a:rPr>
                        <a:t>機械木模科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600" b="0" dirty="0">
                          <a:solidFill>
                            <a:schemeClr val="tx1"/>
                          </a:solidFill>
                          <a:latin typeface="+mj-ea"/>
                          <a:ea typeface="+mj-ea"/>
                        </a:rPr>
                        <a:t>機械板金科、模具技術科、鑄造技術科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309782654"/>
                  </a:ext>
                </a:extLst>
              </a:tr>
              <a:tr h="413866">
                <a:tc>
                  <a:txBody>
                    <a:bodyPr/>
                    <a:lstStyle/>
                    <a:p>
                      <a:pPr algn="ctr"/>
                      <a:r>
                        <a:rPr lang="zh-TW" altLang="en-US" sz="2000" dirty="0">
                          <a:solidFill>
                            <a:schemeClr val="bg1"/>
                          </a:solidFill>
                        </a:rPr>
                        <a:t>動力機械群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重機科、農業機械科、軌道車輛科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機車修護科、塗裝技術科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87536935"/>
                  </a:ext>
                </a:extLst>
              </a:tr>
              <a:tr h="413866">
                <a:tc>
                  <a:txBody>
                    <a:bodyPr/>
                    <a:lstStyle/>
                    <a:p>
                      <a:pPr algn="ctr"/>
                      <a:r>
                        <a:rPr lang="zh-TW" altLang="en-US" sz="2000" dirty="0">
                          <a:solidFill>
                            <a:schemeClr val="bg1"/>
                          </a:solidFill>
                        </a:rPr>
                        <a:t>化工群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紡織科、染整科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染整技術科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254218650"/>
                  </a:ext>
                </a:extLst>
              </a:tr>
              <a:tr h="413866">
                <a:tc>
                  <a:txBody>
                    <a:bodyPr/>
                    <a:lstStyle/>
                    <a:p>
                      <a:pPr algn="ctr"/>
                      <a:r>
                        <a:rPr lang="zh-TW" altLang="en-US" sz="2000" dirty="0">
                          <a:solidFill>
                            <a:schemeClr val="bg1"/>
                          </a:solidFill>
                        </a:rPr>
                        <a:t>設計群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家具木工科、陶瓷工程科。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裝潢技術科、竹木工藝科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54631113"/>
                  </a:ext>
                </a:extLst>
              </a:tr>
              <a:tr h="413866">
                <a:tc>
                  <a:txBody>
                    <a:bodyPr/>
                    <a:lstStyle/>
                    <a:p>
                      <a:pPr algn="ctr"/>
                      <a:r>
                        <a:rPr lang="zh-TW" altLang="en-US" sz="2000" dirty="0">
                          <a:solidFill>
                            <a:schemeClr val="bg1"/>
                          </a:solidFill>
                        </a:rPr>
                        <a:t>土木與建築群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土木科、空間測繪科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營造技術科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749224232"/>
                  </a:ext>
                </a:extLst>
              </a:tr>
              <a:tr h="413866">
                <a:tc>
                  <a:txBody>
                    <a:bodyPr/>
                    <a:lstStyle/>
                    <a:p>
                      <a:pPr algn="ctr"/>
                      <a:r>
                        <a:rPr lang="zh-TW" altLang="en-US" sz="2000" dirty="0">
                          <a:solidFill>
                            <a:schemeClr val="bg1"/>
                          </a:solidFill>
                        </a:rPr>
                        <a:t>農業群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農場經營科、野生動物保育科、森林科、畜產保健科、園藝科、造園科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農業技術科、畜產加工科、休閒農業科茶葉技術科、園藝技術科、造園技術科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75380828"/>
                  </a:ext>
                </a:extLst>
              </a:tr>
              <a:tr h="413866">
                <a:tc>
                  <a:txBody>
                    <a:bodyPr/>
                    <a:lstStyle/>
                    <a:p>
                      <a:pPr algn="ctr"/>
                      <a:r>
                        <a:rPr lang="zh-TW" altLang="en-US" sz="2000" dirty="0">
                          <a:solidFill>
                            <a:schemeClr val="bg1"/>
                          </a:solidFill>
                        </a:rPr>
                        <a:t>食品群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水產食品加工科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89307007"/>
                  </a:ext>
                </a:extLst>
              </a:tr>
              <a:tr h="413866">
                <a:tc>
                  <a:txBody>
                    <a:bodyPr/>
                    <a:lstStyle/>
                    <a:p>
                      <a:pPr algn="ctr"/>
                      <a:r>
                        <a:rPr lang="zh-TW" altLang="en-US" sz="2000" dirty="0">
                          <a:solidFill>
                            <a:schemeClr val="bg1"/>
                          </a:solidFill>
                        </a:rPr>
                        <a:t>海事群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航海科、輪機科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船舶機電科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34534966"/>
                  </a:ext>
                </a:extLst>
              </a:tr>
              <a:tr h="413866">
                <a:tc>
                  <a:txBody>
                    <a:bodyPr/>
                    <a:lstStyle/>
                    <a:p>
                      <a:pPr algn="ctr"/>
                      <a:r>
                        <a:rPr lang="zh-TW" altLang="en-US" sz="2000" dirty="0">
                          <a:solidFill>
                            <a:schemeClr val="bg1"/>
                          </a:solidFill>
                        </a:rPr>
                        <a:t>水產群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漁業科、水產養殖科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水產養殖技術科、休閒漁業科</a:t>
                      </a:r>
                      <a:br>
                        <a:rPr lang="en-US" altLang="zh-TW" sz="1600" b="0" dirty="0">
                          <a:solidFill>
                            <a:schemeClr val="tx1"/>
                          </a:solidFill>
                          <a:latin typeface="+mj-ea"/>
                          <a:ea typeface="+mj-ea"/>
                        </a:rPr>
                      </a:br>
                      <a:r>
                        <a:rPr lang="zh-TW" altLang="en-US" sz="1600" b="0" dirty="0">
                          <a:solidFill>
                            <a:schemeClr val="tx1"/>
                          </a:solidFill>
                          <a:latin typeface="+mj-ea"/>
                          <a:ea typeface="+mj-ea"/>
                        </a:rPr>
                        <a:t>漁具製作科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53170776"/>
                  </a:ext>
                </a:extLst>
              </a:tr>
              <a:tr h="413866">
                <a:tc>
                  <a:txBody>
                    <a:bodyPr/>
                    <a:lstStyle/>
                    <a:p>
                      <a:pPr algn="ctr"/>
                      <a:r>
                        <a:rPr lang="zh-TW" altLang="en-US" sz="2000" dirty="0">
                          <a:solidFill>
                            <a:schemeClr val="bg1"/>
                          </a:solidFill>
                        </a:rPr>
                        <a:t>電機電子群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mn-ea"/>
                        </a:rPr>
                        <a:t>水電技術科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8020321"/>
                  </a:ext>
                </a:extLst>
              </a:tr>
              <a:tr h="413866">
                <a:tc>
                  <a:txBody>
                    <a:bodyPr/>
                    <a:lstStyle/>
                    <a:p>
                      <a:pPr algn="ctr"/>
                      <a:r>
                        <a:rPr lang="zh-TW" altLang="en-US" sz="2000" dirty="0">
                          <a:solidFill>
                            <a:schemeClr val="bg1"/>
                          </a:solidFill>
                        </a:rPr>
                        <a:t>商業與管理群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航運管理科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469131007"/>
                  </a:ext>
                </a:extLst>
              </a:tr>
              <a:tr h="413866">
                <a:tc>
                  <a:txBody>
                    <a:bodyPr/>
                    <a:lstStyle/>
                    <a:p>
                      <a:pPr algn="ctr"/>
                      <a:r>
                        <a:rPr lang="zh-TW" altLang="en-US" sz="2000" kern="1200" dirty="0">
                          <a:solidFill>
                            <a:schemeClr val="bg1"/>
                          </a:solidFill>
                          <a:latin typeface="+mn-lt"/>
                          <a:ea typeface="+mn-ea"/>
                          <a:cs typeface="+mn-cs"/>
                        </a:rPr>
                        <a:t>家政群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i="0" kern="1200" dirty="0">
                          <a:solidFill>
                            <a:schemeClr val="tx1"/>
                          </a:solidFill>
                          <a:effectLst/>
                          <a:latin typeface="+mn-lt"/>
                          <a:ea typeface="+mn-ea"/>
                          <a:cs typeface="+mn-cs"/>
                        </a:rPr>
                        <a:t>照顧服務科    </a:t>
                      </a:r>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932209334"/>
                  </a:ext>
                </a:extLst>
              </a:tr>
            </a:tbl>
          </a:graphicData>
        </a:graphic>
      </p:graphicFrame>
    </p:spTree>
    <p:extLst>
      <p:ext uri="{BB962C8B-B14F-4D97-AF65-F5344CB8AC3E}">
        <p14:creationId xmlns:p14="http://schemas.microsoft.com/office/powerpoint/2010/main" val="14004429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TM03090434[[fn=木刻字型]]</Template>
  <TotalTime>4450</TotalTime>
  <Words>16779</Words>
  <Application>Microsoft Office PowerPoint</Application>
  <PresentationFormat>寬螢幕</PresentationFormat>
  <Paragraphs>2071</Paragraphs>
  <Slides>183</Slides>
  <Notes>174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183</vt:i4>
      </vt:variant>
    </vt:vector>
  </HeadingPairs>
  <TitlesOfParts>
    <vt:vector size="195" baseType="lpstr">
      <vt:lpstr>文鼎粗圓</vt:lpstr>
      <vt:lpstr>Microsoft JhengHei</vt:lpstr>
      <vt:lpstr>Microsoft JhengHei</vt:lpstr>
      <vt:lpstr>標楷體</vt:lpstr>
      <vt:lpstr>Arial</vt:lpstr>
      <vt:lpstr>Calibri</vt:lpstr>
      <vt:lpstr>Georgia</vt:lpstr>
      <vt:lpstr>Times New Roman</vt:lpstr>
      <vt:lpstr>Trebuchet MS</vt:lpstr>
      <vt:lpstr>Wingdings</vt:lpstr>
      <vt:lpstr>Wingdings 3</vt:lpstr>
      <vt:lpstr>木刻字型</vt:lpstr>
      <vt:lpstr>臺北市十二年國民基本教育 113學年適性入學宣導 </vt:lpstr>
      <vt:lpstr>★政策架構 ★108課綱、學習歷程檔案及大學多元入學新方案 ★國中教育會考 ★113學年度基北區適性入學管道     ☆適合學術傾向學生的入學管道     ☆適合職業傾向學生的入學管道     ☆其他 ★相關資源網站</vt:lpstr>
      <vt:lpstr>政策架構</vt:lpstr>
      <vt:lpstr>十二年國民基本教育政策架構</vt:lpstr>
      <vt:lpstr>國中畢業生升學進路圖</vt:lpstr>
      <vt:lpstr>高級中等學校十二年國教前後比較</vt:lpstr>
      <vt:lpstr>108課綱 學習歷程檔案 及大學多元入學新方案</vt:lpstr>
      <vt:lpstr>108課綱</vt:lpstr>
      <vt:lpstr>108課綱</vt:lpstr>
      <vt:lpstr>技高專業群科-108課綱群科歸屬表</vt:lpstr>
      <vt:lpstr>學習歷程檔案</vt:lpstr>
      <vt:lpstr>大學多元入學新方案</vt:lpstr>
      <vt:lpstr>普通型高中學生升學進路圖</vt:lpstr>
      <vt:lpstr>技術型高中學生升學進路圖</vt:lpstr>
      <vt:lpstr>國中教育會考</vt:lpstr>
      <vt:lpstr>國中教育會考 為學力品質測驗 所有國中九年級同學 都必須參加國中教育會考</vt:lpstr>
      <vt:lpstr>國中教育會考各科時間及題數</vt:lpstr>
      <vt:lpstr>113年國中教育會考考試日程表</vt:lpstr>
      <vt:lpstr>國中教育會考等級與標示</vt:lpstr>
      <vt:lpstr>國中教育會考各科成績人數比例</vt:lpstr>
      <vt:lpstr>113學年度基北區 適性入學管道</vt:lpstr>
      <vt:lpstr>113學年度基北區適性入學管道</vt:lpstr>
      <vt:lpstr>免試入學</vt:lpstr>
      <vt:lpstr>各區免試入學主委學校</vt:lpstr>
      <vt:lpstr>基北區共同就學區一覽表</vt:lpstr>
      <vt:lpstr>變更就學區</vt:lpstr>
      <vt:lpstr>變更就學區</vt:lpstr>
      <vt:lpstr>免試入學作業程序</vt:lpstr>
      <vt:lpstr>免試入學作業程序</vt:lpstr>
      <vt:lpstr>113學年度基北區免試入學方案特點</vt:lpstr>
      <vt:lpstr>基北區免試入學比序項目</vt:lpstr>
      <vt:lpstr>113學年度免試入學比序項目積分對照表</vt:lpstr>
      <vt:lpstr>超額比序及分發作業流程</vt:lpstr>
      <vt:lpstr>超額比序及分發範例(1)</vt:lpstr>
      <vt:lpstr>超額比序及分發範例(2)</vt:lpstr>
      <vt:lpstr>免試入學超額比序案例說明(1)</vt:lpstr>
      <vt:lpstr>免試入學超額比序案例說明(2)</vt:lpstr>
      <vt:lpstr>113學年度基北區免試入學與特色招生考試分發入學一次分發到位規劃</vt:lpstr>
      <vt:lpstr>113學年度基北區免試入學與特色招生考試分發入學一次分發到位規劃</vt:lpstr>
      <vt:lpstr>113學年度基北免個人序位區間查詢</vt:lpstr>
      <vt:lpstr>113學年度試辦群招生</vt:lpstr>
      <vt:lpstr>臺北市113學年 優先免試入學方案</vt:lpstr>
      <vt:lpstr>臺北市優先免試入學核心精神</vt:lpstr>
      <vt:lpstr>臺北市113學年度優先免試入學</vt:lpstr>
      <vt:lpstr>臺北市113學年度優先免試入學流程圖</vt:lpstr>
      <vt:lpstr>臺北市113學年度第一類優免重要日程</vt:lpstr>
      <vt:lpstr>臺北市113學年度第一類優免學校</vt:lpstr>
      <vt:lpstr>臺北市113學年度第一類優免辦理方式</vt:lpstr>
      <vt:lpstr>臺北市113學年度第一類優免辦理流程</vt:lpstr>
      <vt:lpstr>臺北市113學年度第一類優免辦理流程</vt:lpstr>
      <vt:lpstr>臺北市113學年度第一類優免重要說明</vt:lpstr>
      <vt:lpstr>臺北市113學年度第二類優免重要日程</vt:lpstr>
      <vt:lpstr>臺北市113學年度第二類優免學校</vt:lpstr>
      <vt:lpstr>臺北市113學年度第二類優免學校</vt:lpstr>
      <vt:lpstr>臺北市113學年度第二類優免辦理方式</vt:lpstr>
      <vt:lpstr>臺北市113學年度第二類優免超額比序方式</vt:lpstr>
      <vt:lpstr>臺北市113學年度第二類優免辦理流程</vt:lpstr>
      <vt:lpstr>PowerPoint 簡報</vt:lpstr>
      <vt:lpstr>臺北市113學年度第二類優免辦理流程</vt:lpstr>
      <vt:lpstr>臺北市113學年度第二類優免重要說明</vt:lpstr>
      <vt:lpstr>學習區完全免試入學</vt:lpstr>
      <vt:lpstr>學習區完全免試入學概念說明</vt:lpstr>
      <vt:lpstr>學習區完全免試入學辦理方式</vt:lpstr>
      <vt:lpstr>臺北市113學年度完全免試入學</vt:lpstr>
      <vt:lpstr>適合學術傾向 學生的入學管道</vt:lpstr>
      <vt:lpstr>科學班甄選入學</vt:lpstr>
      <vt:lpstr>科學班設班目的</vt:lpstr>
      <vt:lpstr>科學班課程規劃</vt:lpstr>
      <vt:lpstr>科學班課程規劃</vt:lpstr>
      <vt:lpstr>科學班升學進路</vt:lpstr>
      <vt:lpstr>科學班退場輔導機制</vt:lpstr>
      <vt:lpstr>113學年度辦理科學班甄選入學學校</vt:lpstr>
      <vt:lpstr>科學班招生對象與名額</vt:lpstr>
      <vt:lpstr>科學班報考資格</vt:lpstr>
      <vt:lpstr>科學班簡章及報名表下載</vt:lpstr>
      <vt:lpstr>科學班招生流程與方式</vt:lpstr>
      <vt:lpstr>科學班113學年重要日程表</vt:lpstr>
      <vt:lpstr>科學班常見問答</vt:lpstr>
      <vt:lpstr>特色招生考試分發入學</vt:lpstr>
      <vt:lpstr>特色招生考試分發入學管道簡介</vt:lpstr>
      <vt:lpstr>基北區113學年度 特色招生考試分發入學學校</vt:lpstr>
      <vt:lpstr>基北區113學年度 特色招生考試分發入學學校</vt:lpstr>
      <vt:lpstr>考試準備方向</vt:lpstr>
      <vt:lpstr>113學年度特色招生考試分發入學重要日程表</vt:lpstr>
      <vt:lpstr>特色招生考試分發入學常見問答</vt:lpstr>
      <vt:lpstr>適合職業傾向 學生的入學管道</vt:lpstr>
      <vt:lpstr>技優甄審入學</vt:lpstr>
      <vt:lpstr>技優甄審入學介紹</vt:lpstr>
      <vt:lpstr>技優甄審入學辦理方式</vt:lpstr>
      <vt:lpstr>技優甄審入學積分核算基準表</vt:lpstr>
      <vt:lpstr>技優甄審入學積分核算基準表</vt:lpstr>
      <vt:lpstr>特色招生專業群科甄選入學</vt:lpstr>
      <vt:lpstr>特色招生專業群科甄選入學依據</vt:lpstr>
      <vt:lpstr>臺北市特色招生專業群科甄選入學 重要日程表</vt:lpstr>
      <vt:lpstr>PowerPoint 簡報</vt:lpstr>
      <vt:lpstr>臺北市113學年度特色招生專業群科甄選入學</vt:lpstr>
      <vt:lpstr>產業特殊需求類科</vt:lpstr>
      <vt:lpstr>產業特殊需求類科介紹</vt:lpstr>
      <vt:lpstr>產業特殊需求類科範圍</vt:lpstr>
      <vt:lpstr>基北區113學年度產業特殊需求類科優先入學</vt:lpstr>
      <vt:lpstr>基北區113學年度產業特殊需求類科優先入學</vt:lpstr>
      <vt:lpstr>實用技能學程</vt:lpstr>
      <vt:lpstr>實用技能學程介紹</vt:lpstr>
      <vt:lpstr>實用技能學程職群與科別對照表</vt:lpstr>
      <vt:lpstr>實用技能學程分發作業重要日程表</vt:lpstr>
      <vt:lpstr>實用技能學程分發作業重要日程表</vt:lpstr>
      <vt:lpstr>實用技能學程分發作業</vt:lpstr>
      <vt:lpstr>實用技能學程資訊網</vt:lpstr>
      <vt:lpstr>全國實用技能學程分發會</vt:lpstr>
      <vt:lpstr>產學攜手合作計畫</vt:lpstr>
      <vt:lpstr>產學攜手合作計畫介紹</vt:lpstr>
      <vt:lpstr>產學攜手合作計畫介紹</vt:lpstr>
      <vt:lpstr>產學攜手合作計畫資訊網</vt:lpstr>
      <vt:lpstr>建教合作班入學</vt:lpstr>
      <vt:lpstr>建教合作班介紹</vt:lpstr>
      <vt:lpstr>建教合作班辦理模式</vt:lpstr>
      <vt:lpstr>建教合作資訊網</vt:lpstr>
      <vt:lpstr>五專免試入學</vt:lpstr>
      <vt:lpstr>關於五專</vt:lpstr>
      <vt:lpstr>113學年度五專招生學校概況</vt:lpstr>
      <vt:lpstr>113學年度五專招生學校一覽表</vt:lpstr>
      <vt:lpstr>五專主要入學管道流程圖</vt:lpstr>
      <vt:lpstr>五專免學費與助學補助</vt:lpstr>
      <vt:lpstr>五專完全免試入學 【單獨招生】</vt:lpstr>
      <vt:lpstr>五專完免單獨招生_招生重點</vt:lpstr>
      <vt:lpstr>PowerPoint 簡報</vt:lpstr>
      <vt:lpstr>五專完免單獨招生_招生學校</vt:lpstr>
      <vt:lpstr>五專完免單獨招生_重要日程</vt:lpstr>
      <vt:lpstr>五專優先免試入學</vt:lpstr>
      <vt:lpstr>113學年度五專優先免試入學</vt:lpstr>
      <vt:lpstr>113學年度五專優免重要日程表</vt:lpstr>
      <vt:lpstr>113學年度五專優免超額比序項目</vt:lpstr>
      <vt:lpstr>113學年度五專優免超額比序示意圖</vt:lpstr>
      <vt:lpstr>113學年度五專優免重點提醒</vt:lpstr>
      <vt:lpstr>北、中、南區五專 聯合免試入學</vt:lpstr>
      <vt:lpstr>113學年度五專聯合免試入學</vt:lpstr>
      <vt:lpstr>113學年度五專聯免重要日程表</vt:lpstr>
      <vt:lpstr>113學年度五專聯免超額比序項目</vt:lpstr>
      <vt:lpstr>113學年度五專聯免重點提醒</vt:lpstr>
      <vt:lpstr>優免、聯免、完免比較</vt:lpstr>
      <vt:lpstr>其他五專招生管道</vt:lpstr>
      <vt:lpstr>五專免試續招</vt:lpstr>
      <vt:lpstr>特色招生甄選入學(七年一貫制)</vt:lpstr>
      <vt:lpstr>其他特殊專班招生</vt:lpstr>
      <vt:lpstr>PowerPoint 簡報</vt:lpstr>
      <vt:lpstr>藝術才能班特色招生</vt:lpstr>
      <vt:lpstr>113學年度藝才班甄選入學聯合招生區</vt:lpstr>
      <vt:lpstr>113學年度藝才班甄選入學聯合招生區</vt:lpstr>
      <vt:lpstr>113學年度藝才班甄選入學聯合招生區</vt:lpstr>
      <vt:lpstr>113學年度藝才班甄選入學聯合招生區</vt:lpstr>
      <vt:lpstr>113學年度藝才班各類各區主委學校</vt:lpstr>
      <vt:lpstr>113學年度藝才班以競賽表現入學日程</vt:lpstr>
      <vt:lpstr>113學年度藝才班以競賽表現入學報名資格</vt:lpstr>
      <vt:lpstr>113學年度藝才班以競賽表現入學重要提醒</vt:lpstr>
      <vt:lpstr>113學年度藝才班以競賽表現入學重要提醒</vt:lpstr>
      <vt:lpstr>113學年度藝才班甄選入學聯合分發日程</vt:lpstr>
      <vt:lpstr>113學年度藝才班甄選入學各班考科</vt:lpstr>
      <vt:lpstr>113學年度藝才班甄選入學重要提醒</vt:lpstr>
      <vt:lpstr>藝才班相關資訊</vt:lpstr>
      <vt:lpstr>體育班甄選入學</vt:lpstr>
      <vt:lpstr>體育班甄選入學</vt:lpstr>
      <vt:lpstr>體育班甄選入學招生說明</vt:lpstr>
      <vt:lpstr>113學年度體育班甄選入學招生說明</vt:lpstr>
      <vt:lpstr>運動績優生升學管道說明</vt:lpstr>
      <vt:lpstr>113學年度運動績優生升學管道說明</vt:lpstr>
      <vt:lpstr>中等以上學校運動績優學生升學輔導網</vt:lpstr>
      <vt:lpstr>其他入學管道</vt:lpstr>
      <vt:lpstr>實驗學校單獨招生</vt:lpstr>
      <vt:lpstr>未接受政府補助之私校單獨招生</vt:lpstr>
      <vt:lpstr>技術型及單科型學校單獨招生</vt:lpstr>
      <vt:lpstr>特殊身分學生入學</vt:lpstr>
      <vt:lpstr>特殊身分學生入學</vt:lpstr>
      <vt:lpstr>特殊身分學生入學</vt:lpstr>
      <vt:lpstr>特殊身分學生入學</vt:lpstr>
      <vt:lpstr>相關資源網站</vt:lpstr>
      <vt:lpstr>113學年度基北免報名作業資訊平臺</vt:lpstr>
      <vt:lpstr>臺北市113學年度優先免試入學網站</vt:lpstr>
      <vt:lpstr>國中教育會考網站</vt:lpstr>
      <vt:lpstr>教育部十二年國民基本教育資訊網</vt:lpstr>
      <vt:lpstr>臺北市十二年國民基本教育資訊網</vt:lpstr>
      <vt:lpstr>國中畢業生適性入學宣導網站</vt:lpstr>
      <vt:lpstr>臺北市第二代國中校務行政系統</vt:lpstr>
      <vt:lpstr>報告完畢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AEAA-10753</dc:creator>
  <cp:lastModifiedBy>CP</cp:lastModifiedBy>
  <cp:revision>562</cp:revision>
  <cp:lastPrinted>2024-01-03T03:26:11Z</cp:lastPrinted>
  <dcterms:created xsi:type="dcterms:W3CDTF">2021-12-16T03:42:39Z</dcterms:created>
  <dcterms:modified xsi:type="dcterms:W3CDTF">2024-03-08T03:40:59Z</dcterms:modified>
</cp:coreProperties>
</file>